
<file path=[Content_Types].xml><?xml version="1.0" encoding="utf-8"?>
<Types xmlns="http://schemas.openxmlformats.org/package/2006/content-types"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colors8.xml" ContentType="application/vnd.openxmlformats-officedocument.drawingml.diagramColors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diagrams/layout11.xml" ContentType="application/vnd.openxmlformats-officedocument.drawingml.diagram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emf" ContentType="image/x-emf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Default Extension="wmf" ContentType="image/x-wmf"/>
  <Override PartName="/ppt/diagrams/data11.xml" ContentType="application/vnd.openxmlformats-officedocument.drawingml.diagramData+xml"/>
  <Default Extension="rels" ContentType="application/vnd.openxmlformats-package.relationships+xml"/>
  <Override PartName="/ppt/slides/slide23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</Types>
</file>

<file path=_rels/.rels>&#65279;<?xml version="1.0" encoding="UTF-8" standalone="yes"?>
<Relationships xmlns="http://schemas.openxmlformats.org/package/2006/relationships">
  <Relationship Id="rId3" Type="http://schemas.openxmlformats.org/officeDocument/2006/relationships/extended-properties" Target="docProps/app.xml" />
  <Relationship Id="rId1" Type="http://schemas.openxmlformats.org/officeDocument/2006/relationships/officeDocument" Target="ppt/presentation.xml" />
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0" r:id="rId1"/>
  </p:sldMasterIdLst>
  <p:notesMasterIdLst>
    <p:notesMasterId r:id="rId29"/>
  </p:notesMasterIdLst>
  <p:handoutMasterIdLst>
    <p:handoutMasterId r:id="rId30"/>
  </p:handoutMasterIdLst>
  <p:sldIdLst>
    <p:sldId id="256" r:id="rId2"/>
    <p:sldId id="274" r:id="rId3"/>
    <p:sldId id="285" r:id="rId4"/>
    <p:sldId id="314" r:id="rId5"/>
    <p:sldId id="315" r:id="rId6"/>
    <p:sldId id="352" r:id="rId7"/>
    <p:sldId id="317" r:id="rId8"/>
    <p:sldId id="338" r:id="rId9"/>
    <p:sldId id="353" r:id="rId10"/>
    <p:sldId id="325" r:id="rId11"/>
    <p:sldId id="336" r:id="rId12"/>
    <p:sldId id="349" r:id="rId13"/>
    <p:sldId id="320" r:id="rId14"/>
    <p:sldId id="318" r:id="rId15"/>
    <p:sldId id="319" r:id="rId16"/>
    <p:sldId id="321" r:id="rId17"/>
    <p:sldId id="340" r:id="rId18"/>
    <p:sldId id="350" r:id="rId19"/>
    <p:sldId id="275" r:id="rId20"/>
    <p:sldId id="302" r:id="rId21"/>
    <p:sldId id="306" r:id="rId22"/>
    <p:sldId id="305" r:id="rId23"/>
    <p:sldId id="324" r:id="rId24"/>
    <p:sldId id="341" r:id="rId25"/>
    <p:sldId id="346" r:id="rId26"/>
    <p:sldId id="331" r:id="rId27"/>
    <p:sldId id="356" r:id="rId28"/>
  </p:sldIdLst>
  <p:sldSz cx="9906000" cy="6858000" type="A4"/>
  <p:notesSz cx="6858000" cy="919956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36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36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36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36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82A549"/>
    <a:srgbClr val="777777"/>
    <a:srgbClr val="ADD4D5"/>
    <a:srgbClr val="0EDC13"/>
    <a:srgbClr val="99FF66"/>
    <a:srgbClr val="00D624"/>
    <a:srgbClr val="07C948"/>
    <a:srgbClr val="663300"/>
    <a:srgbClr val="99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inimized" horzBarState="maximized">
    <p:restoredLeft sz="10647" autoAdjust="0"/>
    <p:restoredTop sz="68263" autoAdjust="0"/>
  </p:normalViewPr>
  <p:slideViewPr>
    <p:cSldViewPr snapToGrid="0">
      <p:cViewPr>
        <p:scale>
          <a:sx n="90" d="100"/>
          <a:sy n="90" d="100"/>
        </p:scale>
        <p:origin x="-1458" y="-150"/>
      </p:cViewPr>
      <p:guideLst>
        <p:guide orient="horz"/>
        <p:guide pos="6239"/>
      </p:guideLst>
    </p:cSldViewPr>
  </p:slideViewPr>
  <p:outlineViewPr>
    <p:cViewPr>
      <p:scale>
        <a:sx n="33" d="100"/>
        <a:sy n="33" d="100"/>
      </p:scale>
      <p:origin x="0" y="421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8" d="100"/>
          <a:sy n="98" d="100"/>
        </p:scale>
        <p:origin x="-1956" y="-102"/>
      </p:cViewPr>
      <p:guideLst>
        <p:guide orient="horz" pos="2897"/>
        <p:guide pos="2160"/>
      </p:guideLst>
    </p:cSldViewPr>
  </p:notesViewPr>
  <p:gridSpacing cx="73736200" cy="73736200"/>
</p:viewPr>
</file>

<file path=ppt/_rels/presentation.xml.rels>&#65279;<?xml version="1.0" encoding="UTF-8" standalone="yes"?>
<Relationships xmlns="http://schemas.openxmlformats.org/package/2006/relationships">
  <Relationship Id="rId8" Type="http://schemas.openxmlformats.org/officeDocument/2006/relationships/slide" Target="slides/slide7.xml" />
  <Relationship Id="rId13" Type="http://schemas.openxmlformats.org/officeDocument/2006/relationships/slide" Target="slides/slide12.xml" />
  <Relationship Id="rId18" Type="http://schemas.openxmlformats.org/officeDocument/2006/relationships/slide" Target="slides/slide17.xml" />
  <Relationship Id="rId26" Type="http://schemas.openxmlformats.org/officeDocument/2006/relationships/slide" Target="slides/slide25.xml" />
  <Relationship Id="rId3" Type="http://schemas.openxmlformats.org/officeDocument/2006/relationships/slide" Target="slides/slide2.xml" />
  <Relationship Id="rId21" Type="http://schemas.openxmlformats.org/officeDocument/2006/relationships/slide" Target="slides/slide20.xml" />
  <Relationship Id="rId34" Type="http://schemas.openxmlformats.org/officeDocument/2006/relationships/tableStyles" Target="tableStyles.xml" />
  <Relationship Id="rId7" Type="http://schemas.openxmlformats.org/officeDocument/2006/relationships/slide" Target="slides/slide6.xml" />
  <Relationship Id="rId12" Type="http://schemas.openxmlformats.org/officeDocument/2006/relationships/slide" Target="slides/slide11.xml" />
  <Relationship Id="rId17" Type="http://schemas.openxmlformats.org/officeDocument/2006/relationships/slide" Target="slides/slide16.xml" />
  <Relationship Id="rId25" Type="http://schemas.openxmlformats.org/officeDocument/2006/relationships/slide" Target="slides/slide24.xml" />
  <Relationship Id="rId33" Type="http://schemas.openxmlformats.org/officeDocument/2006/relationships/theme" Target="theme/theme1.xml" />
  <Relationship Id="rId2" Type="http://schemas.openxmlformats.org/officeDocument/2006/relationships/slide" Target="slides/slide1.xml" />
  <Relationship Id="rId16" Type="http://schemas.openxmlformats.org/officeDocument/2006/relationships/slide" Target="slides/slide15.xml" />
  <Relationship Id="rId20" Type="http://schemas.openxmlformats.org/officeDocument/2006/relationships/slide" Target="slides/slide19.xml" />
  <Relationship Id="rId29" Type="http://schemas.openxmlformats.org/officeDocument/2006/relationships/notesMaster" Target="notesMasters/notesMaster1.xml" />
  <Relationship Id="rId1" Type="http://schemas.openxmlformats.org/officeDocument/2006/relationships/slideMaster" Target="slideMasters/slideMaster1.xml" />
  <Relationship Id="rId6" Type="http://schemas.openxmlformats.org/officeDocument/2006/relationships/slide" Target="slides/slide5.xml" />
  <Relationship Id="rId11" Type="http://schemas.openxmlformats.org/officeDocument/2006/relationships/slide" Target="slides/slide10.xml" />
  <Relationship Id="rId24" Type="http://schemas.openxmlformats.org/officeDocument/2006/relationships/slide" Target="slides/slide23.xml" />
  <Relationship Id="rId32" Type="http://schemas.openxmlformats.org/officeDocument/2006/relationships/viewProps" Target="viewProps.xml" />
  <Relationship Id="rId5" Type="http://schemas.openxmlformats.org/officeDocument/2006/relationships/slide" Target="slides/slide4.xml" />
  <Relationship Id="rId15" Type="http://schemas.openxmlformats.org/officeDocument/2006/relationships/slide" Target="slides/slide14.xml" />
  <Relationship Id="rId23" Type="http://schemas.openxmlformats.org/officeDocument/2006/relationships/slide" Target="slides/slide22.xml" />
  <Relationship Id="rId28" Type="http://schemas.openxmlformats.org/officeDocument/2006/relationships/slide" Target="slides/slide27.xml" />
  <Relationship Id="rId10" Type="http://schemas.openxmlformats.org/officeDocument/2006/relationships/slide" Target="slides/slide9.xml" />
  <Relationship Id="rId19" Type="http://schemas.openxmlformats.org/officeDocument/2006/relationships/slide" Target="slides/slide18.xml" />
  <Relationship Id="rId31" Type="http://schemas.openxmlformats.org/officeDocument/2006/relationships/presProps" Target="presProps.xml" />
  <Relationship Id="rId4" Type="http://schemas.openxmlformats.org/officeDocument/2006/relationships/slide" Target="slides/slide3.xml" />
  <Relationship Id="rId9" Type="http://schemas.openxmlformats.org/officeDocument/2006/relationships/slide" Target="slides/slide8.xml" />
  <Relationship Id="rId14" Type="http://schemas.openxmlformats.org/officeDocument/2006/relationships/slide" Target="slides/slide13.xml" />
  <Relationship Id="rId22" Type="http://schemas.openxmlformats.org/officeDocument/2006/relationships/slide" Target="slides/slide21.xml" />
  <Relationship Id="rId27" Type="http://schemas.openxmlformats.org/officeDocument/2006/relationships/slide" Target="slides/slide26.xml" />
  <Relationship Id="rId30" Type="http://schemas.openxmlformats.org/officeDocument/2006/relationships/handoutMaster" Target="handoutMasters/handoutMaster1.xml" />
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25C6EEE-F6E7-40F0-8CBE-CC89ECFA8CD9}" type="doc">
      <dgm:prSet loTypeId="urn:microsoft.com/office/officeart/2005/8/layout/bProcess4" loCatId="process" qsTypeId="urn:microsoft.com/office/officeart/2005/8/quickstyle/3d5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CB2AD82-8C61-428C-B75D-011294E61816}">
      <dgm:prSet custT="1"/>
      <dgm:spPr>
        <a:solidFill>
          <a:schemeClr val="accent3">
            <a:lumMod val="50000"/>
          </a:schemeClr>
        </a:solidFill>
      </dgm:spPr>
      <dgm:t>
        <a:bodyPr/>
        <a:lstStyle/>
        <a:p>
          <a:r>
            <a:rPr lang="en-GB" sz="2800" dirty="0" smtClean="0"/>
            <a:t>Function &amp; Size of the unit or HQ to be served</a:t>
          </a:r>
        </a:p>
      </dgm:t>
    </dgm:pt>
    <dgm:pt modelId="{A331527D-8315-495B-B565-A72B35E5DD1A}" type="parTrans" cxnId="{C115760F-6B5D-44F7-A15C-530DFE3A7504}">
      <dgm:prSet/>
      <dgm:spPr/>
      <dgm:t>
        <a:bodyPr/>
        <a:lstStyle/>
        <a:p>
          <a:endParaRPr lang="en-US" sz="4000"/>
        </a:p>
      </dgm:t>
    </dgm:pt>
    <dgm:pt modelId="{3417B43E-B3D0-427D-BE23-FA815008C1F5}" type="sibTrans" cxnId="{C115760F-6B5D-44F7-A15C-530DFE3A7504}">
      <dgm:prSet/>
      <dgm:spPr/>
      <dgm:t>
        <a:bodyPr/>
        <a:lstStyle/>
        <a:p>
          <a:endParaRPr lang="en-US" sz="4000"/>
        </a:p>
      </dgm:t>
    </dgm:pt>
    <dgm:pt modelId="{8BB0EDED-CCD3-4B36-8A3F-8EE302B57D3A}">
      <dgm:prSet custT="1"/>
      <dgm:spPr>
        <a:solidFill>
          <a:srgbClr val="FF6600"/>
        </a:solidFill>
      </dgm:spPr>
      <dgm:t>
        <a:bodyPr/>
        <a:lstStyle/>
        <a:p>
          <a:r>
            <a:rPr lang="en-GB" sz="2750" dirty="0" smtClean="0"/>
            <a:t>Type &amp; Demand of </a:t>
          </a:r>
          <a:r>
            <a:rPr lang="en-GB" sz="2750" dirty="0" err="1" smtClean="0"/>
            <a:t>CoI</a:t>
          </a:r>
          <a:r>
            <a:rPr lang="en-GB" sz="2750" dirty="0" smtClean="0"/>
            <a:t>(*) services</a:t>
          </a:r>
        </a:p>
      </dgm:t>
    </dgm:pt>
    <dgm:pt modelId="{E4A6A5B2-5317-4B7C-9DB5-98FC378796FC}" type="parTrans" cxnId="{97D977E7-18C4-4EA1-BEEB-585E8C2EBB0A}">
      <dgm:prSet/>
      <dgm:spPr/>
      <dgm:t>
        <a:bodyPr/>
        <a:lstStyle/>
        <a:p>
          <a:endParaRPr lang="en-US" sz="4000"/>
        </a:p>
      </dgm:t>
    </dgm:pt>
    <dgm:pt modelId="{325E18E6-A015-4D10-959B-13B7FFF07F54}" type="sibTrans" cxnId="{97D977E7-18C4-4EA1-BEEB-585E8C2EBB0A}">
      <dgm:prSet/>
      <dgm:spPr/>
      <dgm:t>
        <a:bodyPr/>
        <a:lstStyle/>
        <a:p>
          <a:endParaRPr lang="en-US" sz="4000"/>
        </a:p>
      </dgm:t>
    </dgm:pt>
    <dgm:pt modelId="{BBDC1522-6A7A-446A-B663-76C647878CD2}">
      <dgm:prSet custT="1"/>
      <dgm:spPr>
        <a:solidFill>
          <a:schemeClr val="bg2">
            <a:lumMod val="25000"/>
          </a:schemeClr>
        </a:solidFill>
      </dgm:spPr>
      <dgm:t>
        <a:bodyPr/>
        <a:lstStyle/>
        <a:p>
          <a:r>
            <a:rPr lang="en-GB" sz="2800" b="1" dirty="0" smtClean="0"/>
            <a:t>Mobility </a:t>
          </a:r>
        </a:p>
      </dgm:t>
    </dgm:pt>
    <dgm:pt modelId="{CAD79684-D5E8-4B51-BC26-51D9B9E25E7B}" type="parTrans" cxnId="{4AF4FAFE-3ABC-4971-8682-BA273EBD0222}">
      <dgm:prSet/>
      <dgm:spPr/>
      <dgm:t>
        <a:bodyPr/>
        <a:lstStyle/>
        <a:p>
          <a:endParaRPr lang="en-US" sz="4000"/>
        </a:p>
      </dgm:t>
    </dgm:pt>
    <dgm:pt modelId="{CA348763-9FBC-40EA-ABA4-894763280874}" type="sibTrans" cxnId="{4AF4FAFE-3ABC-4971-8682-BA273EBD0222}">
      <dgm:prSet/>
      <dgm:spPr/>
      <dgm:t>
        <a:bodyPr/>
        <a:lstStyle/>
        <a:p>
          <a:endParaRPr lang="en-US" sz="4000"/>
        </a:p>
      </dgm:t>
    </dgm:pt>
    <dgm:pt modelId="{EC425226-0F6F-4AB7-A1EA-8353AFA70791}">
      <dgm:prSet custT="1"/>
      <dgm:spPr>
        <a:solidFill>
          <a:schemeClr val="tx2">
            <a:lumMod val="50000"/>
          </a:schemeClr>
        </a:solidFill>
      </dgm:spPr>
      <dgm:t>
        <a:bodyPr/>
        <a:lstStyle/>
        <a:p>
          <a:r>
            <a:rPr lang="en-GB" sz="2800" b="1" dirty="0" smtClean="0"/>
            <a:t>Criticality</a:t>
          </a:r>
          <a:r>
            <a:rPr lang="en-GB" sz="2800" dirty="0" smtClean="0"/>
            <a:t> (protection, redundancy, diversity)</a:t>
          </a:r>
        </a:p>
      </dgm:t>
    </dgm:pt>
    <dgm:pt modelId="{4ACF57F6-8787-4A5B-B947-7C647084AA13}" type="parTrans" cxnId="{BCAE9F74-9EC8-421F-AB9E-591C9776ECA6}">
      <dgm:prSet/>
      <dgm:spPr/>
      <dgm:t>
        <a:bodyPr/>
        <a:lstStyle/>
        <a:p>
          <a:endParaRPr lang="en-US" sz="4000"/>
        </a:p>
      </dgm:t>
    </dgm:pt>
    <dgm:pt modelId="{1F92713B-4E5A-4BCB-BC42-D9493C69ED8D}" type="sibTrans" cxnId="{BCAE9F74-9EC8-421F-AB9E-591C9776ECA6}">
      <dgm:prSet/>
      <dgm:spPr/>
      <dgm:t>
        <a:bodyPr/>
        <a:lstStyle/>
        <a:p>
          <a:endParaRPr lang="en-US" sz="4000"/>
        </a:p>
      </dgm:t>
    </dgm:pt>
    <dgm:pt modelId="{D81D4118-88E9-4A76-A34A-DBACEBBEFAA1}">
      <dgm:prSet custT="1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en-GB" sz="2800" b="1" dirty="0" smtClean="0"/>
            <a:t>Tactical Reach </a:t>
          </a:r>
          <a:r>
            <a:rPr lang="en-GB" sz="2800" dirty="0" smtClean="0"/>
            <a:t>(extensions)</a:t>
          </a:r>
        </a:p>
      </dgm:t>
    </dgm:pt>
    <dgm:pt modelId="{73AF50E8-FAE1-43B7-80A9-815E6A5435E2}" type="parTrans" cxnId="{7C624280-FC91-4FC3-8C5E-0F129AF6E44B}">
      <dgm:prSet/>
      <dgm:spPr/>
      <dgm:t>
        <a:bodyPr/>
        <a:lstStyle/>
        <a:p>
          <a:endParaRPr lang="en-US" sz="4000"/>
        </a:p>
      </dgm:t>
    </dgm:pt>
    <dgm:pt modelId="{E58859D2-1C01-475E-AF52-FD7E30539036}" type="sibTrans" cxnId="{7C624280-FC91-4FC3-8C5E-0F129AF6E44B}">
      <dgm:prSet/>
      <dgm:spPr/>
      <dgm:t>
        <a:bodyPr/>
        <a:lstStyle/>
        <a:p>
          <a:endParaRPr lang="en-US" sz="4000"/>
        </a:p>
      </dgm:t>
    </dgm:pt>
    <dgm:pt modelId="{872112D2-BBD9-4D27-AF26-7602EEDE93D4}">
      <dgm:prSet custT="1"/>
      <dgm:spPr>
        <a:solidFill>
          <a:srgbClr val="990000"/>
        </a:solidFill>
      </dgm:spPr>
      <dgm:t>
        <a:bodyPr/>
        <a:lstStyle/>
        <a:p>
          <a:r>
            <a:rPr lang="en-GB" sz="2800" dirty="0" smtClean="0"/>
            <a:t>Information </a:t>
          </a:r>
          <a:r>
            <a:rPr lang="en-GB" sz="2800" b="1" dirty="0" smtClean="0"/>
            <a:t>Sharing</a:t>
          </a:r>
          <a:r>
            <a:rPr lang="en-GB" sz="2800" dirty="0" smtClean="0"/>
            <a:t> demands</a:t>
          </a:r>
        </a:p>
      </dgm:t>
    </dgm:pt>
    <dgm:pt modelId="{8515D0FD-E802-4E57-AE8E-FAE1D99CD11D}" type="parTrans" cxnId="{8B4A8AF1-D92F-416A-94FE-5A3BCF7CA9C6}">
      <dgm:prSet/>
      <dgm:spPr/>
      <dgm:t>
        <a:bodyPr/>
        <a:lstStyle/>
        <a:p>
          <a:endParaRPr lang="en-US" sz="4000"/>
        </a:p>
      </dgm:t>
    </dgm:pt>
    <dgm:pt modelId="{E0136FAF-E42B-4803-99C0-0ABA7A43D64A}" type="sibTrans" cxnId="{8B4A8AF1-D92F-416A-94FE-5A3BCF7CA9C6}">
      <dgm:prSet/>
      <dgm:spPr/>
      <dgm:t>
        <a:bodyPr/>
        <a:lstStyle/>
        <a:p>
          <a:endParaRPr lang="en-US" sz="4000"/>
        </a:p>
      </dgm:t>
    </dgm:pt>
    <dgm:pt modelId="{62BADFF3-AD02-4EAA-9250-0EB0E66D0D0E}">
      <dgm:prSet custT="1"/>
      <dgm:spPr>
        <a:solidFill>
          <a:srgbClr val="477373"/>
        </a:solidFill>
      </dgm:spPr>
      <dgm:t>
        <a:bodyPr/>
        <a:lstStyle/>
        <a:p>
          <a:r>
            <a:rPr lang="en-GB" sz="2800" dirty="0" smtClean="0"/>
            <a:t>Degree of </a:t>
          </a:r>
        </a:p>
        <a:p>
          <a:r>
            <a:rPr lang="en-GB" sz="2800" b="1" dirty="0" smtClean="0"/>
            <a:t>co-location</a:t>
          </a:r>
        </a:p>
      </dgm:t>
    </dgm:pt>
    <dgm:pt modelId="{E4E3AF07-F148-44D8-AD37-07AB6BD64C53}" type="parTrans" cxnId="{EC3CBBFE-C8E3-4100-AB62-0BF11B6DA76F}">
      <dgm:prSet/>
      <dgm:spPr/>
      <dgm:t>
        <a:bodyPr/>
        <a:lstStyle/>
        <a:p>
          <a:endParaRPr lang="en-US" sz="4000"/>
        </a:p>
      </dgm:t>
    </dgm:pt>
    <dgm:pt modelId="{7CC4DE45-6BCF-4A65-B224-FFA7A9FE5A2F}" type="sibTrans" cxnId="{EC3CBBFE-C8E3-4100-AB62-0BF11B6DA76F}">
      <dgm:prSet/>
      <dgm:spPr/>
      <dgm:t>
        <a:bodyPr/>
        <a:lstStyle/>
        <a:p>
          <a:endParaRPr lang="en-US" sz="4000"/>
        </a:p>
      </dgm:t>
    </dgm:pt>
    <dgm:pt modelId="{A18919FF-EDD2-4D24-8EDB-F500E3479939}">
      <dgm:prSet custT="1"/>
      <dgm:spPr>
        <a:solidFill>
          <a:srgbClr val="663300"/>
        </a:solidFill>
      </dgm:spPr>
      <dgm:t>
        <a:bodyPr/>
        <a:lstStyle/>
        <a:p>
          <a:r>
            <a:rPr lang="en-GB" sz="2800" dirty="0" smtClean="0"/>
            <a:t>Public voice and Internet access</a:t>
          </a:r>
        </a:p>
      </dgm:t>
    </dgm:pt>
    <dgm:pt modelId="{5A836340-857C-406A-B513-CA3A3E55EC8E}" type="parTrans" cxnId="{EF1E9879-9A28-4EF1-8368-FAF8A9622C7D}">
      <dgm:prSet/>
      <dgm:spPr/>
      <dgm:t>
        <a:bodyPr/>
        <a:lstStyle/>
        <a:p>
          <a:endParaRPr lang="en-US" sz="4000"/>
        </a:p>
      </dgm:t>
    </dgm:pt>
    <dgm:pt modelId="{439A8163-A19E-4476-BD11-C2CBBF2DCB44}" type="sibTrans" cxnId="{EF1E9879-9A28-4EF1-8368-FAF8A9622C7D}">
      <dgm:prSet/>
      <dgm:spPr/>
      <dgm:t>
        <a:bodyPr/>
        <a:lstStyle/>
        <a:p>
          <a:endParaRPr lang="en-US" sz="4000"/>
        </a:p>
      </dgm:t>
    </dgm:pt>
    <dgm:pt modelId="{0D7BD601-1BD3-49C4-A881-44BBDEFB7B97}">
      <dgm:prSet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n-GB" sz="2800" b="1" dirty="0" smtClean="0"/>
            <a:t>Netted</a:t>
          </a:r>
          <a:r>
            <a:rPr lang="en-GB" sz="2800" dirty="0" smtClean="0"/>
            <a:t> secure voice requirements</a:t>
          </a:r>
        </a:p>
      </dgm:t>
    </dgm:pt>
    <dgm:pt modelId="{87515CB5-B890-4C98-A8D1-D2DEDAE34D53}" type="parTrans" cxnId="{D94B43E0-2A64-40E9-8DE6-1E100610E214}">
      <dgm:prSet/>
      <dgm:spPr/>
      <dgm:t>
        <a:bodyPr/>
        <a:lstStyle/>
        <a:p>
          <a:endParaRPr lang="en-US" sz="4000"/>
        </a:p>
      </dgm:t>
    </dgm:pt>
    <dgm:pt modelId="{5350DBD3-7C31-42E5-A0D6-231268E048E0}" type="sibTrans" cxnId="{D94B43E0-2A64-40E9-8DE6-1E100610E214}">
      <dgm:prSet/>
      <dgm:spPr/>
      <dgm:t>
        <a:bodyPr/>
        <a:lstStyle/>
        <a:p>
          <a:endParaRPr lang="en-US" sz="4000"/>
        </a:p>
      </dgm:t>
    </dgm:pt>
    <dgm:pt modelId="{9BF68A25-0EED-4979-B794-C81715DE9522}" type="pres">
      <dgm:prSet presAssocID="{325C6EEE-F6E7-40F0-8CBE-CC89ECFA8CD9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en-US"/>
        </a:p>
      </dgm:t>
    </dgm:pt>
    <dgm:pt modelId="{A540FF11-C05E-450C-9EE8-BA368F39BC9B}" type="pres">
      <dgm:prSet presAssocID="{2CB2AD82-8C61-428C-B75D-011294E61816}" presName="compNode" presStyleCnt="0"/>
      <dgm:spPr/>
    </dgm:pt>
    <dgm:pt modelId="{DA62E5CF-D371-4009-A4E9-06F25B4A00AE}" type="pres">
      <dgm:prSet presAssocID="{2CB2AD82-8C61-428C-B75D-011294E61816}" presName="dummyConnPt" presStyleCnt="0"/>
      <dgm:spPr/>
    </dgm:pt>
    <dgm:pt modelId="{DCEB3C5E-826F-430A-B4E7-AA83C5C5E63D}" type="pres">
      <dgm:prSet presAssocID="{2CB2AD82-8C61-428C-B75D-011294E61816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87A2745-CFDD-4349-89B8-8A35C19D9EFD}" type="pres">
      <dgm:prSet presAssocID="{3417B43E-B3D0-427D-BE23-FA815008C1F5}" presName="sibTrans" presStyleLbl="bgSibTrans2D1" presStyleIdx="0" presStyleCnt="8"/>
      <dgm:spPr/>
      <dgm:t>
        <a:bodyPr/>
        <a:lstStyle/>
        <a:p>
          <a:endParaRPr lang="en-US"/>
        </a:p>
      </dgm:t>
    </dgm:pt>
    <dgm:pt modelId="{891F0691-BE47-49E3-AC45-82C922BA5136}" type="pres">
      <dgm:prSet presAssocID="{8BB0EDED-CCD3-4B36-8A3F-8EE302B57D3A}" presName="compNode" presStyleCnt="0"/>
      <dgm:spPr/>
    </dgm:pt>
    <dgm:pt modelId="{09959032-F5E0-4F65-8102-F5667A54A026}" type="pres">
      <dgm:prSet presAssocID="{8BB0EDED-CCD3-4B36-8A3F-8EE302B57D3A}" presName="dummyConnPt" presStyleCnt="0"/>
      <dgm:spPr/>
    </dgm:pt>
    <dgm:pt modelId="{E64C5C44-EBFE-4FD2-B2BF-2BFD73BC0120}" type="pres">
      <dgm:prSet presAssocID="{8BB0EDED-CCD3-4B36-8A3F-8EE302B57D3A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4941A57-2189-4FB7-A926-1A794E2BBB3C}" type="pres">
      <dgm:prSet presAssocID="{325E18E6-A015-4D10-959B-13B7FFF07F54}" presName="sibTrans" presStyleLbl="bgSibTrans2D1" presStyleIdx="1" presStyleCnt="8"/>
      <dgm:spPr/>
      <dgm:t>
        <a:bodyPr/>
        <a:lstStyle/>
        <a:p>
          <a:endParaRPr lang="en-US"/>
        </a:p>
      </dgm:t>
    </dgm:pt>
    <dgm:pt modelId="{F8DA607C-42B8-4EB3-8C1A-9D9C58D2FCEC}" type="pres">
      <dgm:prSet presAssocID="{BBDC1522-6A7A-446A-B663-76C647878CD2}" presName="compNode" presStyleCnt="0"/>
      <dgm:spPr/>
    </dgm:pt>
    <dgm:pt modelId="{05AA7537-FD89-4932-A894-5D546FB5168A}" type="pres">
      <dgm:prSet presAssocID="{BBDC1522-6A7A-446A-B663-76C647878CD2}" presName="dummyConnPt" presStyleCnt="0"/>
      <dgm:spPr/>
    </dgm:pt>
    <dgm:pt modelId="{34F282CF-6B9C-4A61-87B5-CB0C15E81292}" type="pres">
      <dgm:prSet presAssocID="{BBDC1522-6A7A-446A-B663-76C647878CD2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7D3970F-7EB8-4CD4-8388-A51D78D1400B}" type="pres">
      <dgm:prSet presAssocID="{CA348763-9FBC-40EA-ABA4-894763280874}" presName="sibTrans" presStyleLbl="bgSibTrans2D1" presStyleIdx="2" presStyleCnt="8"/>
      <dgm:spPr/>
      <dgm:t>
        <a:bodyPr/>
        <a:lstStyle/>
        <a:p>
          <a:endParaRPr lang="en-US"/>
        </a:p>
      </dgm:t>
    </dgm:pt>
    <dgm:pt modelId="{2C007783-0D3D-456C-8831-DF8D1B97F554}" type="pres">
      <dgm:prSet presAssocID="{EC425226-0F6F-4AB7-A1EA-8353AFA70791}" presName="compNode" presStyleCnt="0"/>
      <dgm:spPr/>
    </dgm:pt>
    <dgm:pt modelId="{B0D1C5B6-B415-4D65-9C6E-63399E9ABE94}" type="pres">
      <dgm:prSet presAssocID="{EC425226-0F6F-4AB7-A1EA-8353AFA70791}" presName="dummyConnPt" presStyleCnt="0"/>
      <dgm:spPr/>
    </dgm:pt>
    <dgm:pt modelId="{9AC9560E-296E-4830-BB10-8E968B4219E2}" type="pres">
      <dgm:prSet presAssocID="{EC425226-0F6F-4AB7-A1EA-8353AFA70791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4FFFABF-B67B-4013-92E2-5BC83DE1C379}" type="pres">
      <dgm:prSet presAssocID="{1F92713B-4E5A-4BCB-BC42-D9493C69ED8D}" presName="sibTrans" presStyleLbl="bgSibTrans2D1" presStyleIdx="3" presStyleCnt="8"/>
      <dgm:spPr/>
      <dgm:t>
        <a:bodyPr/>
        <a:lstStyle/>
        <a:p>
          <a:endParaRPr lang="en-US"/>
        </a:p>
      </dgm:t>
    </dgm:pt>
    <dgm:pt modelId="{F69E81BB-D98C-456B-B126-778A26D51F2D}" type="pres">
      <dgm:prSet presAssocID="{D81D4118-88E9-4A76-A34A-DBACEBBEFAA1}" presName="compNode" presStyleCnt="0"/>
      <dgm:spPr/>
    </dgm:pt>
    <dgm:pt modelId="{18F9A843-93E0-42D4-B44E-94AFD02E7CEC}" type="pres">
      <dgm:prSet presAssocID="{D81D4118-88E9-4A76-A34A-DBACEBBEFAA1}" presName="dummyConnPt" presStyleCnt="0"/>
      <dgm:spPr/>
    </dgm:pt>
    <dgm:pt modelId="{0F3D4BB0-2132-4ED2-9396-6587C970DF24}" type="pres">
      <dgm:prSet presAssocID="{D81D4118-88E9-4A76-A34A-DBACEBBEFAA1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8F9C000-BEA0-40EF-8EBD-26D75A42B818}" type="pres">
      <dgm:prSet presAssocID="{E58859D2-1C01-475E-AF52-FD7E30539036}" presName="sibTrans" presStyleLbl="bgSibTrans2D1" presStyleIdx="4" presStyleCnt="8"/>
      <dgm:spPr/>
      <dgm:t>
        <a:bodyPr/>
        <a:lstStyle/>
        <a:p>
          <a:endParaRPr lang="en-US"/>
        </a:p>
      </dgm:t>
    </dgm:pt>
    <dgm:pt modelId="{68D58B9A-EDB7-4EAE-B8CD-DBFF73429D94}" type="pres">
      <dgm:prSet presAssocID="{872112D2-BBD9-4D27-AF26-7602EEDE93D4}" presName="compNode" presStyleCnt="0"/>
      <dgm:spPr/>
    </dgm:pt>
    <dgm:pt modelId="{D83CB08A-43FF-49EA-807F-8354E1C056A2}" type="pres">
      <dgm:prSet presAssocID="{872112D2-BBD9-4D27-AF26-7602EEDE93D4}" presName="dummyConnPt" presStyleCnt="0"/>
      <dgm:spPr/>
    </dgm:pt>
    <dgm:pt modelId="{7CC2F63C-17FC-4CAC-836C-42ED23B537E8}" type="pres">
      <dgm:prSet presAssocID="{872112D2-BBD9-4D27-AF26-7602EEDE93D4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AE7E9DF-B505-4E27-B508-A98394651119}" type="pres">
      <dgm:prSet presAssocID="{E0136FAF-E42B-4803-99C0-0ABA7A43D64A}" presName="sibTrans" presStyleLbl="bgSibTrans2D1" presStyleIdx="5" presStyleCnt="8"/>
      <dgm:spPr/>
      <dgm:t>
        <a:bodyPr/>
        <a:lstStyle/>
        <a:p>
          <a:endParaRPr lang="en-US"/>
        </a:p>
      </dgm:t>
    </dgm:pt>
    <dgm:pt modelId="{D0511445-4C92-44C2-ABB5-2BEA8FEC4C51}" type="pres">
      <dgm:prSet presAssocID="{62BADFF3-AD02-4EAA-9250-0EB0E66D0D0E}" presName="compNode" presStyleCnt="0"/>
      <dgm:spPr/>
    </dgm:pt>
    <dgm:pt modelId="{6ED848A2-4B8A-424B-9C75-9BCCE6D14B33}" type="pres">
      <dgm:prSet presAssocID="{62BADFF3-AD02-4EAA-9250-0EB0E66D0D0E}" presName="dummyConnPt" presStyleCnt="0"/>
      <dgm:spPr/>
    </dgm:pt>
    <dgm:pt modelId="{8E9C55AF-2CA6-4A3A-B1B5-01F26DB6C9C9}" type="pres">
      <dgm:prSet presAssocID="{62BADFF3-AD02-4EAA-9250-0EB0E66D0D0E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983C65D-0426-4A03-A904-DA18DC460789}" type="pres">
      <dgm:prSet presAssocID="{7CC4DE45-6BCF-4A65-B224-FFA7A9FE5A2F}" presName="sibTrans" presStyleLbl="bgSibTrans2D1" presStyleIdx="6" presStyleCnt="8"/>
      <dgm:spPr/>
      <dgm:t>
        <a:bodyPr/>
        <a:lstStyle/>
        <a:p>
          <a:endParaRPr lang="en-US"/>
        </a:p>
      </dgm:t>
    </dgm:pt>
    <dgm:pt modelId="{5D6B4D0D-7C00-4522-893E-9D8FBA453AEF}" type="pres">
      <dgm:prSet presAssocID="{A18919FF-EDD2-4D24-8EDB-F500E3479939}" presName="compNode" presStyleCnt="0"/>
      <dgm:spPr/>
    </dgm:pt>
    <dgm:pt modelId="{8F42B150-58DF-450A-95DF-313E32538248}" type="pres">
      <dgm:prSet presAssocID="{A18919FF-EDD2-4D24-8EDB-F500E3479939}" presName="dummyConnPt" presStyleCnt="0"/>
      <dgm:spPr/>
    </dgm:pt>
    <dgm:pt modelId="{BD5535D1-84B2-4952-9EB5-BBF0869B0C3C}" type="pres">
      <dgm:prSet presAssocID="{A18919FF-EDD2-4D24-8EDB-F500E3479939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125FC20-1429-46BB-B035-91D9DB4FB0B7}" type="pres">
      <dgm:prSet presAssocID="{439A8163-A19E-4476-BD11-C2CBBF2DCB44}" presName="sibTrans" presStyleLbl="bgSibTrans2D1" presStyleIdx="7" presStyleCnt="8"/>
      <dgm:spPr/>
      <dgm:t>
        <a:bodyPr/>
        <a:lstStyle/>
        <a:p>
          <a:endParaRPr lang="en-US"/>
        </a:p>
      </dgm:t>
    </dgm:pt>
    <dgm:pt modelId="{BA6C2E4F-933F-4198-BA8A-90A5CCB703F8}" type="pres">
      <dgm:prSet presAssocID="{0D7BD601-1BD3-49C4-A881-44BBDEFB7B97}" presName="compNode" presStyleCnt="0"/>
      <dgm:spPr/>
    </dgm:pt>
    <dgm:pt modelId="{E56683AC-314D-4624-A8A1-099868DEFAE9}" type="pres">
      <dgm:prSet presAssocID="{0D7BD601-1BD3-49C4-A881-44BBDEFB7B97}" presName="dummyConnPt" presStyleCnt="0"/>
      <dgm:spPr/>
    </dgm:pt>
    <dgm:pt modelId="{B285EACE-F114-46B5-ADDC-0061B60CFC9A}" type="pres">
      <dgm:prSet presAssocID="{0D7BD601-1BD3-49C4-A881-44BBDEFB7B97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EDCB73B-09E7-490E-8340-9658A009DFD9}" type="presOf" srcId="{872112D2-BBD9-4D27-AF26-7602EEDE93D4}" destId="{7CC2F63C-17FC-4CAC-836C-42ED23B537E8}" srcOrd="0" destOrd="0" presId="urn:microsoft.com/office/officeart/2005/8/layout/bProcess4"/>
    <dgm:cxn modelId="{4AF4FAFE-3ABC-4971-8682-BA273EBD0222}" srcId="{325C6EEE-F6E7-40F0-8CBE-CC89ECFA8CD9}" destId="{BBDC1522-6A7A-446A-B663-76C647878CD2}" srcOrd="2" destOrd="0" parTransId="{CAD79684-D5E8-4B51-BC26-51D9B9E25E7B}" sibTransId="{CA348763-9FBC-40EA-ABA4-894763280874}"/>
    <dgm:cxn modelId="{D94B43E0-2A64-40E9-8DE6-1E100610E214}" srcId="{325C6EEE-F6E7-40F0-8CBE-CC89ECFA8CD9}" destId="{0D7BD601-1BD3-49C4-A881-44BBDEFB7B97}" srcOrd="8" destOrd="0" parTransId="{87515CB5-B890-4C98-A8D1-D2DEDAE34D53}" sibTransId="{5350DBD3-7C31-42E5-A0D6-231268E048E0}"/>
    <dgm:cxn modelId="{120ABC77-2B8E-4EE3-88AB-129EC51EBBC9}" type="presOf" srcId="{8BB0EDED-CCD3-4B36-8A3F-8EE302B57D3A}" destId="{E64C5C44-EBFE-4FD2-B2BF-2BFD73BC0120}" srcOrd="0" destOrd="0" presId="urn:microsoft.com/office/officeart/2005/8/layout/bProcess4"/>
    <dgm:cxn modelId="{02417B50-8784-4A06-99A5-743FAAEE4B8C}" type="presOf" srcId="{E0136FAF-E42B-4803-99C0-0ABA7A43D64A}" destId="{EAE7E9DF-B505-4E27-B508-A98394651119}" srcOrd="0" destOrd="0" presId="urn:microsoft.com/office/officeart/2005/8/layout/bProcess4"/>
    <dgm:cxn modelId="{C115760F-6B5D-44F7-A15C-530DFE3A7504}" srcId="{325C6EEE-F6E7-40F0-8CBE-CC89ECFA8CD9}" destId="{2CB2AD82-8C61-428C-B75D-011294E61816}" srcOrd="0" destOrd="0" parTransId="{A331527D-8315-495B-B565-A72B35E5DD1A}" sibTransId="{3417B43E-B3D0-427D-BE23-FA815008C1F5}"/>
    <dgm:cxn modelId="{05CE10A0-0C94-4C85-8C2C-1C6C47AE2CD0}" type="presOf" srcId="{0D7BD601-1BD3-49C4-A881-44BBDEFB7B97}" destId="{B285EACE-F114-46B5-ADDC-0061B60CFC9A}" srcOrd="0" destOrd="0" presId="urn:microsoft.com/office/officeart/2005/8/layout/bProcess4"/>
    <dgm:cxn modelId="{7C624280-FC91-4FC3-8C5E-0F129AF6E44B}" srcId="{325C6EEE-F6E7-40F0-8CBE-CC89ECFA8CD9}" destId="{D81D4118-88E9-4A76-A34A-DBACEBBEFAA1}" srcOrd="4" destOrd="0" parTransId="{73AF50E8-FAE1-43B7-80A9-815E6A5435E2}" sibTransId="{E58859D2-1C01-475E-AF52-FD7E30539036}"/>
    <dgm:cxn modelId="{A25BD2D8-6FFB-4F07-85EF-1A0624B19D12}" type="presOf" srcId="{7CC4DE45-6BCF-4A65-B224-FFA7A9FE5A2F}" destId="{B983C65D-0426-4A03-A904-DA18DC460789}" srcOrd="0" destOrd="0" presId="urn:microsoft.com/office/officeart/2005/8/layout/bProcess4"/>
    <dgm:cxn modelId="{35452BF6-C2E7-4926-A80F-75024425F9B9}" type="presOf" srcId="{325C6EEE-F6E7-40F0-8CBE-CC89ECFA8CD9}" destId="{9BF68A25-0EED-4979-B794-C81715DE9522}" srcOrd="0" destOrd="0" presId="urn:microsoft.com/office/officeart/2005/8/layout/bProcess4"/>
    <dgm:cxn modelId="{97D977E7-18C4-4EA1-BEEB-585E8C2EBB0A}" srcId="{325C6EEE-F6E7-40F0-8CBE-CC89ECFA8CD9}" destId="{8BB0EDED-CCD3-4B36-8A3F-8EE302B57D3A}" srcOrd="1" destOrd="0" parTransId="{E4A6A5B2-5317-4B7C-9DB5-98FC378796FC}" sibTransId="{325E18E6-A015-4D10-959B-13B7FFF07F54}"/>
    <dgm:cxn modelId="{05A5D1F0-D393-4FE5-A244-EA245A3E2FF5}" type="presOf" srcId="{439A8163-A19E-4476-BD11-C2CBBF2DCB44}" destId="{F125FC20-1429-46BB-B035-91D9DB4FB0B7}" srcOrd="0" destOrd="0" presId="urn:microsoft.com/office/officeart/2005/8/layout/bProcess4"/>
    <dgm:cxn modelId="{CF380103-5E21-4804-B20F-7CCE32A4E86A}" type="presOf" srcId="{62BADFF3-AD02-4EAA-9250-0EB0E66D0D0E}" destId="{8E9C55AF-2CA6-4A3A-B1B5-01F26DB6C9C9}" srcOrd="0" destOrd="0" presId="urn:microsoft.com/office/officeart/2005/8/layout/bProcess4"/>
    <dgm:cxn modelId="{BCAE9F74-9EC8-421F-AB9E-591C9776ECA6}" srcId="{325C6EEE-F6E7-40F0-8CBE-CC89ECFA8CD9}" destId="{EC425226-0F6F-4AB7-A1EA-8353AFA70791}" srcOrd="3" destOrd="0" parTransId="{4ACF57F6-8787-4A5B-B947-7C647084AA13}" sibTransId="{1F92713B-4E5A-4BCB-BC42-D9493C69ED8D}"/>
    <dgm:cxn modelId="{ED5B757C-09DD-4FB0-AFF9-1ECD20D99C29}" type="presOf" srcId="{2CB2AD82-8C61-428C-B75D-011294E61816}" destId="{DCEB3C5E-826F-430A-B4E7-AA83C5C5E63D}" srcOrd="0" destOrd="0" presId="urn:microsoft.com/office/officeart/2005/8/layout/bProcess4"/>
    <dgm:cxn modelId="{EC3CBBFE-C8E3-4100-AB62-0BF11B6DA76F}" srcId="{325C6EEE-F6E7-40F0-8CBE-CC89ECFA8CD9}" destId="{62BADFF3-AD02-4EAA-9250-0EB0E66D0D0E}" srcOrd="6" destOrd="0" parTransId="{E4E3AF07-F148-44D8-AD37-07AB6BD64C53}" sibTransId="{7CC4DE45-6BCF-4A65-B224-FFA7A9FE5A2F}"/>
    <dgm:cxn modelId="{CD20331F-3A54-4EBC-AA68-E0F895C0700C}" type="presOf" srcId="{EC425226-0F6F-4AB7-A1EA-8353AFA70791}" destId="{9AC9560E-296E-4830-BB10-8E968B4219E2}" srcOrd="0" destOrd="0" presId="urn:microsoft.com/office/officeart/2005/8/layout/bProcess4"/>
    <dgm:cxn modelId="{D256061F-26CF-44AB-96F7-78C6BAA0AED4}" type="presOf" srcId="{D81D4118-88E9-4A76-A34A-DBACEBBEFAA1}" destId="{0F3D4BB0-2132-4ED2-9396-6587C970DF24}" srcOrd="0" destOrd="0" presId="urn:microsoft.com/office/officeart/2005/8/layout/bProcess4"/>
    <dgm:cxn modelId="{D2DFC4DC-34CF-4634-B8A8-CAB3F6B57AEF}" type="presOf" srcId="{3417B43E-B3D0-427D-BE23-FA815008C1F5}" destId="{A87A2745-CFDD-4349-89B8-8A35C19D9EFD}" srcOrd="0" destOrd="0" presId="urn:microsoft.com/office/officeart/2005/8/layout/bProcess4"/>
    <dgm:cxn modelId="{66EF0F06-0113-4A27-BC74-4F95121D98F8}" type="presOf" srcId="{325E18E6-A015-4D10-959B-13B7FFF07F54}" destId="{D4941A57-2189-4FB7-A926-1A794E2BBB3C}" srcOrd="0" destOrd="0" presId="urn:microsoft.com/office/officeart/2005/8/layout/bProcess4"/>
    <dgm:cxn modelId="{8B4A8AF1-D92F-416A-94FE-5A3BCF7CA9C6}" srcId="{325C6EEE-F6E7-40F0-8CBE-CC89ECFA8CD9}" destId="{872112D2-BBD9-4D27-AF26-7602EEDE93D4}" srcOrd="5" destOrd="0" parTransId="{8515D0FD-E802-4E57-AE8E-FAE1D99CD11D}" sibTransId="{E0136FAF-E42B-4803-99C0-0ABA7A43D64A}"/>
    <dgm:cxn modelId="{02097F74-CAA4-4FCB-B7D3-8CF80E39B29C}" type="presOf" srcId="{BBDC1522-6A7A-446A-B663-76C647878CD2}" destId="{34F282CF-6B9C-4A61-87B5-CB0C15E81292}" srcOrd="0" destOrd="0" presId="urn:microsoft.com/office/officeart/2005/8/layout/bProcess4"/>
    <dgm:cxn modelId="{EF1E9879-9A28-4EF1-8368-FAF8A9622C7D}" srcId="{325C6EEE-F6E7-40F0-8CBE-CC89ECFA8CD9}" destId="{A18919FF-EDD2-4D24-8EDB-F500E3479939}" srcOrd="7" destOrd="0" parTransId="{5A836340-857C-406A-B513-CA3A3E55EC8E}" sibTransId="{439A8163-A19E-4476-BD11-C2CBBF2DCB44}"/>
    <dgm:cxn modelId="{A8A488CC-5197-4AE2-9FC1-9C9C3F7A8DF1}" type="presOf" srcId="{1F92713B-4E5A-4BCB-BC42-D9493C69ED8D}" destId="{A4FFFABF-B67B-4013-92E2-5BC83DE1C379}" srcOrd="0" destOrd="0" presId="urn:microsoft.com/office/officeart/2005/8/layout/bProcess4"/>
    <dgm:cxn modelId="{DBE6FED1-82F2-4136-ABAC-D38E2FD0AAED}" type="presOf" srcId="{A18919FF-EDD2-4D24-8EDB-F500E3479939}" destId="{BD5535D1-84B2-4952-9EB5-BBF0869B0C3C}" srcOrd="0" destOrd="0" presId="urn:microsoft.com/office/officeart/2005/8/layout/bProcess4"/>
    <dgm:cxn modelId="{AB4E5392-8FB3-4040-A478-B1291A89802A}" type="presOf" srcId="{E58859D2-1C01-475E-AF52-FD7E30539036}" destId="{78F9C000-BEA0-40EF-8EBD-26D75A42B818}" srcOrd="0" destOrd="0" presId="urn:microsoft.com/office/officeart/2005/8/layout/bProcess4"/>
    <dgm:cxn modelId="{F8AA4B04-BCCF-411C-9FB7-00F616CEAB2F}" type="presOf" srcId="{CA348763-9FBC-40EA-ABA4-894763280874}" destId="{E7D3970F-7EB8-4CD4-8388-A51D78D1400B}" srcOrd="0" destOrd="0" presId="urn:microsoft.com/office/officeart/2005/8/layout/bProcess4"/>
    <dgm:cxn modelId="{FEBF27C2-D811-47A3-A59D-81105389D88D}" type="presParOf" srcId="{9BF68A25-0EED-4979-B794-C81715DE9522}" destId="{A540FF11-C05E-450C-9EE8-BA368F39BC9B}" srcOrd="0" destOrd="0" presId="urn:microsoft.com/office/officeart/2005/8/layout/bProcess4"/>
    <dgm:cxn modelId="{8EAA9821-69E2-4FE2-8030-D6BE059E213C}" type="presParOf" srcId="{A540FF11-C05E-450C-9EE8-BA368F39BC9B}" destId="{DA62E5CF-D371-4009-A4E9-06F25B4A00AE}" srcOrd="0" destOrd="0" presId="urn:microsoft.com/office/officeart/2005/8/layout/bProcess4"/>
    <dgm:cxn modelId="{C32599CF-4F63-4E44-8C63-B1E512432269}" type="presParOf" srcId="{A540FF11-C05E-450C-9EE8-BA368F39BC9B}" destId="{DCEB3C5E-826F-430A-B4E7-AA83C5C5E63D}" srcOrd="1" destOrd="0" presId="urn:microsoft.com/office/officeart/2005/8/layout/bProcess4"/>
    <dgm:cxn modelId="{60F23C17-1924-4A53-8F9F-81EB54B61638}" type="presParOf" srcId="{9BF68A25-0EED-4979-B794-C81715DE9522}" destId="{A87A2745-CFDD-4349-89B8-8A35C19D9EFD}" srcOrd="1" destOrd="0" presId="urn:microsoft.com/office/officeart/2005/8/layout/bProcess4"/>
    <dgm:cxn modelId="{E3FBD4B1-E8BD-4155-99DB-6D365B48DE9B}" type="presParOf" srcId="{9BF68A25-0EED-4979-B794-C81715DE9522}" destId="{891F0691-BE47-49E3-AC45-82C922BA5136}" srcOrd="2" destOrd="0" presId="urn:microsoft.com/office/officeart/2005/8/layout/bProcess4"/>
    <dgm:cxn modelId="{C858157E-F9F8-4606-A68D-91BF1D418BF8}" type="presParOf" srcId="{891F0691-BE47-49E3-AC45-82C922BA5136}" destId="{09959032-F5E0-4F65-8102-F5667A54A026}" srcOrd="0" destOrd="0" presId="urn:microsoft.com/office/officeart/2005/8/layout/bProcess4"/>
    <dgm:cxn modelId="{014EE89C-68B0-4E7B-807C-B1174F9D23A6}" type="presParOf" srcId="{891F0691-BE47-49E3-AC45-82C922BA5136}" destId="{E64C5C44-EBFE-4FD2-B2BF-2BFD73BC0120}" srcOrd="1" destOrd="0" presId="urn:microsoft.com/office/officeart/2005/8/layout/bProcess4"/>
    <dgm:cxn modelId="{0892FE3C-B74D-4BA7-B0B3-F4B6A44DA1DB}" type="presParOf" srcId="{9BF68A25-0EED-4979-B794-C81715DE9522}" destId="{D4941A57-2189-4FB7-A926-1A794E2BBB3C}" srcOrd="3" destOrd="0" presId="urn:microsoft.com/office/officeart/2005/8/layout/bProcess4"/>
    <dgm:cxn modelId="{A8850A6C-054E-409E-96BC-D6FB62B074C3}" type="presParOf" srcId="{9BF68A25-0EED-4979-B794-C81715DE9522}" destId="{F8DA607C-42B8-4EB3-8C1A-9D9C58D2FCEC}" srcOrd="4" destOrd="0" presId="urn:microsoft.com/office/officeart/2005/8/layout/bProcess4"/>
    <dgm:cxn modelId="{39AE9384-C03A-4548-A5A6-7A3366456D9F}" type="presParOf" srcId="{F8DA607C-42B8-4EB3-8C1A-9D9C58D2FCEC}" destId="{05AA7537-FD89-4932-A894-5D546FB5168A}" srcOrd="0" destOrd="0" presId="urn:microsoft.com/office/officeart/2005/8/layout/bProcess4"/>
    <dgm:cxn modelId="{6D0A91B0-537A-405E-8E73-0A31E8B86FC0}" type="presParOf" srcId="{F8DA607C-42B8-4EB3-8C1A-9D9C58D2FCEC}" destId="{34F282CF-6B9C-4A61-87B5-CB0C15E81292}" srcOrd="1" destOrd="0" presId="urn:microsoft.com/office/officeart/2005/8/layout/bProcess4"/>
    <dgm:cxn modelId="{404DC3C5-FF65-4CCC-9D32-1BBB5DDD3194}" type="presParOf" srcId="{9BF68A25-0EED-4979-B794-C81715DE9522}" destId="{E7D3970F-7EB8-4CD4-8388-A51D78D1400B}" srcOrd="5" destOrd="0" presId="urn:microsoft.com/office/officeart/2005/8/layout/bProcess4"/>
    <dgm:cxn modelId="{BFA5B7AF-18B8-40E4-8758-38925157DB5D}" type="presParOf" srcId="{9BF68A25-0EED-4979-B794-C81715DE9522}" destId="{2C007783-0D3D-456C-8831-DF8D1B97F554}" srcOrd="6" destOrd="0" presId="urn:microsoft.com/office/officeart/2005/8/layout/bProcess4"/>
    <dgm:cxn modelId="{6D5CF140-CDCF-4312-BB6D-086FF3260968}" type="presParOf" srcId="{2C007783-0D3D-456C-8831-DF8D1B97F554}" destId="{B0D1C5B6-B415-4D65-9C6E-63399E9ABE94}" srcOrd="0" destOrd="0" presId="urn:microsoft.com/office/officeart/2005/8/layout/bProcess4"/>
    <dgm:cxn modelId="{B34031A6-1E1A-4B25-8C13-7968F4AED64F}" type="presParOf" srcId="{2C007783-0D3D-456C-8831-DF8D1B97F554}" destId="{9AC9560E-296E-4830-BB10-8E968B4219E2}" srcOrd="1" destOrd="0" presId="urn:microsoft.com/office/officeart/2005/8/layout/bProcess4"/>
    <dgm:cxn modelId="{72DCE92E-52C1-4ED2-85E8-86BA60A866CF}" type="presParOf" srcId="{9BF68A25-0EED-4979-B794-C81715DE9522}" destId="{A4FFFABF-B67B-4013-92E2-5BC83DE1C379}" srcOrd="7" destOrd="0" presId="urn:microsoft.com/office/officeart/2005/8/layout/bProcess4"/>
    <dgm:cxn modelId="{F6486C4F-5271-47C7-A31D-7DAD85D1DB53}" type="presParOf" srcId="{9BF68A25-0EED-4979-B794-C81715DE9522}" destId="{F69E81BB-D98C-456B-B126-778A26D51F2D}" srcOrd="8" destOrd="0" presId="urn:microsoft.com/office/officeart/2005/8/layout/bProcess4"/>
    <dgm:cxn modelId="{DE6BFB94-BA2D-4791-9F28-EAD2140B0684}" type="presParOf" srcId="{F69E81BB-D98C-456B-B126-778A26D51F2D}" destId="{18F9A843-93E0-42D4-B44E-94AFD02E7CEC}" srcOrd="0" destOrd="0" presId="urn:microsoft.com/office/officeart/2005/8/layout/bProcess4"/>
    <dgm:cxn modelId="{B6B01A73-804C-4898-AC05-FD2E40860170}" type="presParOf" srcId="{F69E81BB-D98C-456B-B126-778A26D51F2D}" destId="{0F3D4BB0-2132-4ED2-9396-6587C970DF24}" srcOrd="1" destOrd="0" presId="urn:microsoft.com/office/officeart/2005/8/layout/bProcess4"/>
    <dgm:cxn modelId="{EED60576-7CF2-4F90-A445-AB62B4E094B1}" type="presParOf" srcId="{9BF68A25-0EED-4979-B794-C81715DE9522}" destId="{78F9C000-BEA0-40EF-8EBD-26D75A42B818}" srcOrd="9" destOrd="0" presId="urn:microsoft.com/office/officeart/2005/8/layout/bProcess4"/>
    <dgm:cxn modelId="{2EA52C34-7232-4AF6-8FEB-B40DEC89739A}" type="presParOf" srcId="{9BF68A25-0EED-4979-B794-C81715DE9522}" destId="{68D58B9A-EDB7-4EAE-B8CD-DBFF73429D94}" srcOrd="10" destOrd="0" presId="urn:microsoft.com/office/officeart/2005/8/layout/bProcess4"/>
    <dgm:cxn modelId="{344ECCBF-40CE-48F2-8E42-E0CCD2A09372}" type="presParOf" srcId="{68D58B9A-EDB7-4EAE-B8CD-DBFF73429D94}" destId="{D83CB08A-43FF-49EA-807F-8354E1C056A2}" srcOrd="0" destOrd="0" presId="urn:microsoft.com/office/officeart/2005/8/layout/bProcess4"/>
    <dgm:cxn modelId="{9359A4D7-310C-4F90-A83D-DA23A0BE250E}" type="presParOf" srcId="{68D58B9A-EDB7-4EAE-B8CD-DBFF73429D94}" destId="{7CC2F63C-17FC-4CAC-836C-42ED23B537E8}" srcOrd="1" destOrd="0" presId="urn:microsoft.com/office/officeart/2005/8/layout/bProcess4"/>
    <dgm:cxn modelId="{C7362561-ADE1-4AE0-AF3B-07BEEE57A038}" type="presParOf" srcId="{9BF68A25-0EED-4979-B794-C81715DE9522}" destId="{EAE7E9DF-B505-4E27-B508-A98394651119}" srcOrd="11" destOrd="0" presId="urn:microsoft.com/office/officeart/2005/8/layout/bProcess4"/>
    <dgm:cxn modelId="{B2B71565-B2BD-4CD7-B37F-6594AFDE7148}" type="presParOf" srcId="{9BF68A25-0EED-4979-B794-C81715DE9522}" destId="{D0511445-4C92-44C2-ABB5-2BEA8FEC4C51}" srcOrd="12" destOrd="0" presId="urn:microsoft.com/office/officeart/2005/8/layout/bProcess4"/>
    <dgm:cxn modelId="{2F2302CB-E355-4CF7-B173-67E538756F6D}" type="presParOf" srcId="{D0511445-4C92-44C2-ABB5-2BEA8FEC4C51}" destId="{6ED848A2-4B8A-424B-9C75-9BCCE6D14B33}" srcOrd="0" destOrd="0" presId="urn:microsoft.com/office/officeart/2005/8/layout/bProcess4"/>
    <dgm:cxn modelId="{3D0D23D5-46D6-4731-9CEE-66DDCABD2577}" type="presParOf" srcId="{D0511445-4C92-44C2-ABB5-2BEA8FEC4C51}" destId="{8E9C55AF-2CA6-4A3A-B1B5-01F26DB6C9C9}" srcOrd="1" destOrd="0" presId="urn:microsoft.com/office/officeart/2005/8/layout/bProcess4"/>
    <dgm:cxn modelId="{7590AC16-262B-43B7-A09A-68769BCD1F08}" type="presParOf" srcId="{9BF68A25-0EED-4979-B794-C81715DE9522}" destId="{B983C65D-0426-4A03-A904-DA18DC460789}" srcOrd="13" destOrd="0" presId="urn:microsoft.com/office/officeart/2005/8/layout/bProcess4"/>
    <dgm:cxn modelId="{0964FF4D-4662-4AD7-B80C-6BD1CFE00985}" type="presParOf" srcId="{9BF68A25-0EED-4979-B794-C81715DE9522}" destId="{5D6B4D0D-7C00-4522-893E-9D8FBA453AEF}" srcOrd="14" destOrd="0" presId="urn:microsoft.com/office/officeart/2005/8/layout/bProcess4"/>
    <dgm:cxn modelId="{3E2F2295-C9D8-438A-8F17-583CB81CE79E}" type="presParOf" srcId="{5D6B4D0D-7C00-4522-893E-9D8FBA453AEF}" destId="{8F42B150-58DF-450A-95DF-313E32538248}" srcOrd="0" destOrd="0" presId="urn:microsoft.com/office/officeart/2005/8/layout/bProcess4"/>
    <dgm:cxn modelId="{270D3E15-7CB6-4602-825D-00DF66AA092D}" type="presParOf" srcId="{5D6B4D0D-7C00-4522-893E-9D8FBA453AEF}" destId="{BD5535D1-84B2-4952-9EB5-BBF0869B0C3C}" srcOrd="1" destOrd="0" presId="urn:microsoft.com/office/officeart/2005/8/layout/bProcess4"/>
    <dgm:cxn modelId="{AA37EAA9-15D8-400F-9139-C9D7A19CDBED}" type="presParOf" srcId="{9BF68A25-0EED-4979-B794-C81715DE9522}" destId="{F125FC20-1429-46BB-B035-91D9DB4FB0B7}" srcOrd="15" destOrd="0" presId="urn:microsoft.com/office/officeart/2005/8/layout/bProcess4"/>
    <dgm:cxn modelId="{5DBBDF8F-F36C-4AC4-A610-F43A3F988435}" type="presParOf" srcId="{9BF68A25-0EED-4979-B794-C81715DE9522}" destId="{BA6C2E4F-933F-4198-BA8A-90A5CCB703F8}" srcOrd="16" destOrd="0" presId="urn:microsoft.com/office/officeart/2005/8/layout/bProcess4"/>
    <dgm:cxn modelId="{E6EBAC9A-39BF-4C0B-8AC2-BB8B1345315A}" type="presParOf" srcId="{BA6C2E4F-933F-4198-BA8A-90A5CCB703F8}" destId="{E56683AC-314D-4624-A8A1-099868DEFAE9}" srcOrd="0" destOrd="0" presId="urn:microsoft.com/office/officeart/2005/8/layout/bProcess4"/>
    <dgm:cxn modelId="{65CEDEA4-556B-4FE4-9B7E-23EB5DA2A7E4}" type="presParOf" srcId="{BA6C2E4F-933F-4198-BA8A-90A5CCB703F8}" destId="{B285EACE-F114-46B5-ADDC-0061B60CFC9A}" srcOrd="1" destOrd="0" presId="urn:microsoft.com/office/officeart/2005/8/layout/bProcess4"/>
  </dgm:cxnLst>
  <dgm:bg>
    <a:noFill/>
    <a:effectLst>
      <a:outerShdw blurRad="76200" dist="12700" dir="8100000" sy="-23000" kx="800400" algn="br" rotWithShape="0">
        <a:prstClr val="black">
          <a:alpha val="20000"/>
        </a:prstClr>
      </a:outerShdw>
    </a:effectLst>
  </dgm:bg>
  <dgm:whole>
    <a:ln>
      <a:noFill/>
    </a:ln>
  </dgm:whole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823056DA-D879-4023-93A0-D87DFB27DC63}" type="doc">
      <dgm:prSet loTypeId="urn:microsoft.com/office/officeart/2005/8/layout/gear1" loCatId="cycle" qsTypeId="urn:microsoft.com/office/officeart/2005/8/quickstyle/3d3" qsCatId="3D" csTypeId="urn:microsoft.com/office/officeart/2005/8/colors/accent6_4" csCatId="accent6" phldr="1"/>
      <dgm:spPr/>
    </dgm:pt>
    <dgm:pt modelId="{01726680-BC3D-4075-B094-0BFA3D17E821}">
      <dgm:prSet phldrT="[Text]" custT="1"/>
      <dgm:spPr/>
      <dgm:t>
        <a:bodyPr/>
        <a:lstStyle/>
        <a:p>
          <a:r>
            <a:rPr lang="en-US" sz="2000" dirty="0" smtClean="0"/>
            <a:t>Coherent programming of procurement activities within NATO and between NATO &amp; Nations </a:t>
          </a:r>
          <a:endParaRPr lang="en-US" sz="2000" dirty="0"/>
        </a:p>
      </dgm:t>
    </dgm:pt>
    <dgm:pt modelId="{73E5FD68-33EC-4031-A3E1-98BD52D35666}" type="parTrans" cxnId="{13419C2E-4492-4EC7-8929-632976B5171F}">
      <dgm:prSet/>
      <dgm:spPr/>
      <dgm:t>
        <a:bodyPr/>
        <a:lstStyle/>
        <a:p>
          <a:endParaRPr lang="en-US" sz="2400"/>
        </a:p>
      </dgm:t>
    </dgm:pt>
    <dgm:pt modelId="{C36F0476-F533-400A-A77F-A980D8ADE214}" type="sibTrans" cxnId="{13419C2E-4492-4EC7-8929-632976B5171F}">
      <dgm:prSet/>
      <dgm:spPr>
        <a:solidFill>
          <a:schemeClr val="tx1">
            <a:lumMod val="75000"/>
          </a:schemeClr>
        </a:solidFill>
      </dgm:spPr>
      <dgm:t>
        <a:bodyPr/>
        <a:lstStyle/>
        <a:p>
          <a:endParaRPr lang="en-US" sz="2400"/>
        </a:p>
      </dgm:t>
    </dgm:pt>
    <dgm:pt modelId="{AEA67B3D-535E-4EDF-AC98-FF7BD31CBE13}">
      <dgm:prSet custT="1"/>
      <dgm:spPr>
        <a:solidFill>
          <a:schemeClr val="accent2">
            <a:lumMod val="75000"/>
          </a:schemeClr>
        </a:solidFill>
      </dgm:spPr>
      <dgm:t>
        <a:bodyPr lIns="0" tIns="0" rIns="0" bIns="0"/>
        <a:lstStyle/>
        <a:p>
          <a:r>
            <a:rPr lang="en-US" sz="2000" b="1" dirty="0" smtClean="0"/>
            <a:t>Compatible </a:t>
          </a:r>
        </a:p>
        <a:p>
          <a:r>
            <a:rPr lang="en-US" sz="2000" b="1" dirty="0" smtClean="0"/>
            <a:t>&amp; Complementary</a:t>
          </a:r>
        </a:p>
        <a:p>
          <a:r>
            <a:rPr lang="en-US" sz="2000" b="1" smtClean="0"/>
            <a:t>Capabilities  </a:t>
          </a:r>
        </a:p>
        <a:p>
          <a:r>
            <a:rPr lang="en-US" sz="2000" b="1" smtClean="0"/>
            <a:t>fielded</a:t>
          </a:r>
          <a:endParaRPr lang="en-US" sz="2000" b="1" dirty="0" smtClean="0"/>
        </a:p>
      </dgm:t>
    </dgm:pt>
    <dgm:pt modelId="{5EECF138-6890-4B5D-9321-9F43F0393B04}" type="parTrans" cxnId="{8459D44C-E7DA-47E8-ACFE-658112B2BB95}">
      <dgm:prSet/>
      <dgm:spPr/>
      <dgm:t>
        <a:bodyPr/>
        <a:lstStyle/>
        <a:p>
          <a:endParaRPr lang="en-US" sz="2400"/>
        </a:p>
      </dgm:t>
    </dgm:pt>
    <dgm:pt modelId="{D3A95488-D94C-454F-A7DD-E795F38CC521}" type="sibTrans" cxnId="{8459D44C-E7DA-47E8-ACFE-658112B2BB95}">
      <dgm:prSet/>
      <dgm:spPr>
        <a:solidFill>
          <a:schemeClr val="tx1">
            <a:lumMod val="75000"/>
          </a:schemeClr>
        </a:solidFill>
      </dgm:spPr>
      <dgm:t>
        <a:bodyPr/>
        <a:lstStyle/>
        <a:p>
          <a:endParaRPr lang="en-US" sz="2400"/>
        </a:p>
      </dgm:t>
    </dgm:pt>
    <dgm:pt modelId="{3EBCF476-20B0-4E6B-B9A2-C21C6BECE0BC}">
      <dgm:prSet custT="1"/>
      <dgm:spPr>
        <a:solidFill>
          <a:schemeClr val="bg2">
            <a:lumMod val="25000"/>
          </a:schemeClr>
        </a:solidFill>
      </dgm:spPr>
      <dgm:t>
        <a:bodyPr/>
        <a:lstStyle/>
        <a:p>
          <a:r>
            <a:rPr lang="en-US" sz="2300" b="1" dirty="0" smtClean="0"/>
            <a:t>Federation of resources in theatre</a:t>
          </a:r>
        </a:p>
      </dgm:t>
    </dgm:pt>
    <dgm:pt modelId="{DACA1977-EF54-455B-8414-64737CEB4062}" type="parTrans" cxnId="{45E096B4-550C-491F-BDDD-EFC375F0C958}">
      <dgm:prSet/>
      <dgm:spPr/>
      <dgm:t>
        <a:bodyPr/>
        <a:lstStyle/>
        <a:p>
          <a:endParaRPr lang="en-US"/>
        </a:p>
      </dgm:t>
    </dgm:pt>
    <dgm:pt modelId="{DBE11090-672C-494A-81B1-28CEE0C8A707}" type="sibTrans" cxnId="{45E096B4-550C-491F-BDDD-EFC375F0C958}">
      <dgm:prSet/>
      <dgm:spPr>
        <a:solidFill>
          <a:schemeClr val="bg2">
            <a:lumMod val="25000"/>
          </a:schemeClr>
        </a:solidFill>
      </dgm:spPr>
      <dgm:t>
        <a:bodyPr/>
        <a:lstStyle/>
        <a:p>
          <a:endParaRPr lang="en-US"/>
        </a:p>
      </dgm:t>
    </dgm:pt>
    <dgm:pt modelId="{84275AA0-5FD7-4994-8728-07631B53DF05}" type="pres">
      <dgm:prSet presAssocID="{823056DA-D879-4023-93A0-D87DFB27DC63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80425B15-CBAA-470A-A44B-47D4312657BF}" type="pres">
      <dgm:prSet presAssocID="{01726680-BC3D-4075-B094-0BFA3D17E821}" presName="gear1" presStyleLbl="node1" presStyleIdx="0" presStyleCnt="3" custScaleX="95455" custScaleY="94444" custLinFactNeighborX="1765" custLinFactNeighborY="10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7A3702F-81FA-4548-A7FF-7DA67E5A7986}" type="pres">
      <dgm:prSet presAssocID="{01726680-BC3D-4075-B094-0BFA3D17E821}" presName="gear1srcNode" presStyleLbl="node1" presStyleIdx="0" presStyleCnt="3"/>
      <dgm:spPr/>
      <dgm:t>
        <a:bodyPr/>
        <a:lstStyle/>
        <a:p>
          <a:endParaRPr lang="en-US"/>
        </a:p>
      </dgm:t>
    </dgm:pt>
    <dgm:pt modelId="{106915B5-E641-4716-8E48-798EE331A39F}" type="pres">
      <dgm:prSet presAssocID="{01726680-BC3D-4075-B094-0BFA3D17E821}" presName="gear1dstNode" presStyleLbl="node1" presStyleIdx="0" presStyleCnt="3"/>
      <dgm:spPr/>
      <dgm:t>
        <a:bodyPr/>
        <a:lstStyle/>
        <a:p>
          <a:endParaRPr lang="en-US"/>
        </a:p>
      </dgm:t>
    </dgm:pt>
    <dgm:pt modelId="{A07F2822-4FF3-43F6-9BD4-CE38D836FC31}" type="pres">
      <dgm:prSet presAssocID="{AEA67B3D-535E-4EDF-AC98-FF7BD31CBE13}" presName="gear2" presStyleLbl="node1" presStyleIdx="1" presStyleCnt="3" custAng="21405607" custScaleX="138705" custScaleY="131650" custLinFactNeighborX="-5231" custLinFactNeighborY="114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91F6B1E-2C52-490B-94A8-F1DA123CCE42}" type="pres">
      <dgm:prSet presAssocID="{AEA67B3D-535E-4EDF-AC98-FF7BD31CBE13}" presName="gear2srcNode" presStyleLbl="node1" presStyleIdx="1" presStyleCnt="3"/>
      <dgm:spPr/>
      <dgm:t>
        <a:bodyPr/>
        <a:lstStyle/>
        <a:p>
          <a:endParaRPr lang="en-US"/>
        </a:p>
      </dgm:t>
    </dgm:pt>
    <dgm:pt modelId="{7EA0B4BC-2249-4032-84EA-0AB6784ABDBF}" type="pres">
      <dgm:prSet presAssocID="{AEA67B3D-535E-4EDF-AC98-FF7BD31CBE13}" presName="gear2dstNode" presStyleLbl="node1" presStyleIdx="1" presStyleCnt="3"/>
      <dgm:spPr/>
      <dgm:t>
        <a:bodyPr/>
        <a:lstStyle/>
        <a:p>
          <a:endParaRPr lang="en-US"/>
        </a:p>
      </dgm:t>
    </dgm:pt>
    <dgm:pt modelId="{09D2B7BD-50F8-4B51-A759-1DBF3ADE263F}" type="pres">
      <dgm:prSet presAssocID="{3EBCF476-20B0-4E6B-B9A2-C21C6BECE0BC}" presName="gear3" presStyleLbl="node1" presStyleIdx="2" presStyleCnt="3" custScaleX="105565" custScaleY="105884" custLinFactNeighborX="6716" custLinFactNeighborY="-121"/>
      <dgm:spPr/>
      <dgm:t>
        <a:bodyPr/>
        <a:lstStyle/>
        <a:p>
          <a:endParaRPr lang="en-US"/>
        </a:p>
      </dgm:t>
    </dgm:pt>
    <dgm:pt modelId="{5D93E0DB-0854-454F-B93C-9882FF1F77BD}" type="pres">
      <dgm:prSet presAssocID="{3EBCF476-20B0-4E6B-B9A2-C21C6BECE0BC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805E573-C145-4873-B083-511ED0399A2E}" type="pres">
      <dgm:prSet presAssocID="{3EBCF476-20B0-4E6B-B9A2-C21C6BECE0BC}" presName="gear3srcNode" presStyleLbl="node1" presStyleIdx="2" presStyleCnt="3"/>
      <dgm:spPr/>
      <dgm:t>
        <a:bodyPr/>
        <a:lstStyle/>
        <a:p>
          <a:endParaRPr lang="en-US"/>
        </a:p>
      </dgm:t>
    </dgm:pt>
    <dgm:pt modelId="{E5E5F8EE-7B1A-4AD5-9154-0C0A2839E71F}" type="pres">
      <dgm:prSet presAssocID="{3EBCF476-20B0-4E6B-B9A2-C21C6BECE0BC}" presName="gear3dstNode" presStyleLbl="node1" presStyleIdx="2" presStyleCnt="3"/>
      <dgm:spPr/>
      <dgm:t>
        <a:bodyPr/>
        <a:lstStyle/>
        <a:p>
          <a:endParaRPr lang="en-US"/>
        </a:p>
      </dgm:t>
    </dgm:pt>
    <dgm:pt modelId="{B42992A5-B48C-40C2-A44F-022442A093BA}" type="pres">
      <dgm:prSet presAssocID="{C36F0476-F533-400A-A77F-A980D8ADE214}" presName="connector1" presStyleLbl="sibTrans2D1" presStyleIdx="0" presStyleCnt="3"/>
      <dgm:spPr/>
      <dgm:t>
        <a:bodyPr/>
        <a:lstStyle/>
        <a:p>
          <a:endParaRPr lang="en-US"/>
        </a:p>
      </dgm:t>
    </dgm:pt>
    <dgm:pt modelId="{88520D92-C82A-4DE0-B5AA-EA7A5A0B0B4B}" type="pres">
      <dgm:prSet presAssocID="{D3A95488-D94C-454F-A7DD-E795F38CC521}" presName="connector2" presStyleLbl="sibTrans2D1" presStyleIdx="1" presStyleCnt="3" custLinFactNeighborX="-22265" custLinFactNeighborY="-893"/>
      <dgm:spPr/>
      <dgm:t>
        <a:bodyPr/>
        <a:lstStyle/>
        <a:p>
          <a:endParaRPr lang="en-US"/>
        </a:p>
      </dgm:t>
    </dgm:pt>
    <dgm:pt modelId="{BC38DC83-1685-4845-AB62-21F51FD13605}" type="pres">
      <dgm:prSet presAssocID="{DBE11090-672C-494A-81B1-28CEE0C8A707}" presName="connector3" presStyleLbl="sibTrans2D1" presStyleIdx="2" presStyleCnt="3" custAng="1417443" custLinFactNeighborX="504" custLinFactNeighborY="1657"/>
      <dgm:spPr/>
      <dgm:t>
        <a:bodyPr/>
        <a:lstStyle/>
        <a:p>
          <a:endParaRPr lang="en-US"/>
        </a:p>
      </dgm:t>
    </dgm:pt>
  </dgm:ptLst>
  <dgm:cxnLst>
    <dgm:cxn modelId="{AE47473E-3CC0-4ACC-BFE6-3EA7231D25D5}" type="presOf" srcId="{C36F0476-F533-400A-A77F-A980D8ADE214}" destId="{B42992A5-B48C-40C2-A44F-022442A093BA}" srcOrd="0" destOrd="0" presId="urn:microsoft.com/office/officeart/2005/8/layout/gear1"/>
    <dgm:cxn modelId="{45E096B4-550C-491F-BDDD-EFC375F0C958}" srcId="{823056DA-D879-4023-93A0-D87DFB27DC63}" destId="{3EBCF476-20B0-4E6B-B9A2-C21C6BECE0BC}" srcOrd="2" destOrd="0" parTransId="{DACA1977-EF54-455B-8414-64737CEB4062}" sibTransId="{DBE11090-672C-494A-81B1-28CEE0C8A707}"/>
    <dgm:cxn modelId="{1FCFCD43-3A19-4F7A-AE3F-F1B816C4A2CC}" type="presOf" srcId="{3EBCF476-20B0-4E6B-B9A2-C21C6BECE0BC}" destId="{F805E573-C145-4873-B083-511ED0399A2E}" srcOrd="2" destOrd="0" presId="urn:microsoft.com/office/officeart/2005/8/layout/gear1"/>
    <dgm:cxn modelId="{13419C2E-4492-4EC7-8929-632976B5171F}" srcId="{823056DA-D879-4023-93A0-D87DFB27DC63}" destId="{01726680-BC3D-4075-B094-0BFA3D17E821}" srcOrd="0" destOrd="0" parTransId="{73E5FD68-33EC-4031-A3E1-98BD52D35666}" sibTransId="{C36F0476-F533-400A-A77F-A980D8ADE214}"/>
    <dgm:cxn modelId="{28F90562-7026-4F36-9D04-9226E3EB4902}" type="presOf" srcId="{AEA67B3D-535E-4EDF-AC98-FF7BD31CBE13}" destId="{E91F6B1E-2C52-490B-94A8-F1DA123CCE42}" srcOrd="1" destOrd="0" presId="urn:microsoft.com/office/officeart/2005/8/layout/gear1"/>
    <dgm:cxn modelId="{CD98609A-075E-43EF-956E-E0C3CCAD4ADB}" type="presOf" srcId="{D3A95488-D94C-454F-A7DD-E795F38CC521}" destId="{88520D92-C82A-4DE0-B5AA-EA7A5A0B0B4B}" srcOrd="0" destOrd="0" presId="urn:microsoft.com/office/officeart/2005/8/layout/gear1"/>
    <dgm:cxn modelId="{10FC2C33-4E0D-42B5-A44D-C162468084F4}" type="presOf" srcId="{DBE11090-672C-494A-81B1-28CEE0C8A707}" destId="{BC38DC83-1685-4845-AB62-21F51FD13605}" srcOrd="0" destOrd="0" presId="urn:microsoft.com/office/officeart/2005/8/layout/gear1"/>
    <dgm:cxn modelId="{5888E79C-FEF9-47BB-80F3-82622D29A778}" type="presOf" srcId="{01726680-BC3D-4075-B094-0BFA3D17E821}" destId="{106915B5-E641-4716-8E48-798EE331A39F}" srcOrd="2" destOrd="0" presId="urn:microsoft.com/office/officeart/2005/8/layout/gear1"/>
    <dgm:cxn modelId="{08796DAC-3B82-485D-8D74-AF1BFAB09E75}" type="presOf" srcId="{823056DA-D879-4023-93A0-D87DFB27DC63}" destId="{84275AA0-5FD7-4994-8728-07631B53DF05}" srcOrd="0" destOrd="0" presId="urn:microsoft.com/office/officeart/2005/8/layout/gear1"/>
    <dgm:cxn modelId="{0A2B5B1B-BF3B-4C2B-8BCA-C2430B41D886}" type="presOf" srcId="{01726680-BC3D-4075-B094-0BFA3D17E821}" destId="{67A3702F-81FA-4548-A7FF-7DA67E5A7986}" srcOrd="1" destOrd="0" presId="urn:microsoft.com/office/officeart/2005/8/layout/gear1"/>
    <dgm:cxn modelId="{5A8AF9AD-6197-4CC0-9994-98956ED32E9C}" type="presOf" srcId="{3EBCF476-20B0-4E6B-B9A2-C21C6BECE0BC}" destId="{5D93E0DB-0854-454F-B93C-9882FF1F77BD}" srcOrd="1" destOrd="0" presId="urn:microsoft.com/office/officeart/2005/8/layout/gear1"/>
    <dgm:cxn modelId="{8459D44C-E7DA-47E8-ACFE-658112B2BB95}" srcId="{823056DA-D879-4023-93A0-D87DFB27DC63}" destId="{AEA67B3D-535E-4EDF-AC98-FF7BD31CBE13}" srcOrd="1" destOrd="0" parTransId="{5EECF138-6890-4B5D-9321-9F43F0393B04}" sibTransId="{D3A95488-D94C-454F-A7DD-E795F38CC521}"/>
    <dgm:cxn modelId="{ABF2FD09-77E2-4C56-9C92-D19403A09E78}" type="presOf" srcId="{3EBCF476-20B0-4E6B-B9A2-C21C6BECE0BC}" destId="{09D2B7BD-50F8-4B51-A759-1DBF3ADE263F}" srcOrd="0" destOrd="0" presId="urn:microsoft.com/office/officeart/2005/8/layout/gear1"/>
    <dgm:cxn modelId="{48BE9C3C-0842-4A34-9EAC-A54AEEA07C35}" type="presOf" srcId="{3EBCF476-20B0-4E6B-B9A2-C21C6BECE0BC}" destId="{E5E5F8EE-7B1A-4AD5-9154-0C0A2839E71F}" srcOrd="3" destOrd="0" presId="urn:microsoft.com/office/officeart/2005/8/layout/gear1"/>
    <dgm:cxn modelId="{CD5122BA-C284-471A-A128-7FD908B98B47}" type="presOf" srcId="{AEA67B3D-535E-4EDF-AC98-FF7BD31CBE13}" destId="{7EA0B4BC-2249-4032-84EA-0AB6784ABDBF}" srcOrd="2" destOrd="0" presId="urn:microsoft.com/office/officeart/2005/8/layout/gear1"/>
    <dgm:cxn modelId="{7DBD1BC8-9A09-45D7-94BF-FC1DEDF74AA9}" type="presOf" srcId="{01726680-BC3D-4075-B094-0BFA3D17E821}" destId="{80425B15-CBAA-470A-A44B-47D4312657BF}" srcOrd="0" destOrd="0" presId="urn:microsoft.com/office/officeart/2005/8/layout/gear1"/>
    <dgm:cxn modelId="{FAA0D03F-8268-4B89-B69D-1B241484F23C}" type="presOf" srcId="{AEA67B3D-535E-4EDF-AC98-FF7BD31CBE13}" destId="{A07F2822-4FF3-43F6-9BD4-CE38D836FC31}" srcOrd="0" destOrd="0" presId="urn:microsoft.com/office/officeart/2005/8/layout/gear1"/>
    <dgm:cxn modelId="{FD9F6662-E4F5-47C1-AC3F-9866B5ADE285}" type="presParOf" srcId="{84275AA0-5FD7-4994-8728-07631B53DF05}" destId="{80425B15-CBAA-470A-A44B-47D4312657BF}" srcOrd="0" destOrd="0" presId="urn:microsoft.com/office/officeart/2005/8/layout/gear1"/>
    <dgm:cxn modelId="{FE8E63DA-8B49-4BE6-BEB9-C0E2C3A79D61}" type="presParOf" srcId="{84275AA0-5FD7-4994-8728-07631B53DF05}" destId="{67A3702F-81FA-4548-A7FF-7DA67E5A7986}" srcOrd="1" destOrd="0" presId="urn:microsoft.com/office/officeart/2005/8/layout/gear1"/>
    <dgm:cxn modelId="{9D05B0C3-8C39-415C-91F7-4EF2937DBF26}" type="presParOf" srcId="{84275AA0-5FD7-4994-8728-07631B53DF05}" destId="{106915B5-E641-4716-8E48-798EE331A39F}" srcOrd="2" destOrd="0" presId="urn:microsoft.com/office/officeart/2005/8/layout/gear1"/>
    <dgm:cxn modelId="{D69B5B83-68A2-4D65-AE53-C9A2874C29E5}" type="presParOf" srcId="{84275AA0-5FD7-4994-8728-07631B53DF05}" destId="{A07F2822-4FF3-43F6-9BD4-CE38D836FC31}" srcOrd="3" destOrd="0" presId="urn:microsoft.com/office/officeart/2005/8/layout/gear1"/>
    <dgm:cxn modelId="{D81D1DB4-3329-4C0C-96A9-178DD6B60017}" type="presParOf" srcId="{84275AA0-5FD7-4994-8728-07631B53DF05}" destId="{E91F6B1E-2C52-490B-94A8-F1DA123CCE42}" srcOrd="4" destOrd="0" presId="urn:microsoft.com/office/officeart/2005/8/layout/gear1"/>
    <dgm:cxn modelId="{A461A43C-E648-485D-AB32-697124D32E4D}" type="presParOf" srcId="{84275AA0-5FD7-4994-8728-07631B53DF05}" destId="{7EA0B4BC-2249-4032-84EA-0AB6784ABDBF}" srcOrd="5" destOrd="0" presId="urn:microsoft.com/office/officeart/2005/8/layout/gear1"/>
    <dgm:cxn modelId="{F7727ED8-A24F-4E01-B3A5-32FDE37EC096}" type="presParOf" srcId="{84275AA0-5FD7-4994-8728-07631B53DF05}" destId="{09D2B7BD-50F8-4B51-A759-1DBF3ADE263F}" srcOrd="6" destOrd="0" presId="urn:microsoft.com/office/officeart/2005/8/layout/gear1"/>
    <dgm:cxn modelId="{69F8C5DC-1F17-4DFA-838A-A0681ED886EE}" type="presParOf" srcId="{84275AA0-5FD7-4994-8728-07631B53DF05}" destId="{5D93E0DB-0854-454F-B93C-9882FF1F77BD}" srcOrd="7" destOrd="0" presId="urn:microsoft.com/office/officeart/2005/8/layout/gear1"/>
    <dgm:cxn modelId="{613E8168-B6A5-4345-802B-9BE1F8A95116}" type="presParOf" srcId="{84275AA0-5FD7-4994-8728-07631B53DF05}" destId="{F805E573-C145-4873-B083-511ED0399A2E}" srcOrd="8" destOrd="0" presId="urn:microsoft.com/office/officeart/2005/8/layout/gear1"/>
    <dgm:cxn modelId="{E4D6110F-171C-4999-8402-2B47EA028EEB}" type="presParOf" srcId="{84275AA0-5FD7-4994-8728-07631B53DF05}" destId="{E5E5F8EE-7B1A-4AD5-9154-0C0A2839E71F}" srcOrd="9" destOrd="0" presId="urn:microsoft.com/office/officeart/2005/8/layout/gear1"/>
    <dgm:cxn modelId="{88A2404C-D38F-4862-B86F-DFB2297CFBED}" type="presParOf" srcId="{84275AA0-5FD7-4994-8728-07631B53DF05}" destId="{B42992A5-B48C-40C2-A44F-022442A093BA}" srcOrd="10" destOrd="0" presId="urn:microsoft.com/office/officeart/2005/8/layout/gear1"/>
    <dgm:cxn modelId="{234EC5B8-2B66-4E87-AE82-388CBE07834C}" type="presParOf" srcId="{84275AA0-5FD7-4994-8728-07631B53DF05}" destId="{88520D92-C82A-4DE0-B5AA-EA7A5A0B0B4B}" srcOrd="11" destOrd="0" presId="urn:microsoft.com/office/officeart/2005/8/layout/gear1"/>
    <dgm:cxn modelId="{76628206-7DA9-449C-9B93-4D1747BB2A7B}" type="presParOf" srcId="{84275AA0-5FD7-4994-8728-07631B53DF05}" destId="{BC38DC83-1685-4845-AB62-21F51FD13605}" srcOrd="12" destOrd="0" presId="urn:microsoft.com/office/officeart/2005/8/layout/gear1"/>
  </dgm:cxnLst>
  <dgm:bg/>
  <dgm:whole/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28824163-8D49-40A8-BA76-EAAC5D4BC8EF}" type="doc">
      <dgm:prSet loTypeId="urn:microsoft.com/office/officeart/2005/8/layout/balance1" loCatId="relationship" qsTypeId="urn:microsoft.com/office/officeart/2005/8/quickstyle/3d8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9C5A76C-250D-4489-958F-777E903B004C}">
      <dgm:prSet phldrT="[Text]" phldr="1"/>
      <dgm:spPr/>
      <dgm:t>
        <a:bodyPr/>
        <a:lstStyle/>
        <a:p>
          <a:endParaRPr lang="en-US" sz="2800" b="1" dirty="0"/>
        </a:p>
      </dgm:t>
    </dgm:pt>
    <dgm:pt modelId="{90614B61-ACDA-4111-8823-9EB114AE212C}" type="parTrans" cxnId="{2AFB81FA-CDA1-4E42-AE65-7CA5D36AAA62}">
      <dgm:prSet/>
      <dgm:spPr/>
      <dgm:t>
        <a:bodyPr/>
        <a:lstStyle/>
        <a:p>
          <a:endParaRPr lang="en-US" sz="2800"/>
        </a:p>
      </dgm:t>
    </dgm:pt>
    <dgm:pt modelId="{75C8102F-61F2-4086-BA19-ABFCB40D6E02}" type="sibTrans" cxnId="{2AFB81FA-CDA1-4E42-AE65-7CA5D36AAA62}">
      <dgm:prSet/>
      <dgm:spPr/>
      <dgm:t>
        <a:bodyPr/>
        <a:lstStyle/>
        <a:p>
          <a:endParaRPr lang="en-US" sz="2800"/>
        </a:p>
      </dgm:t>
    </dgm:pt>
    <dgm:pt modelId="{1BF43191-03C8-4C43-BE8A-4F24FC8C790B}">
      <dgm:prSet custT="1"/>
      <dgm:spPr/>
      <dgm:t>
        <a:bodyPr/>
        <a:lstStyle/>
        <a:p>
          <a:r>
            <a:rPr lang="en-US" sz="3050" b="1" dirty="0" smtClean="0"/>
            <a:t>Universal and Ubiquitous access to services (SOA)</a:t>
          </a:r>
          <a:endParaRPr lang="en-US" sz="3050" b="1" dirty="0"/>
        </a:p>
      </dgm:t>
    </dgm:pt>
    <dgm:pt modelId="{A2CEB6B2-A787-4980-B163-FAA2F0F3C492}" type="parTrans" cxnId="{6085A7E0-6D9F-4A15-B1A0-BC3C44BCD99B}">
      <dgm:prSet/>
      <dgm:spPr/>
      <dgm:t>
        <a:bodyPr/>
        <a:lstStyle/>
        <a:p>
          <a:endParaRPr lang="en-US" sz="2800"/>
        </a:p>
      </dgm:t>
    </dgm:pt>
    <dgm:pt modelId="{C10F6796-A9E6-4292-814D-97C7A421B71F}" type="sibTrans" cxnId="{6085A7E0-6D9F-4A15-B1A0-BC3C44BCD99B}">
      <dgm:prSet/>
      <dgm:spPr/>
      <dgm:t>
        <a:bodyPr/>
        <a:lstStyle/>
        <a:p>
          <a:endParaRPr lang="en-US" sz="2800"/>
        </a:p>
      </dgm:t>
    </dgm:pt>
    <dgm:pt modelId="{C8BD5DAB-1C45-465C-8F31-CF6733D65CAB}">
      <dgm:prSet custT="1"/>
      <dgm:spPr>
        <a:solidFill>
          <a:srgbClr val="C00000"/>
        </a:solidFill>
      </dgm:spPr>
      <dgm:t>
        <a:bodyPr/>
        <a:lstStyle/>
        <a:p>
          <a:r>
            <a:rPr lang="en-US" sz="3200" b="1" dirty="0" smtClean="0"/>
            <a:t>Requires high bandwidth between strategic and deployed locations</a:t>
          </a:r>
          <a:endParaRPr lang="en-US" sz="3200" b="1" dirty="0"/>
        </a:p>
      </dgm:t>
    </dgm:pt>
    <dgm:pt modelId="{975F663D-2AC3-4E7A-B493-C1003C79B9A7}" type="sibTrans" cxnId="{B34336D5-ABBC-4279-84F2-0599482C3CD8}">
      <dgm:prSet/>
      <dgm:spPr/>
      <dgm:t>
        <a:bodyPr/>
        <a:lstStyle/>
        <a:p>
          <a:endParaRPr lang="en-US" sz="2800"/>
        </a:p>
      </dgm:t>
    </dgm:pt>
    <dgm:pt modelId="{9E8608CF-C66A-498C-AA9D-4DA58054E750}" type="parTrans" cxnId="{B34336D5-ABBC-4279-84F2-0599482C3CD8}">
      <dgm:prSet/>
      <dgm:spPr/>
      <dgm:t>
        <a:bodyPr/>
        <a:lstStyle/>
        <a:p>
          <a:endParaRPr lang="en-US" sz="2800"/>
        </a:p>
      </dgm:t>
    </dgm:pt>
    <dgm:pt modelId="{A38C3D24-0473-4D2F-AD8E-52A199F004AD}">
      <dgm:prSet phldrT="[Text]" custT="1"/>
      <dgm:spPr/>
      <dgm:t>
        <a:bodyPr/>
        <a:lstStyle/>
        <a:p>
          <a:r>
            <a:rPr lang="en-US" sz="4000" b="1" dirty="0" smtClean="0">
              <a:solidFill>
                <a:schemeClr val="bg2">
                  <a:lumMod val="25000"/>
                </a:schemeClr>
              </a:solidFill>
            </a:rPr>
            <a:t>CONS</a:t>
          </a:r>
        </a:p>
      </dgm:t>
    </dgm:pt>
    <dgm:pt modelId="{F0937C43-4962-4F28-B6C7-BE01B1E8491B}" type="sibTrans" cxnId="{94737BFF-CC76-49B1-BC95-69422FBC38D4}">
      <dgm:prSet/>
      <dgm:spPr/>
      <dgm:t>
        <a:bodyPr/>
        <a:lstStyle/>
        <a:p>
          <a:endParaRPr lang="en-US" sz="2800"/>
        </a:p>
      </dgm:t>
    </dgm:pt>
    <dgm:pt modelId="{6D1B5B4C-F9D9-4EA4-B4BD-5B83FF4C69A3}" type="parTrans" cxnId="{94737BFF-CC76-49B1-BC95-69422FBC38D4}">
      <dgm:prSet/>
      <dgm:spPr/>
      <dgm:t>
        <a:bodyPr/>
        <a:lstStyle/>
        <a:p>
          <a:endParaRPr lang="en-US" sz="2800"/>
        </a:p>
      </dgm:t>
    </dgm:pt>
    <dgm:pt modelId="{F815DB9E-7325-430B-844D-9FEB21A231E1}">
      <dgm:prSet custT="1"/>
      <dgm:spPr>
        <a:solidFill>
          <a:srgbClr val="C00000"/>
        </a:solidFill>
      </dgm:spPr>
      <dgm:t>
        <a:bodyPr/>
        <a:lstStyle/>
        <a:p>
          <a:r>
            <a:rPr lang="en-GB" sz="3100" b="1" dirty="0" smtClean="0"/>
            <a:t>Commanders fear loss of access to non physically collocated services</a:t>
          </a:r>
          <a:endParaRPr lang="en-US" sz="3100" b="1" dirty="0"/>
        </a:p>
      </dgm:t>
    </dgm:pt>
    <dgm:pt modelId="{0066F44A-0436-4C5B-96C5-5CC0CD1BE8CA}" type="parTrans" cxnId="{06AF8E49-ED9B-4680-AE6F-C58A6E85B90C}">
      <dgm:prSet/>
      <dgm:spPr/>
      <dgm:t>
        <a:bodyPr/>
        <a:lstStyle/>
        <a:p>
          <a:endParaRPr lang="en-US" sz="2800"/>
        </a:p>
      </dgm:t>
    </dgm:pt>
    <dgm:pt modelId="{5EA02BD1-97BB-454F-8A9A-634F25328745}" type="sibTrans" cxnId="{06AF8E49-ED9B-4680-AE6F-C58A6E85B90C}">
      <dgm:prSet/>
      <dgm:spPr/>
      <dgm:t>
        <a:bodyPr/>
        <a:lstStyle/>
        <a:p>
          <a:endParaRPr lang="en-US" sz="2800"/>
        </a:p>
      </dgm:t>
    </dgm:pt>
    <dgm:pt modelId="{A1AAF65A-30A7-4475-8125-F60C57FCBFD8}">
      <dgm:prSet custT="1"/>
      <dgm:spPr/>
      <dgm:t>
        <a:bodyPr/>
        <a:lstStyle/>
        <a:p>
          <a:r>
            <a:rPr lang="en-US" sz="3100" b="1" dirty="0" err="1" smtClean="0"/>
            <a:t>Centralised</a:t>
          </a:r>
          <a:r>
            <a:rPr lang="en-US" sz="3100" b="1" dirty="0" smtClean="0"/>
            <a:t> security, storage, backups</a:t>
          </a:r>
          <a:endParaRPr lang="en-US" sz="3100" b="1" dirty="0"/>
        </a:p>
      </dgm:t>
    </dgm:pt>
    <dgm:pt modelId="{1F4C00C9-66E1-44A1-8C0E-83B5E5482EA5}" type="parTrans" cxnId="{A8BF9F5D-B7CD-407D-BA68-553B40DE3C96}">
      <dgm:prSet/>
      <dgm:spPr/>
      <dgm:t>
        <a:bodyPr/>
        <a:lstStyle/>
        <a:p>
          <a:endParaRPr lang="en-US" sz="2800"/>
        </a:p>
      </dgm:t>
    </dgm:pt>
    <dgm:pt modelId="{28B9792A-E7E9-4576-B8C7-FBAB7DE1D38E}" type="sibTrans" cxnId="{A8BF9F5D-B7CD-407D-BA68-553B40DE3C96}">
      <dgm:prSet/>
      <dgm:spPr/>
      <dgm:t>
        <a:bodyPr/>
        <a:lstStyle/>
        <a:p>
          <a:endParaRPr lang="en-US" sz="2800"/>
        </a:p>
      </dgm:t>
    </dgm:pt>
    <dgm:pt modelId="{E882DC36-8392-4A08-89AC-CFF9307DF2D3}">
      <dgm:prSet custT="1"/>
      <dgm:spPr/>
      <dgm:t>
        <a:bodyPr/>
        <a:lstStyle/>
        <a:p>
          <a:r>
            <a:rPr lang="en-US" sz="3200" b="1" dirty="0" err="1" smtClean="0"/>
            <a:t>Centralised</a:t>
          </a:r>
          <a:r>
            <a:rPr lang="en-US" sz="3200" b="1" dirty="0" smtClean="0"/>
            <a:t> expert management</a:t>
          </a:r>
          <a:endParaRPr lang="en-US" sz="3200" b="1" dirty="0"/>
        </a:p>
      </dgm:t>
    </dgm:pt>
    <dgm:pt modelId="{F90260B8-D38C-40D6-8BFA-685C7A689C5A}" type="parTrans" cxnId="{7B3CA94E-3B4C-497F-90AB-BEEC36C1D290}">
      <dgm:prSet/>
      <dgm:spPr/>
      <dgm:t>
        <a:bodyPr/>
        <a:lstStyle/>
        <a:p>
          <a:endParaRPr lang="en-US" sz="2800"/>
        </a:p>
      </dgm:t>
    </dgm:pt>
    <dgm:pt modelId="{690BD634-7D33-4207-88A4-527E70A0FC59}" type="sibTrans" cxnId="{7B3CA94E-3B4C-497F-90AB-BEEC36C1D290}">
      <dgm:prSet/>
      <dgm:spPr/>
      <dgm:t>
        <a:bodyPr/>
        <a:lstStyle/>
        <a:p>
          <a:endParaRPr lang="en-US" sz="2800"/>
        </a:p>
      </dgm:t>
    </dgm:pt>
    <dgm:pt modelId="{3BE9FA31-2D1D-4A8E-BF11-9BCC622E6599}">
      <dgm:prSet custT="1"/>
      <dgm:spPr/>
      <dgm:t>
        <a:bodyPr/>
        <a:lstStyle/>
        <a:p>
          <a:r>
            <a:rPr lang="en-US" sz="3200" b="1" dirty="0" smtClean="0"/>
            <a:t>Low OAM footprint  in theater</a:t>
          </a:r>
          <a:endParaRPr lang="en-US" sz="3200" b="1" dirty="0"/>
        </a:p>
      </dgm:t>
    </dgm:pt>
    <dgm:pt modelId="{1B20F0EC-680D-4E21-84D2-7A706DF3E52F}" type="parTrans" cxnId="{CD4C49F7-EBB2-4E58-BFCD-764576403E41}">
      <dgm:prSet/>
      <dgm:spPr/>
      <dgm:t>
        <a:bodyPr/>
        <a:lstStyle/>
        <a:p>
          <a:endParaRPr lang="en-US" sz="2800"/>
        </a:p>
      </dgm:t>
    </dgm:pt>
    <dgm:pt modelId="{932A7D97-BC5C-4DBE-A376-F5F7AF5BE0D6}" type="sibTrans" cxnId="{CD4C49F7-EBB2-4E58-BFCD-764576403E41}">
      <dgm:prSet/>
      <dgm:spPr/>
      <dgm:t>
        <a:bodyPr/>
        <a:lstStyle/>
        <a:p>
          <a:endParaRPr lang="en-US" sz="2800"/>
        </a:p>
      </dgm:t>
    </dgm:pt>
    <dgm:pt modelId="{6A913A94-5FD0-41BF-984D-6B40E9F9F38A}">
      <dgm:prSet phldrT="[Text]" custT="1"/>
      <dgm:spPr/>
      <dgm:t>
        <a:bodyPr/>
        <a:lstStyle/>
        <a:p>
          <a:r>
            <a:rPr lang="en-US" sz="4000" b="1" dirty="0" smtClean="0">
              <a:solidFill>
                <a:schemeClr val="bg2">
                  <a:lumMod val="25000"/>
                </a:schemeClr>
              </a:solidFill>
            </a:rPr>
            <a:t>PROS</a:t>
          </a:r>
        </a:p>
      </dgm:t>
    </dgm:pt>
    <dgm:pt modelId="{FCA64DE5-9B91-4855-99C7-B341A703DAEE}" type="sibTrans" cxnId="{D037135B-540E-45B2-BB45-AF188D196F5B}">
      <dgm:prSet/>
      <dgm:spPr/>
      <dgm:t>
        <a:bodyPr/>
        <a:lstStyle/>
        <a:p>
          <a:endParaRPr lang="en-US" sz="2800"/>
        </a:p>
      </dgm:t>
    </dgm:pt>
    <dgm:pt modelId="{1CD5204C-A5A8-45D2-96AA-9E1D340EF3BE}" type="parTrans" cxnId="{D037135B-540E-45B2-BB45-AF188D196F5B}">
      <dgm:prSet/>
      <dgm:spPr/>
      <dgm:t>
        <a:bodyPr/>
        <a:lstStyle/>
        <a:p>
          <a:endParaRPr lang="en-US" sz="2800"/>
        </a:p>
      </dgm:t>
    </dgm:pt>
    <dgm:pt modelId="{9B43B151-9283-4146-B3AD-CCB35A2E254B}">
      <dgm:prSet custT="1"/>
      <dgm:spPr>
        <a:solidFill>
          <a:srgbClr val="C00000"/>
        </a:solidFill>
      </dgm:spPr>
      <dgm:t>
        <a:bodyPr/>
        <a:lstStyle/>
        <a:p>
          <a:r>
            <a:rPr lang="en-US" sz="3050" b="1" dirty="0" smtClean="0"/>
            <a:t>Multiple “mission specific” networks  needed in the static domain</a:t>
          </a:r>
          <a:endParaRPr lang="en-US" sz="3050" b="1" dirty="0"/>
        </a:p>
      </dgm:t>
    </dgm:pt>
    <dgm:pt modelId="{00A22755-93F4-472C-A41A-0E9438BF25A5}" type="parTrans" cxnId="{0467CE9B-8AF9-40F0-AED2-F8CAE93B2A68}">
      <dgm:prSet/>
      <dgm:spPr/>
      <dgm:t>
        <a:bodyPr/>
        <a:lstStyle/>
        <a:p>
          <a:endParaRPr lang="en-US" sz="2800"/>
        </a:p>
      </dgm:t>
    </dgm:pt>
    <dgm:pt modelId="{06A03B99-B406-4C44-B34E-91DB0AD156BB}" type="sibTrans" cxnId="{0467CE9B-8AF9-40F0-AED2-F8CAE93B2A68}">
      <dgm:prSet/>
      <dgm:spPr/>
      <dgm:t>
        <a:bodyPr/>
        <a:lstStyle/>
        <a:p>
          <a:endParaRPr lang="en-US" sz="2800"/>
        </a:p>
      </dgm:t>
    </dgm:pt>
    <dgm:pt modelId="{A7B6976F-3983-44C2-82E1-63FBD23A6E75}">
      <dgm:prSet custT="1"/>
      <dgm:spPr>
        <a:solidFill>
          <a:srgbClr val="C00000"/>
        </a:solidFill>
      </dgm:spPr>
      <dgm:t>
        <a:bodyPr/>
        <a:lstStyle/>
        <a:p>
          <a:r>
            <a:rPr lang="en-US" sz="3100" b="1" dirty="0" smtClean="0"/>
            <a:t>Requires frequent replication of content to prevent total data blackout</a:t>
          </a:r>
          <a:endParaRPr lang="en-US" sz="3100" b="1" dirty="0"/>
        </a:p>
      </dgm:t>
    </dgm:pt>
    <dgm:pt modelId="{F7282C67-AE5F-4261-B644-09F0082DB470}" type="parTrans" cxnId="{6BAF5BBE-CDBA-4F09-AA52-FB0DFF432D6B}">
      <dgm:prSet/>
      <dgm:spPr/>
      <dgm:t>
        <a:bodyPr/>
        <a:lstStyle/>
        <a:p>
          <a:endParaRPr lang="en-US" sz="2800"/>
        </a:p>
      </dgm:t>
    </dgm:pt>
    <dgm:pt modelId="{430F8867-2BA5-449B-AC1D-1EA3C57CF56C}" type="sibTrans" cxnId="{6BAF5BBE-CDBA-4F09-AA52-FB0DFF432D6B}">
      <dgm:prSet/>
      <dgm:spPr/>
      <dgm:t>
        <a:bodyPr/>
        <a:lstStyle/>
        <a:p>
          <a:endParaRPr lang="en-US" sz="2800"/>
        </a:p>
      </dgm:t>
    </dgm:pt>
    <dgm:pt modelId="{C773CC83-7F7C-4C16-923F-8BF6D9E97114}" type="pres">
      <dgm:prSet presAssocID="{28824163-8D49-40A8-BA76-EAAC5D4BC8EF}" presName="outerComposite" presStyleCnt="0">
        <dgm:presLayoutVars>
          <dgm:chMax val="2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8571D53-3FA3-4B0F-ACF4-4D192FDFAD6A}" type="pres">
      <dgm:prSet presAssocID="{28824163-8D49-40A8-BA76-EAAC5D4BC8EF}" presName="dummyMaxCanvas" presStyleCnt="0"/>
      <dgm:spPr/>
    </dgm:pt>
    <dgm:pt modelId="{BE1447CE-68DF-4C1F-921F-A9DB3BB79F67}" type="pres">
      <dgm:prSet presAssocID="{28824163-8D49-40A8-BA76-EAAC5D4BC8EF}" presName="parentComposite" presStyleCnt="0"/>
      <dgm:spPr/>
    </dgm:pt>
    <dgm:pt modelId="{F93032F3-C262-413F-AAD8-5B3E393B8F3A}" type="pres">
      <dgm:prSet presAssocID="{28824163-8D49-40A8-BA76-EAAC5D4BC8EF}" presName="parent1" presStyleLbl="alignAccFollowNode1" presStyleIdx="0" presStyleCnt="4" custScaleY="54456" custLinFactNeighborX="-28153" custLinFactNeighborY="20859">
        <dgm:presLayoutVars>
          <dgm:chMax val="4"/>
        </dgm:presLayoutVars>
      </dgm:prSet>
      <dgm:spPr>
        <a:prstGeom prst="wedgeRectCallout">
          <a:avLst/>
        </a:prstGeom>
      </dgm:spPr>
      <dgm:t>
        <a:bodyPr/>
        <a:lstStyle/>
        <a:p>
          <a:endParaRPr lang="en-US"/>
        </a:p>
      </dgm:t>
    </dgm:pt>
    <dgm:pt modelId="{A37D5F42-0A62-45F3-AF2C-1E931ECA72E0}" type="pres">
      <dgm:prSet presAssocID="{28824163-8D49-40A8-BA76-EAAC5D4BC8EF}" presName="parent2" presStyleLbl="alignAccFollowNode1" presStyleIdx="1" presStyleCnt="4" custScaleX="87037" custScaleY="55128" custLinFactNeighborX="-47455" custLinFactNeighborY="23936">
        <dgm:presLayoutVars>
          <dgm:chMax val="4"/>
        </dgm:presLayoutVars>
      </dgm:prSet>
      <dgm:spPr>
        <a:prstGeom prst="wedgeRectCallout">
          <a:avLst/>
        </a:prstGeom>
      </dgm:spPr>
      <dgm:t>
        <a:bodyPr/>
        <a:lstStyle/>
        <a:p>
          <a:endParaRPr lang="en-US"/>
        </a:p>
      </dgm:t>
    </dgm:pt>
    <dgm:pt modelId="{226CBFB2-A1E5-4B63-87CD-0910ECB6927D}" type="pres">
      <dgm:prSet presAssocID="{28824163-8D49-40A8-BA76-EAAC5D4BC8EF}" presName="childrenComposite" presStyleCnt="0"/>
      <dgm:spPr/>
    </dgm:pt>
    <dgm:pt modelId="{E78ACD45-D3E7-462E-A139-95E3ABB55862}" type="pres">
      <dgm:prSet presAssocID="{28824163-8D49-40A8-BA76-EAAC5D4BC8EF}" presName="dummyMaxCanvas_ChildArea" presStyleCnt="0"/>
      <dgm:spPr/>
    </dgm:pt>
    <dgm:pt modelId="{6CA8F7C6-0BC4-4C27-ACAE-5DD42EA34EE3}" type="pres">
      <dgm:prSet presAssocID="{28824163-8D49-40A8-BA76-EAAC5D4BC8EF}" presName="fulcrum" presStyleLbl="alignAccFollowNode1" presStyleIdx="2" presStyleCnt="4" custLinFactNeighborY="5861"/>
      <dgm:spPr/>
    </dgm:pt>
    <dgm:pt modelId="{2B4105C2-18E2-4EB7-A030-E235A76A067C}" type="pres">
      <dgm:prSet presAssocID="{28824163-8D49-40A8-BA76-EAAC5D4BC8EF}" presName="balance_44" presStyleLbl="alignAccFollowNode1" presStyleIdx="3" presStyleCnt="4" custScaleX="151863" custLinFactNeighborY="33163">
        <dgm:presLayoutVars>
          <dgm:bulletEnabled val="1"/>
        </dgm:presLayoutVars>
      </dgm:prSet>
      <dgm:spPr/>
    </dgm:pt>
    <dgm:pt modelId="{8B985038-8DF9-4183-9633-552431DAB5A6}" type="pres">
      <dgm:prSet presAssocID="{28824163-8D49-40A8-BA76-EAAC5D4BC8EF}" presName="right_44_1" presStyleLbl="node1" presStyleIdx="0" presStyleCnt="8" custScaleX="251304" custLinFactNeighborY="1888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D1086F6-1870-4C71-9773-5B9C17708A3D}" type="pres">
      <dgm:prSet presAssocID="{28824163-8D49-40A8-BA76-EAAC5D4BC8EF}" presName="right_44_2" presStyleLbl="node1" presStyleIdx="1" presStyleCnt="8" custScaleX="243457" custScaleY="102985" custLinFactNeighborX="5629" custLinFactNeighborY="1074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730CA6-46F9-43FD-B79E-D61ECE3BD77E}" type="pres">
      <dgm:prSet presAssocID="{28824163-8D49-40A8-BA76-EAAC5D4BC8EF}" presName="right_44_3" presStyleLbl="node1" presStyleIdx="2" presStyleCnt="8" custScaleX="256121" custScaleY="110422" custLinFactNeighborX="433" custLinFactNeighborY="206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CD94A72-D88A-4547-A510-C67C999F8839}" type="pres">
      <dgm:prSet presAssocID="{28824163-8D49-40A8-BA76-EAAC5D4BC8EF}" presName="right_44_4" presStyleLbl="node1" presStyleIdx="3" presStyleCnt="8" custScaleX="244625" custLinFactNeighborX="5474" custLinFactNeighborY="-686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9F39E0-1E52-4D74-9CBE-A1B82714CB1C}" type="pres">
      <dgm:prSet presAssocID="{28824163-8D49-40A8-BA76-EAAC5D4BC8EF}" presName="left_44_1" presStyleLbl="node1" presStyleIdx="4" presStyleCnt="8" custScaleX="133328" custScaleY="158847" custLinFactNeighborX="-48966" custLinFactNeighborY="197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E68702E-8D6F-4608-A9BB-DEB9DB1ACB90}" type="pres">
      <dgm:prSet presAssocID="{28824163-8D49-40A8-BA76-EAAC5D4BC8EF}" presName="left_44_2" presStyleLbl="node1" presStyleIdx="5" presStyleCnt="8" custScaleX="144245" custLinFactNeighborX="-52134" custLinFactNeighborY="-234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746BB2-DBBF-4F3D-869E-69BAC0B6123E}" type="pres">
      <dgm:prSet presAssocID="{28824163-8D49-40A8-BA76-EAAC5D4BC8EF}" presName="left_44_3" presStyleLbl="node1" presStyleIdx="6" presStyleCnt="8" custScaleX="134137" custLinFactNeighborX="-51525" custLinFactNeighborY="-2272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609A12D-98AE-4A64-AD3E-22165FA53CC6}" type="pres">
      <dgm:prSet presAssocID="{28824163-8D49-40A8-BA76-EAAC5D4BC8EF}" presName="left_44_4" presStyleLbl="node1" presStyleIdx="7" presStyleCnt="8" custScaleX="140352" custLinFactNeighborX="-41823" custLinFactNeighborY="-1886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085A7E0-6D9F-4A15-B1A0-BC3C44BCD99B}" srcId="{6A913A94-5FD0-41BF-984D-6B40E9F9F38A}" destId="{1BF43191-03C8-4C43-BE8A-4F24FC8C790B}" srcOrd="0" destOrd="0" parTransId="{A2CEB6B2-A787-4980-B163-FAA2F0F3C492}" sibTransId="{C10F6796-A9E6-4292-814D-97C7A421B71F}"/>
    <dgm:cxn modelId="{2AFE7A8C-17F4-478F-B92C-2184E721B42F}" type="presOf" srcId="{E882DC36-8392-4A08-89AC-CFF9307DF2D3}" destId="{65746BB2-DBBF-4F3D-869E-69BAC0B6123E}" srcOrd="0" destOrd="0" presId="urn:microsoft.com/office/officeart/2005/8/layout/balance1"/>
    <dgm:cxn modelId="{2041641C-CFDE-4742-B218-356C9DED58FF}" type="presOf" srcId="{9B43B151-9283-4146-B3AD-CCB35A2E254B}" destId="{0CD94A72-D88A-4547-A510-C67C999F8839}" srcOrd="0" destOrd="0" presId="urn:microsoft.com/office/officeart/2005/8/layout/balance1"/>
    <dgm:cxn modelId="{9E3D5B8E-F256-4CF6-AFD0-FC10E12D37AF}" type="presOf" srcId="{1BF43191-03C8-4C43-BE8A-4F24FC8C790B}" destId="{BC9F39E0-1E52-4D74-9CBE-A1B82714CB1C}" srcOrd="0" destOrd="0" presId="urn:microsoft.com/office/officeart/2005/8/layout/balance1"/>
    <dgm:cxn modelId="{2AFB81FA-CDA1-4E42-AE65-7CA5D36AAA62}" srcId="{28824163-8D49-40A8-BA76-EAAC5D4BC8EF}" destId="{99C5A76C-250D-4489-958F-777E903B004C}" srcOrd="2" destOrd="0" parTransId="{90614B61-ACDA-4111-8823-9EB114AE212C}" sibTransId="{75C8102F-61F2-4086-BA19-ABFCB40D6E02}"/>
    <dgm:cxn modelId="{D037135B-540E-45B2-BB45-AF188D196F5B}" srcId="{28824163-8D49-40A8-BA76-EAAC5D4BC8EF}" destId="{6A913A94-5FD0-41BF-984D-6B40E9F9F38A}" srcOrd="0" destOrd="0" parTransId="{1CD5204C-A5A8-45D2-96AA-9E1D340EF3BE}" sibTransId="{FCA64DE5-9B91-4855-99C7-B341A703DAEE}"/>
    <dgm:cxn modelId="{CD4C49F7-EBB2-4E58-BFCD-764576403E41}" srcId="{6A913A94-5FD0-41BF-984D-6B40E9F9F38A}" destId="{3BE9FA31-2D1D-4A8E-BF11-9BCC622E6599}" srcOrd="3" destOrd="0" parTransId="{1B20F0EC-680D-4E21-84D2-7A706DF3E52F}" sibTransId="{932A7D97-BC5C-4DBE-A376-F5F7AF5BE0D6}"/>
    <dgm:cxn modelId="{6BAF5BBE-CDBA-4F09-AA52-FB0DFF432D6B}" srcId="{A38C3D24-0473-4D2F-AD8E-52A199F004AD}" destId="{A7B6976F-3983-44C2-82E1-63FBD23A6E75}" srcOrd="2" destOrd="0" parTransId="{F7282C67-AE5F-4261-B644-09F0082DB470}" sibTransId="{430F8867-2BA5-449B-AC1D-1EA3C57CF56C}"/>
    <dgm:cxn modelId="{7B3CA94E-3B4C-497F-90AB-BEEC36C1D290}" srcId="{6A913A94-5FD0-41BF-984D-6B40E9F9F38A}" destId="{E882DC36-8392-4A08-89AC-CFF9307DF2D3}" srcOrd="2" destOrd="0" parTransId="{F90260B8-D38C-40D6-8BFA-685C7A689C5A}" sibTransId="{690BD634-7D33-4207-88A4-527E70A0FC59}"/>
    <dgm:cxn modelId="{94737BFF-CC76-49B1-BC95-69422FBC38D4}" srcId="{28824163-8D49-40A8-BA76-EAAC5D4BC8EF}" destId="{A38C3D24-0473-4D2F-AD8E-52A199F004AD}" srcOrd="1" destOrd="0" parTransId="{6D1B5B4C-F9D9-4EA4-B4BD-5B83FF4C69A3}" sibTransId="{F0937C43-4962-4F28-B6C7-BE01B1E8491B}"/>
    <dgm:cxn modelId="{A8BF9F5D-B7CD-407D-BA68-553B40DE3C96}" srcId="{6A913A94-5FD0-41BF-984D-6B40E9F9F38A}" destId="{A1AAF65A-30A7-4475-8125-F60C57FCBFD8}" srcOrd="1" destOrd="0" parTransId="{1F4C00C9-66E1-44A1-8C0E-83B5E5482EA5}" sibTransId="{28B9792A-E7E9-4576-B8C7-FBAB7DE1D38E}"/>
    <dgm:cxn modelId="{195BEB8E-F126-449D-BE4B-B5F20212A54F}" type="presOf" srcId="{28824163-8D49-40A8-BA76-EAAC5D4BC8EF}" destId="{C773CC83-7F7C-4C16-923F-8BF6D9E97114}" srcOrd="0" destOrd="0" presId="urn:microsoft.com/office/officeart/2005/8/layout/balance1"/>
    <dgm:cxn modelId="{BD9608CB-F5C2-4F74-8925-514E157752EC}" type="presOf" srcId="{A38C3D24-0473-4D2F-AD8E-52A199F004AD}" destId="{A37D5F42-0A62-45F3-AF2C-1E931ECA72E0}" srcOrd="0" destOrd="0" presId="urn:microsoft.com/office/officeart/2005/8/layout/balance1"/>
    <dgm:cxn modelId="{06AF8E49-ED9B-4680-AE6F-C58A6E85B90C}" srcId="{A38C3D24-0473-4D2F-AD8E-52A199F004AD}" destId="{F815DB9E-7325-430B-844D-9FEB21A231E1}" srcOrd="1" destOrd="0" parTransId="{0066F44A-0436-4C5B-96C5-5CC0CD1BE8CA}" sibTransId="{5EA02BD1-97BB-454F-8A9A-634F25328745}"/>
    <dgm:cxn modelId="{0331610A-73D2-4032-A5B6-D04C880A3091}" type="presOf" srcId="{6A913A94-5FD0-41BF-984D-6B40E9F9F38A}" destId="{F93032F3-C262-413F-AAD8-5B3E393B8F3A}" srcOrd="0" destOrd="0" presId="urn:microsoft.com/office/officeart/2005/8/layout/balance1"/>
    <dgm:cxn modelId="{0BC9E3EB-2C38-401E-9A1A-857ED471FF68}" type="presOf" srcId="{F815DB9E-7325-430B-844D-9FEB21A231E1}" destId="{7D1086F6-1870-4C71-9773-5B9C17708A3D}" srcOrd="0" destOrd="0" presId="urn:microsoft.com/office/officeart/2005/8/layout/balance1"/>
    <dgm:cxn modelId="{B34336D5-ABBC-4279-84F2-0599482C3CD8}" srcId="{A38C3D24-0473-4D2F-AD8E-52A199F004AD}" destId="{C8BD5DAB-1C45-465C-8F31-CF6733D65CAB}" srcOrd="0" destOrd="0" parTransId="{9E8608CF-C66A-498C-AA9D-4DA58054E750}" sibTransId="{975F663D-2AC3-4E7A-B493-C1003C79B9A7}"/>
    <dgm:cxn modelId="{E8C0C669-CEB5-42B6-8BCE-FE6A9320A082}" type="presOf" srcId="{3BE9FA31-2D1D-4A8E-BF11-9BCC622E6599}" destId="{E609A12D-98AE-4A64-AD3E-22165FA53CC6}" srcOrd="0" destOrd="0" presId="urn:microsoft.com/office/officeart/2005/8/layout/balance1"/>
    <dgm:cxn modelId="{A7C779EA-2FCA-4703-8353-AA089D374CF6}" type="presOf" srcId="{A1AAF65A-30A7-4475-8125-F60C57FCBFD8}" destId="{5E68702E-8D6F-4608-A9BB-DEB9DB1ACB90}" srcOrd="0" destOrd="0" presId="urn:microsoft.com/office/officeart/2005/8/layout/balance1"/>
    <dgm:cxn modelId="{7321B252-4A6B-4BD7-9244-3A5459E4A125}" type="presOf" srcId="{A7B6976F-3983-44C2-82E1-63FBD23A6E75}" destId="{70730CA6-46F9-43FD-B79E-D61ECE3BD77E}" srcOrd="0" destOrd="0" presId="urn:microsoft.com/office/officeart/2005/8/layout/balance1"/>
    <dgm:cxn modelId="{0467CE9B-8AF9-40F0-AED2-F8CAE93B2A68}" srcId="{A38C3D24-0473-4D2F-AD8E-52A199F004AD}" destId="{9B43B151-9283-4146-B3AD-CCB35A2E254B}" srcOrd="3" destOrd="0" parTransId="{00A22755-93F4-472C-A41A-0E9438BF25A5}" sibTransId="{06A03B99-B406-4C44-B34E-91DB0AD156BB}"/>
    <dgm:cxn modelId="{454C38A4-02E8-42B6-9924-D6CEB099AE84}" type="presOf" srcId="{C8BD5DAB-1C45-465C-8F31-CF6733D65CAB}" destId="{8B985038-8DF9-4183-9633-552431DAB5A6}" srcOrd="0" destOrd="0" presId="urn:microsoft.com/office/officeart/2005/8/layout/balance1"/>
    <dgm:cxn modelId="{CFAB9D67-BCD6-46E3-A710-D6D1D8094102}" type="presParOf" srcId="{C773CC83-7F7C-4C16-923F-8BF6D9E97114}" destId="{98571D53-3FA3-4B0F-ACF4-4D192FDFAD6A}" srcOrd="0" destOrd="0" presId="urn:microsoft.com/office/officeart/2005/8/layout/balance1"/>
    <dgm:cxn modelId="{05264CDC-C435-4B65-8825-62B0F21F0A00}" type="presParOf" srcId="{C773CC83-7F7C-4C16-923F-8BF6D9E97114}" destId="{BE1447CE-68DF-4C1F-921F-A9DB3BB79F67}" srcOrd="1" destOrd="0" presId="urn:microsoft.com/office/officeart/2005/8/layout/balance1"/>
    <dgm:cxn modelId="{1692FC68-00D1-4023-B67A-B78B0CA9D2D5}" type="presParOf" srcId="{BE1447CE-68DF-4C1F-921F-A9DB3BB79F67}" destId="{F93032F3-C262-413F-AAD8-5B3E393B8F3A}" srcOrd="0" destOrd="0" presId="urn:microsoft.com/office/officeart/2005/8/layout/balance1"/>
    <dgm:cxn modelId="{C3C0027F-3635-4AF6-9884-C554FB478CDB}" type="presParOf" srcId="{BE1447CE-68DF-4C1F-921F-A9DB3BB79F67}" destId="{A37D5F42-0A62-45F3-AF2C-1E931ECA72E0}" srcOrd="1" destOrd="0" presId="urn:microsoft.com/office/officeart/2005/8/layout/balance1"/>
    <dgm:cxn modelId="{1F1ACD53-298F-4784-B266-AD4C89507AA1}" type="presParOf" srcId="{C773CC83-7F7C-4C16-923F-8BF6D9E97114}" destId="{226CBFB2-A1E5-4B63-87CD-0910ECB6927D}" srcOrd="2" destOrd="0" presId="urn:microsoft.com/office/officeart/2005/8/layout/balance1"/>
    <dgm:cxn modelId="{7883AD5D-6E9B-4616-9A95-2098458B1FAA}" type="presParOf" srcId="{226CBFB2-A1E5-4B63-87CD-0910ECB6927D}" destId="{E78ACD45-D3E7-462E-A139-95E3ABB55862}" srcOrd="0" destOrd="0" presId="urn:microsoft.com/office/officeart/2005/8/layout/balance1"/>
    <dgm:cxn modelId="{F2BB8C8D-53ED-4085-8EA3-DAC3F90D0803}" type="presParOf" srcId="{226CBFB2-A1E5-4B63-87CD-0910ECB6927D}" destId="{6CA8F7C6-0BC4-4C27-ACAE-5DD42EA34EE3}" srcOrd="1" destOrd="0" presId="urn:microsoft.com/office/officeart/2005/8/layout/balance1"/>
    <dgm:cxn modelId="{8AC6EB49-05BE-42F9-A172-D9F7DEB9CAB8}" type="presParOf" srcId="{226CBFB2-A1E5-4B63-87CD-0910ECB6927D}" destId="{2B4105C2-18E2-4EB7-A030-E235A76A067C}" srcOrd="2" destOrd="0" presId="urn:microsoft.com/office/officeart/2005/8/layout/balance1"/>
    <dgm:cxn modelId="{57E6EAED-3F90-4C42-AA47-0112B2730BE0}" type="presParOf" srcId="{226CBFB2-A1E5-4B63-87CD-0910ECB6927D}" destId="{8B985038-8DF9-4183-9633-552431DAB5A6}" srcOrd="3" destOrd="0" presId="urn:microsoft.com/office/officeart/2005/8/layout/balance1"/>
    <dgm:cxn modelId="{9E603B86-A632-4EC2-A868-DDB61B917043}" type="presParOf" srcId="{226CBFB2-A1E5-4B63-87CD-0910ECB6927D}" destId="{7D1086F6-1870-4C71-9773-5B9C17708A3D}" srcOrd="4" destOrd="0" presId="urn:microsoft.com/office/officeart/2005/8/layout/balance1"/>
    <dgm:cxn modelId="{8CE8427B-87CF-46A3-9644-34694849F7A7}" type="presParOf" srcId="{226CBFB2-A1E5-4B63-87CD-0910ECB6927D}" destId="{70730CA6-46F9-43FD-B79E-D61ECE3BD77E}" srcOrd="5" destOrd="0" presId="urn:microsoft.com/office/officeart/2005/8/layout/balance1"/>
    <dgm:cxn modelId="{FD44FBD0-A1F9-436A-B3C6-4E109EEBD21E}" type="presParOf" srcId="{226CBFB2-A1E5-4B63-87CD-0910ECB6927D}" destId="{0CD94A72-D88A-4547-A510-C67C999F8839}" srcOrd="6" destOrd="0" presId="urn:microsoft.com/office/officeart/2005/8/layout/balance1"/>
    <dgm:cxn modelId="{80FB9C02-2919-4BBC-9B4D-5D342A76C9EA}" type="presParOf" srcId="{226CBFB2-A1E5-4B63-87CD-0910ECB6927D}" destId="{BC9F39E0-1E52-4D74-9CBE-A1B82714CB1C}" srcOrd="7" destOrd="0" presId="urn:microsoft.com/office/officeart/2005/8/layout/balance1"/>
    <dgm:cxn modelId="{0562ED29-20F2-4F08-B4C6-EA6F3945EFE6}" type="presParOf" srcId="{226CBFB2-A1E5-4B63-87CD-0910ECB6927D}" destId="{5E68702E-8D6F-4608-A9BB-DEB9DB1ACB90}" srcOrd="8" destOrd="0" presId="urn:microsoft.com/office/officeart/2005/8/layout/balance1"/>
    <dgm:cxn modelId="{1273E776-539B-4D99-9EB4-EA1C5A3B105C}" type="presParOf" srcId="{226CBFB2-A1E5-4B63-87CD-0910ECB6927D}" destId="{65746BB2-DBBF-4F3D-869E-69BAC0B6123E}" srcOrd="9" destOrd="0" presId="urn:microsoft.com/office/officeart/2005/8/layout/balance1"/>
    <dgm:cxn modelId="{B9BF0A07-B0E5-4279-B194-3DC34ED71E41}" type="presParOf" srcId="{226CBFB2-A1E5-4B63-87CD-0910ECB6927D}" destId="{E609A12D-98AE-4A64-AD3E-22165FA53CC6}" srcOrd="10" destOrd="0" presId="urn:microsoft.com/office/officeart/2005/8/layout/balance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25C6EEE-F6E7-40F0-8CBE-CC89ECFA8CD9}" type="doc">
      <dgm:prSet loTypeId="urn:microsoft.com/office/officeart/2005/8/layout/bProcess4" loCatId="process" qsTypeId="urn:microsoft.com/office/officeart/2005/8/quickstyle/3d9" qsCatId="3D" csTypeId="urn:microsoft.com/office/officeart/2005/8/colors/accent0_3" csCatId="mainScheme" phldr="1"/>
      <dgm:spPr>
        <a:scene3d>
          <a:camera prst="perspectiveRelaxed">
            <a:rot lat="0" lon="1200000" rev="21594000"/>
          </a:camera>
          <a:lightRig rig="soft" dir="t"/>
          <a:backdrop>
            <a:anchor x="0" y="0" z="-210000"/>
            <a:norm dx="0" dy="0" dz="914400"/>
            <a:up dx="0" dy="914400" dz="0"/>
          </a:backdrop>
        </a:scene3d>
      </dgm:spPr>
      <dgm:t>
        <a:bodyPr/>
        <a:lstStyle/>
        <a:p>
          <a:endParaRPr lang="en-US"/>
        </a:p>
      </dgm:t>
    </dgm:pt>
    <dgm:pt modelId="{35BBC480-060A-43D9-B561-BE1C6F519368}">
      <dgm:prSet/>
      <dgm:spPr>
        <a:solidFill>
          <a:schemeClr val="bg2">
            <a:lumMod val="25000"/>
          </a:schemeClr>
        </a:solidFill>
      </dgm:spPr>
      <dgm:t>
        <a:bodyPr/>
        <a:lstStyle/>
        <a:p>
          <a:r>
            <a:rPr lang="en-GB" dirty="0" smtClean="0"/>
            <a:t>Transportability</a:t>
          </a:r>
        </a:p>
      </dgm:t>
    </dgm:pt>
    <dgm:pt modelId="{F512369F-6402-4729-9BAE-9B5D633CAF5D}" type="parTrans" cxnId="{B9BFC376-AC81-4AA7-88EA-6A023971EAC4}">
      <dgm:prSet/>
      <dgm:spPr/>
      <dgm:t>
        <a:bodyPr/>
        <a:lstStyle/>
        <a:p>
          <a:endParaRPr lang="en-GB"/>
        </a:p>
      </dgm:t>
    </dgm:pt>
    <dgm:pt modelId="{A63E5506-02C3-4B4D-B830-7A51A839F87C}" type="sibTrans" cxnId="{B9BFC376-AC81-4AA7-88EA-6A023971EAC4}">
      <dgm:prSet/>
      <dgm:spPr/>
      <dgm:t>
        <a:bodyPr/>
        <a:lstStyle/>
        <a:p>
          <a:endParaRPr lang="en-GB"/>
        </a:p>
      </dgm:t>
    </dgm:pt>
    <dgm:pt modelId="{08F4FB83-0125-46DF-B36E-A437069473C6}">
      <dgm:prSet/>
      <dgm:spPr>
        <a:solidFill>
          <a:schemeClr val="bg2">
            <a:lumMod val="25000"/>
          </a:schemeClr>
        </a:solidFill>
      </dgm:spPr>
      <dgm:t>
        <a:bodyPr/>
        <a:lstStyle/>
        <a:p>
          <a:r>
            <a:rPr lang="en-GB" dirty="0" smtClean="0"/>
            <a:t>Deployability</a:t>
          </a:r>
        </a:p>
      </dgm:t>
    </dgm:pt>
    <dgm:pt modelId="{775B19DA-958D-4FE4-8D60-E58AD378F896}" type="parTrans" cxnId="{EA92E92F-5D48-40DF-8734-FCBB6276DE39}">
      <dgm:prSet/>
      <dgm:spPr/>
      <dgm:t>
        <a:bodyPr/>
        <a:lstStyle/>
        <a:p>
          <a:endParaRPr lang="en-GB"/>
        </a:p>
      </dgm:t>
    </dgm:pt>
    <dgm:pt modelId="{77176AED-9FA4-4D83-AA93-EF25DE2DEAD0}" type="sibTrans" cxnId="{EA92E92F-5D48-40DF-8734-FCBB6276DE39}">
      <dgm:prSet/>
      <dgm:spPr/>
      <dgm:t>
        <a:bodyPr/>
        <a:lstStyle/>
        <a:p>
          <a:endParaRPr lang="en-GB"/>
        </a:p>
      </dgm:t>
    </dgm:pt>
    <dgm:pt modelId="{CCB88321-E0B6-4CEC-A774-37BEA00F9E34}">
      <dgm:prSet custT="1"/>
      <dgm:spPr>
        <a:solidFill>
          <a:schemeClr val="bg2">
            <a:lumMod val="25000"/>
          </a:schemeClr>
        </a:solidFill>
      </dgm:spPr>
      <dgm:t>
        <a:bodyPr/>
        <a:lstStyle/>
        <a:p>
          <a:r>
            <a:rPr lang="en-GB" sz="2300" dirty="0" smtClean="0"/>
            <a:t>Pre-configurable</a:t>
          </a:r>
        </a:p>
        <a:p>
          <a:r>
            <a:rPr lang="en-GB" sz="2300" dirty="0" smtClean="0"/>
            <a:t>Assets &amp; Services</a:t>
          </a:r>
        </a:p>
      </dgm:t>
    </dgm:pt>
    <dgm:pt modelId="{0756DCBB-D433-455A-9A80-9EB8E884B182}" type="parTrans" cxnId="{97E5435E-941E-4AC2-BA33-A25A3A3CAC35}">
      <dgm:prSet/>
      <dgm:spPr/>
      <dgm:t>
        <a:bodyPr/>
        <a:lstStyle/>
        <a:p>
          <a:endParaRPr lang="en-GB"/>
        </a:p>
      </dgm:t>
    </dgm:pt>
    <dgm:pt modelId="{D160D1C5-1A91-42F5-83E3-E044C0EDCC45}" type="sibTrans" cxnId="{97E5435E-941E-4AC2-BA33-A25A3A3CAC35}">
      <dgm:prSet/>
      <dgm:spPr/>
      <dgm:t>
        <a:bodyPr/>
        <a:lstStyle/>
        <a:p>
          <a:endParaRPr lang="en-GB"/>
        </a:p>
      </dgm:t>
    </dgm:pt>
    <dgm:pt modelId="{482D9172-CE20-45C6-B7B4-E380B547A7C1}">
      <dgm:prSet/>
      <dgm:spPr>
        <a:solidFill>
          <a:schemeClr val="bg2">
            <a:lumMod val="25000"/>
          </a:schemeClr>
        </a:solidFill>
      </dgm:spPr>
      <dgm:t>
        <a:bodyPr/>
        <a:lstStyle/>
        <a:p>
          <a:r>
            <a:rPr lang="en-GB" dirty="0" smtClean="0"/>
            <a:t>Reliability</a:t>
          </a:r>
        </a:p>
      </dgm:t>
    </dgm:pt>
    <dgm:pt modelId="{3D7D93D9-8ED1-48A3-B2E7-A7813E244912}" type="parTrans" cxnId="{26A921F7-63C8-420F-B346-1AC39625D254}">
      <dgm:prSet/>
      <dgm:spPr/>
      <dgm:t>
        <a:bodyPr/>
        <a:lstStyle/>
        <a:p>
          <a:endParaRPr lang="en-GB"/>
        </a:p>
      </dgm:t>
    </dgm:pt>
    <dgm:pt modelId="{2E256006-665C-4F95-94CE-08D60CBC1B46}" type="sibTrans" cxnId="{26A921F7-63C8-420F-B346-1AC39625D254}">
      <dgm:prSet/>
      <dgm:spPr/>
      <dgm:t>
        <a:bodyPr/>
        <a:lstStyle/>
        <a:p>
          <a:endParaRPr lang="en-GB"/>
        </a:p>
      </dgm:t>
    </dgm:pt>
    <dgm:pt modelId="{690137C6-9764-4505-BEA6-B6C7138BC4ED}">
      <dgm:prSet/>
      <dgm:spPr>
        <a:solidFill>
          <a:schemeClr val="bg2">
            <a:lumMod val="25000"/>
          </a:schemeClr>
        </a:solidFill>
      </dgm:spPr>
      <dgm:t>
        <a:bodyPr/>
        <a:lstStyle/>
        <a:p>
          <a:r>
            <a:rPr lang="en-GB" dirty="0" smtClean="0"/>
            <a:t>Maintainability</a:t>
          </a:r>
        </a:p>
      </dgm:t>
    </dgm:pt>
    <dgm:pt modelId="{2ABB6C0A-00AB-4824-860A-DDBB47CFBF6F}" type="parTrans" cxnId="{9155D6DD-3481-40CD-B6BF-0548DE4C08EA}">
      <dgm:prSet/>
      <dgm:spPr/>
      <dgm:t>
        <a:bodyPr/>
        <a:lstStyle/>
        <a:p>
          <a:endParaRPr lang="en-GB"/>
        </a:p>
      </dgm:t>
    </dgm:pt>
    <dgm:pt modelId="{0E7D21B1-54FF-42E6-8D96-6FC73B4E2DD5}" type="sibTrans" cxnId="{9155D6DD-3481-40CD-B6BF-0548DE4C08EA}">
      <dgm:prSet/>
      <dgm:spPr/>
      <dgm:t>
        <a:bodyPr/>
        <a:lstStyle/>
        <a:p>
          <a:endParaRPr lang="en-GB"/>
        </a:p>
      </dgm:t>
    </dgm:pt>
    <dgm:pt modelId="{23D19C16-9EEA-4DA0-9B9C-2C4923A22FA8}">
      <dgm:prSet/>
      <dgm:spPr>
        <a:solidFill>
          <a:schemeClr val="bg2">
            <a:lumMod val="25000"/>
          </a:schemeClr>
        </a:solidFill>
      </dgm:spPr>
      <dgm:t>
        <a:bodyPr/>
        <a:lstStyle/>
        <a:p>
          <a:r>
            <a:rPr lang="en-GB" dirty="0" smtClean="0"/>
            <a:t>Adaptability</a:t>
          </a:r>
        </a:p>
        <a:p>
          <a:r>
            <a:rPr lang="en-GB" dirty="0" smtClean="0"/>
            <a:t>+</a:t>
          </a:r>
        </a:p>
        <a:p>
          <a:r>
            <a:rPr lang="en-GB" dirty="0" smtClean="0"/>
            <a:t>Exchangeability</a:t>
          </a:r>
        </a:p>
      </dgm:t>
    </dgm:pt>
    <dgm:pt modelId="{3A8577EA-3416-4051-AC04-7CB6BCBC65D3}" type="parTrans" cxnId="{EAF31941-2860-452A-9C4D-68059B18152A}">
      <dgm:prSet/>
      <dgm:spPr/>
      <dgm:t>
        <a:bodyPr/>
        <a:lstStyle/>
        <a:p>
          <a:endParaRPr lang="en-GB"/>
        </a:p>
      </dgm:t>
    </dgm:pt>
    <dgm:pt modelId="{AC67A65C-466D-4724-8998-85AD8EC65B7E}" type="sibTrans" cxnId="{EAF31941-2860-452A-9C4D-68059B18152A}">
      <dgm:prSet/>
      <dgm:spPr/>
      <dgm:t>
        <a:bodyPr/>
        <a:lstStyle/>
        <a:p>
          <a:endParaRPr lang="en-GB"/>
        </a:p>
      </dgm:t>
    </dgm:pt>
    <dgm:pt modelId="{15CFAEF4-284D-435B-A054-73D768FEC322}">
      <dgm:prSet/>
      <dgm:spPr>
        <a:solidFill>
          <a:schemeClr val="bg2">
            <a:lumMod val="25000"/>
          </a:schemeClr>
        </a:solidFill>
      </dgm:spPr>
      <dgm:t>
        <a:bodyPr/>
        <a:lstStyle/>
        <a:p>
          <a:r>
            <a:rPr lang="en-GB" dirty="0" smtClean="0"/>
            <a:t>Survivability</a:t>
          </a:r>
        </a:p>
      </dgm:t>
    </dgm:pt>
    <dgm:pt modelId="{45E2B5C6-2E35-4A2C-A8BF-82DD93EA3C35}" type="parTrans" cxnId="{48FADFFE-6FC1-4EB9-A998-A29D5B1D9CB1}">
      <dgm:prSet/>
      <dgm:spPr/>
      <dgm:t>
        <a:bodyPr/>
        <a:lstStyle/>
        <a:p>
          <a:endParaRPr lang="en-GB"/>
        </a:p>
      </dgm:t>
    </dgm:pt>
    <dgm:pt modelId="{369660B9-15ED-4FFA-B04D-BE158BE27E30}" type="sibTrans" cxnId="{48FADFFE-6FC1-4EB9-A998-A29D5B1D9CB1}">
      <dgm:prSet/>
      <dgm:spPr/>
      <dgm:t>
        <a:bodyPr/>
        <a:lstStyle/>
        <a:p>
          <a:endParaRPr lang="en-GB"/>
        </a:p>
      </dgm:t>
    </dgm:pt>
    <dgm:pt modelId="{E0C76AD1-6F13-496F-AB8F-12DB631C849D}">
      <dgm:prSet/>
      <dgm:spPr>
        <a:solidFill>
          <a:schemeClr val="bg2">
            <a:lumMod val="25000"/>
          </a:schemeClr>
        </a:solidFill>
      </dgm:spPr>
      <dgm:t>
        <a:bodyPr/>
        <a:lstStyle/>
        <a:p>
          <a:r>
            <a:rPr lang="en-GB" dirty="0" smtClean="0"/>
            <a:t>Scalability</a:t>
          </a:r>
        </a:p>
      </dgm:t>
    </dgm:pt>
    <dgm:pt modelId="{335D3A6F-7F0D-49C0-BBCC-1E6B6F88AFA7}" type="parTrans" cxnId="{A8C67F83-C91C-4060-BBD3-DA6BEFF85F58}">
      <dgm:prSet/>
      <dgm:spPr/>
      <dgm:t>
        <a:bodyPr/>
        <a:lstStyle/>
        <a:p>
          <a:endParaRPr lang="en-GB"/>
        </a:p>
      </dgm:t>
    </dgm:pt>
    <dgm:pt modelId="{A515BCE5-E465-43E8-B874-91A242A82ED4}" type="sibTrans" cxnId="{A8C67F83-C91C-4060-BBD3-DA6BEFF85F58}">
      <dgm:prSet/>
      <dgm:spPr/>
      <dgm:t>
        <a:bodyPr/>
        <a:lstStyle/>
        <a:p>
          <a:endParaRPr lang="en-GB"/>
        </a:p>
      </dgm:t>
    </dgm:pt>
    <dgm:pt modelId="{4B1B149B-FBB2-45C7-983C-497E092AF60F}">
      <dgm:prSet/>
      <dgm:spPr>
        <a:solidFill>
          <a:schemeClr val="bg2">
            <a:lumMod val="25000"/>
          </a:schemeClr>
        </a:solidFill>
      </dgm:spPr>
      <dgm:t>
        <a:bodyPr/>
        <a:lstStyle/>
        <a:p>
          <a:r>
            <a:rPr lang="en-GB" dirty="0" smtClean="0"/>
            <a:t>Interoperability</a:t>
          </a:r>
        </a:p>
      </dgm:t>
    </dgm:pt>
    <dgm:pt modelId="{571E46AF-4774-467E-9D04-B8D91E48B659}" type="parTrans" cxnId="{76ED361C-CE62-49BF-8F39-100E63CE4707}">
      <dgm:prSet/>
      <dgm:spPr/>
      <dgm:t>
        <a:bodyPr/>
        <a:lstStyle/>
        <a:p>
          <a:endParaRPr lang="en-GB"/>
        </a:p>
      </dgm:t>
    </dgm:pt>
    <dgm:pt modelId="{659C20A8-CBBF-44C2-94E2-78E1B81E0410}" type="sibTrans" cxnId="{76ED361C-CE62-49BF-8F39-100E63CE4707}">
      <dgm:prSet/>
      <dgm:spPr/>
      <dgm:t>
        <a:bodyPr/>
        <a:lstStyle/>
        <a:p>
          <a:endParaRPr lang="en-GB"/>
        </a:p>
      </dgm:t>
    </dgm:pt>
    <dgm:pt modelId="{9BF68A25-0EED-4979-B794-C81715DE9522}" type="pres">
      <dgm:prSet presAssocID="{325C6EEE-F6E7-40F0-8CBE-CC89ECFA8CD9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en-US"/>
        </a:p>
      </dgm:t>
    </dgm:pt>
    <dgm:pt modelId="{EB8A1FFC-C348-4C11-8D71-D70E8B61E09D}" type="pres">
      <dgm:prSet presAssocID="{35BBC480-060A-43D9-B561-BE1C6F519368}" presName="compNode" presStyleCnt="0"/>
      <dgm:spPr/>
      <dgm:t>
        <a:bodyPr/>
        <a:lstStyle/>
        <a:p>
          <a:endParaRPr lang="en-GB"/>
        </a:p>
      </dgm:t>
    </dgm:pt>
    <dgm:pt modelId="{4FDB8BBC-0D07-420F-B1FC-2EB7A8DCC01C}" type="pres">
      <dgm:prSet presAssocID="{35BBC480-060A-43D9-B561-BE1C6F519368}" presName="dummyConnPt" presStyleCnt="0"/>
      <dgm:spPr/>
      <dgm:t>
        <a:bodyPr/>
        <a:lstStyle/>
        <a:p>
          <a:endParaRPr lang="en-GB"/>
        </a:p>
      </dgm:t>
    </dgm:pt>
    <dgm:pt modelId="{BEFD7E10-41BC-4231-A40A-D2BF71115FBA}" type="pres">
      <dgm:prSet presAssocID="{35BBC480-060A-43D9-B561-BE1C6F519368}" presName="node" presStyleLbl="node1" presStyleIdx="0" presStyleCnt="9" custLinFactNeighborX="2476" custLinFactNeighborY="-254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34D83D5-C308-4BEC-A96B-A694F519B28E}" type="pres">
      <dgm:prSet presAssocID="{A63E5506-02C3-4B4D-B830-7A51A839F87C}" presName="sibTrans" presStyleLbl="bgSibTrans2D1" presStyleIdx="0" presStyleCnt="8"/>
      <dgm:spPr/>
      <dgm:t>
        <a:bodyPr/>
        <a:lstStyle/>
        <a:p>
          <a:endParaRPr lang="en-GB"/>
        </a:p>
      </dgm:t>
    </dgm:pt>
    <dgm:pt modelId="{5F461182-61F9-403E-9284-F0DA0CE09F4E}" type="pres">
      <dgm:prSet presAssocID="{08F4FB83-0125-46DF-B36E-A437069473C6}" presName="compNode" presStyleCnt="0"/>
      <dgm:spPr/>
      <dgm:t>
        <a:bodyPr/>
        <a:lstStyle/>
        <a:p>
          <a:endParaRPr lang="en-GB"/>
        </a:p>
      </dgm:t>
    </dgm:pt>
    <dgm:pt modelId="{A46A4D1B-68CD-4701-92CD-D72DB0934CA6}" type="pres">
      <dgm:prSet presAssocID="{08F4FB83-0125-46DF-B36E-A437069473C6}" presName="dummyConnPt" presStyleCnt="0"/>
      <dgm:spPr/>
      <dgm:t>
        <a:bodyPr/>
        <a:lstStyle/>
        <a:p>
          <a:endParaRPr lang="en-GB"/>
        </a:p>
      </dgm:t>
    </dgm:pt>
    <dgm:pt modelId="{7751F303-DA41-4030-AA2E-DE0025470A03}" type="pres">
      <dgm:prSet presAssocID="{08F4FB83-0125-46DF-B36E-A437069473C6}" presName="node" presStyleLbl="node1" presStyleIdx="1" presStyleCnt="9" custLinFactNeighborX="1238" custLinFactNeighborY="-254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CD15F9D-A0F8-45F6-9E25-01674DCEEF95}" type="pres">
      <dgm:prSet presAssocID="{77176AED-9FA4-4D83-AA93-EF25DE2DEAD0}" presName="sibTrans" presStyleLbl="bgSibTrans2D1" presStyleIdx="1" presStyleCnt="8"/>
      <dgm:spPr/>
      <dgm:t>
        <a:bodyPr/>
        <a:lstStyle/>
        <a:p>
          <a:endParaRPr lang="en-GB"/>
        </a:p>
      </dgm:t>
    </dgm:pt>
    <dgm:pt modelId="{12A9C1EE-1313-4449-B551-BADB9E2CC70E}" type="pres">
      <dgm:prSet presAssocID="{CCB88321-E0B6-4CEC-A774-37BEA00F9E34}" presName="compNode" presStyleCnt="0"/>
      <dgm:spPr/>
      <dgm:t>
        <a:bodyPr/>
        <a:lstStyle/>
        <a:p>
          <a:endParaRPr lang="en-GB"/>
        </a:p>
      </dgm:t>
    </dgm:pt>
    <dgm:pt modelId="{6D577E09-FED0-4FC5-A0B4-08AB87999A64}" type="pres">
      <dgm:prSet presAssocID="{CCB88321-E0B6-4CEC-A774-37BEA00F9E34}" presName="dummyConnPt" presStyleCnt="0"/>
      <dgm:spPr/>
      <dgm:t>
        <a:bodyPr/>
        <a:lstStyle/>
        <a:p>
          <a:endParaRPr lang="en-GB"/>
        </a:p>
      </dgm:t>
    </dgm:pt>
    <dgm:pt modelId="{EEF007B6-7A14-41D6-B150-5C6B6E637806}" type="pres">
      <dgm:prSet presAssocID="{CCB88321-E0B6-4CEC-A774-37BEA00F9E34}" presName="node" presStyleLbl="node1" presStyleIdx="2" presStyleCnt="9" custLinFactNeighborX="1238" custLinFactNeighborY="-254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3986C26-5AF1-4686-B386-CFE2E364BDAE}" type="pres">
      <dgm:prSet presAssocID="{D160D1C5-1A91-42F5-83E3-E044C0EDCC45}" presName="sibTrans" presStyleLbl="bgSibTrans2D1" presStyleIdx="2" presStyleCnt="8"/>
      <dgm:spPr/>
      <dgm:t>
        <a:bodyPr/>
        <a:lstStyle/>
        <a:p>
          <a:endParaRPr lang="en-GB"/>
        </a:p>
      </dgm:t>
    </dgm:pt>
    <dgm:pt modelId="{7879FC9A-58AD-4754-A19A-88A231EEEFEF}" type="pres">
      <dgm:prSet presAssocID="{482D9172-CE20-45C6-B7B4-E380B547A7C1}" presName="compNode" presStyleCnt="0"/>
      <dgm:spPr/>
      <dgm:t>
        <a:bodyPr/>
        <a:lstStyle/>
        <a:p>
          <a:endParaRPr lang="en-GB"/>
        </a:p>
      </dgm:t>
    </dgm:pt>
    <dgm:pt modelId="{4F33C4A5-0D11-47EA-8120-CEA1295E041B}" type="pres">
      <dgm:prSet presAssocID="{482D9172-CE20-45C6-B7B4-E380B547A7C1}" presName="dummyConnPt" presStyleCnt="0"/>
      <dgm:spPr/>
      <dgm:t>
        <a:bodyPr/>
        <a:lstStyle/>
        <a:p>
          <a:endParaRPr lang="en-GB"/>
        </a:p>
      </dgm:t>
    </dgm:pt>
    <dgm:pt modelId="{3785A886-EFC2-4BA2-88AF-238AECA68962}" type="pres">
      <dgm:prSet presAssocID="{482D9172-CE20-45C6-B7B4-E380B547A7C1}" presName="node" presStyleLbl="node1" presStyleIdx="3" presStyleCnt="9" custLinFactNeighborY="-254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A32ED80-6DA7-4875-96F3-39942AFC7082}" type="pres">
      <dgm:prSet presAssocID="{2E256006-665C-4F95-94CE-08D60CBC1B46}" presName="sibTrans" presStyleLbl="bgSibTrans2D1" presStyleIdx="3" presStyleCnt="8"/>
      <dgm:spPr/>
      <dgm:t>
        <a:bodyPr/>
        <a:lstStyle/>
        <a:p>
          <a:endParaRPr lang="en-GB"/>
        </a:p>
      </dgm:t>
    </dgm:pt>
    <dgm:pt modelId="{B55FA72A-6AE8-49A5-96A6-9241F7CDDBB3}" type="pres">
      <dgm:prSet presAssocID="{690137C6-9764-4505-BEA6-B6C7138BC4ED}" presName="compNode" presStyleCnt="0"/>
      <dgm:spPr/>
      <dgm:t>
        <a:bodyPr/>
        <a:lstStyle/>
        <a:p>
          <a:endParaRPr lang="en-GB"/>
        </a:p>
      </dgm:t>
    </dgm:pt>
    <dgm:pt modelId="{7272F8AA-EF5C-444D-8ECD-C61FC9916C05}" type="pres">
      <dgm:prSet presAssocID="{690137C6-9764-4505-BEA6-B6C7138BC4ED}" presName="dummyConnPt" presStyleCnt="0"/>
      <dgm:spPr/>
      <dgm:t>
        <a:bodyPr/>
        <a:lstStyle/>
        <a:p>
          <a:endParaRPr lang="en-GB"/>
        </a:p>
      </dgm:t>
    </dgm:pt>
    <dgm:pt modelId="{B1C5B115-D9D5-474A-B851-09A79504B8EB}" type="pres">
      <dgm:prSet presAssocID="{690137C6-9764-4505-BEA6-B6C7138BC4ED}" presName="node" presStyleLbl="node1" presStyleIdx="4" presStyleCnt="9" custLinFactNeighborY="-254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DDEBF2F-E579-4986-A847-898F7FFCADF1}" type="pres">
      <dgm:prSet presAssocID="{0E7D21B1-54FF-42E6-8D96-6FC73B4E2DD5}" presName="sibTrans" presStyleLbl="bgSibTrans2D1" presStyleIdx="4" presStyleCnt="8"/>
      <dgm:spPr/>
      <dgm:t>
        <a:bodyPr/>
        <a:lstStyle/>
        <a:p>
          <a:endParaRPr lang="en-GB"/>
        </a:p>
      </dgm:t>
    </dgm:pt>
    <dgm:pt modelId="{0BAB4FAF-69BB-4F66-9F0D-8CDE87AA85B6}" type="pres">
      <dgm:prSet presAssocID="{23D19C16-9EEA-4DA0-9B9C-2C4923A22FA8}" presName="compNode" presStyleCnt="0"/>
      <dgm:spPr/>
      <dgm:t>
        <a:bodyPr/>
        <a:lstStyle/>
        <a:p>
          <a:endParaRPr lang="en-GB"/>
        </a:p>
      </dgm:t>
    </dgm:pt>
    <dgm:pt modelId="{84A6DDE5-3A06-4BCD-BB34-EC36268D71D1}" type="pres">
      <dgm:prSet presAssocID="{23D19C16-9EEA-4DA0-9B9C-2C4923A22FA8}" presName="dummyConnPt" presStyleCnt="0"/>
      <dgm:spPr/>
      <dgm:t>
        <a:bodyPr/>
        <a:lstStyle/>
        <a:p>
          <a:endParaRPr lang="en-GB"/>
        </a:p>
      </dgm:t>
    </dgm:pt>
    <dgm:pt modelId="{D157A2BB-D268-4C6F-8FD5-3AE18AAD9C99}" type="pres">
      <dgm:prSet presAssocID="{23D19C16-9EEA-4DA0-9B9C-2C4923A22FA8}" presName="node" presStyleLbl="node1" presStyleIdx="5" presStyleCnt="9" custLinFactNeighborY="-254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1399877-DE0E-468F-AEBB-19E6A115ABEA}" type="pres">
      <dgm:prSet presAssocID="{AC67A65C-466D-4724-8998-85AD8EC65B7E}" presName="sibTrans" presStyleLbl="bgSibTrans2D1" presStyleIdx="5" presStyleCnt="8"/>
      <dgm:spPr/>
      <dgm:t>
        <a:bodyPr/>
        <a:lstStyle/>
        <a:p>
          <a:endParaRPr lang="en-GB"/>
        </a:p>
      </dgm:t>
    </dgm:pt>
    <dgm:pt modelId="{49AA6AE5-FD5B-4732-988B-D7392E3CBB00}" type="pres">
      <dgm:prSet presAssocID="{15CFAEF4-284D-435B-A054-73D768FEC322}" presName="compNode" presStyleCnt="0"/>
      <dgm:spPr/>
      <dgm:t>
        <a:bodyPr/>
        <a:lstStyle/>
        <a:p>
          <a:endParaRPr lang="en-GB"/>
        </a:p>
      </dgm:t>
    </dgm:pt>
    <dgm:pt modelId="{5E3D1B09-98CE-40D5-A64D-7ED0963EC3D4}" type="pres">
      <dgm:prSet presAssocID="{15CFAEF4-284D-435B-A054-73D768FEC322}" presName="dummyConnPt" presStyleCnt="0"/>
      <dgm:spPr/>
      <dgm:t>
        <a:bodyPr/>
        <a:lstStyle/>
        <a:p>
          <a:endParaRPr lang="en-GB"/>
        </a:p>
      </dgm:t>
    </dgm:pt>
    <dgm:pt modelId="{3248A2CB-8787-42A3-82B8-905C25A5E4C5}" type="pres">
      <dgm:prSet presAssocID="{15CFAEF4-284D-435B-A054-73D768FEC322}" presName="node" presStyleLbl="node1" presStyleIdx="6" presStyleCnt="9" custLinFactNeighborY="-254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4DA0296-FEFB-48A8-80A5-FF3083B736BD}" type="pres">
      <dgm:prSet presAssocID="{369660B9-15ED-4FFA-B04D-BE158BE27E30}" presName="sibTrans" presStyleLbl="bgSibTrans2D1" presStyleIdx="6" presStyleCnt="8"/>
      <dgm:spPr/>
      <dgm:t>
        <a:bodyPr/>
        <a:lstStyle/>
        <a:p>
          <a:endParaRPr lang="en-GB"/>
        </a:p>
      </dgm:t>
    </dgm:pt>
    <dgm:pt modelId="{780D3B87-7C82-495F-9E73-4D0A91E08DF5}" type="pres">
      <dgm:prSet presAssocID="{E0C76AD1-6F13-496F-AB8F-12DB631C849D}" presName="compNode" presStyleCnt="0"/>
      <dgm:spPr/>
      <dgm:t>
        <a:bodyPr/>
        <a:lstStyle/>
        <a:p>
          <a:endParaRPr lang="en-GB"/>
        </a:p>
      </dgm:t>
    </dgm:pt>
    <dgm:pt modelId="{3CB49A9B-78D5-4949-90D0-B796F7339CE1}" type="pres">
      <dgm:prSet presAssocID="{E0C76AD1-6F13-496F-AB8F-12DB631C849D}" presName="dummyConnPt" presStyleCnt="0"/>
      <dgm:spPr/>
      <dgm:t>
        <a:bodyPr/>
        <a:lstStyle/>
        <a:p>
          <a:endParaRPr lang="en-GB"/>
        </a:p>
      </dgm:t>
    </dgm:pt>
    <dgm:pt modelId="{03E3C58F-D312-4C75-BA9A-90A1CE155F34}" type="pres">
      <dgm:prSet presAssocID="{E0C76AD1-6F13-496F-AB8F-12DB631C849D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A0B5790-F652-4FA9-A5E6-DBED3DE044E5}" type="pres">
      <dgm:prSet presAssocID="{A515BCE5-E465-43E8-B874-91A242A82ED4}" presName="sibTrans" presStyleLbl="bgSibTrans2D1" presStyleIdx="7" presStyleCnt="8"/>
      <dgm:spPr/>
      <dgm:t>
        <a:bodyPr/>
        <a:lstStyle/>
        <a:p>
          <a:endParaRPr lang="en-GB"/>
        </a:p>
      </dgm:t>
    </dgm:pt>
    <dgm:pt modelId="{6BC7ACE8-2BAC-4A88-B22D-1271EECE19E7}" type="pres">
      <dgm:prSet presAssocID="{4B1B149B-FBB2-45C7-983C-497E092AF60F}" presName="compNode" presStyleCnt="0"/>
      <dgm:spPr/>
      <dgm:t>
        <a:bodyPr/>
        <a:lstStyle/>
        <a:p>
          <a:endParaRPr lang="en-GB"/>
        </a:p>
      </dgm:t>
    </dgm:pt>
    <dgm:pt modelId="{361434C4-5A2E-4A7B-BE67-4CF990E8D44D}" type="pres">
      <dgm:prSet presAssocID="{4B1B149B-FBB2-45C7-983C-497E092AF60F}" presName="dummyConnPt" presStyleCnt="0"/>
      <dgm:spPr/>
      <dgm:t>
        <a:bodyPr/>
        <a:lstStyle/>
        <a:p>
          <a:endParaRPr lang="en-GB"/>
        </a:p>
      </dgm:t>
    </dgm:pt>
    <dgm:pt modelId="{C81C319E-4754-4717-9063-10519DB5A131}" type="pres">
      <dgm:prSet presAssocID="{4B1B149B-FBB2-45C7-983C-497E092AF60F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2933242D-5B75-4BE1-94EC-22135A5D8D70}" type="presOf" srcId="{325C6EEE-F6E7-40F0-8CBE-CC89ECFA8CD9}" destId="{9BF68A25-0EED-4979-B794-C81715DE9522}" srcOrd="0" destOrd="0" presId="urn:microsoft.com/office/officeart/2005/8/layout/bProcess4"/>
    <dgm:cxn modelId="{E392C3AE-8809-47D0-96D9-7E6D8048A5F0}" type="presOf" srcId="{77176AED-9FA4-4D83-AA93-EF25DE2DEAD0}" destId="{DCD15F9D-A0F8-45F6-9E25-01674DCEEF95}" srcOrd="0" destOrd="0" presId="urn:microsoft.com/office/officeart/2005/8/layout/bProcess4"/>
    <dgm:cxn modelId="{F968AD1B-7C38-4462-B6E7-7E1DC0009604}" type="presOf" srcId="{2E256006-665C-4F95-94CE-08D60CBC1B46}" destId="{1A32ED80-6DA7-4875-96F3-39942AFC7082}" srcOrd="0" destOrd="0" presId="urn:microsoft.com/office/officeart/2005/8/layout/bProcess4"/>
    <dgm:cxn modelId="{5845CE92-31E3-4576-95ED-9FA219C72840}" type="presOf" srcId="{690137C6-9764-4505-BEA6-B6C7138BC4ED}" destId="{B1C5B115-D9D5-474A-B851-09A79504B8EB}" srcOrd="0" destOrd="0" presId="urn:microsoft.com/office/officeart/2005/8/layout/bProcess4"/>
    <dgm:cxn modelId="{F2E10B10-FA4A-4FBC-9E2D-828EBA12BA19}" type="presOf" srcId="{AC67A65C-466D-4724-8998-85AD8EC65B7E}" destId="{01399877-DE0E-468F-AEBB-19E6A115ABEA}" srcOrd="0" destOrd="0" presId="urn:microsoft.com/office/officeart/2005/8/layout/bProcess4"/>
    <dgm:cxn modelId="{A2888FA1-6982-4C0A-A31A-D118DD8079A8}" type="presOf" srcId="{A515BCE5-E465-43E8-B874-91A242A82ED4}" destId="{7A0B5790-F652-4FA9-A5E6-DBED3DE044E5}" srcOrd="0" destOrd="0" presId="urn:microsoft.com/office/officeart/2005/8/layout/bProcess4"/>
    <dgm:cxn modelId="{A8C67F83-C91C-4060-BBD3-DA6BEFF85F58}" srcId="{325C6EEE-F6E7-40F0-8CBE-CC89ECFA8CD9}" destId="{E0C76AD1-6F13-496F-AB8F-12DB631C849D}" srcOrd="7" destOrd="0" parTransId="{335D3A6F-7F0D-49C0-BBCC-1E6B6F88AFA7}" sibTransId="{A515BCE5-E465-43E8-B874-91A242A82ED4}"/>
    <dgm:cxn modelId="{F47961B0-6C8B-4AB1-A563-98B36B876592}" type="presOf" srcId="{0E7D21B1-54FF-42E6-8D96-6FC73B4E2DD5}" destId="{3DDEBF2F-E579-4986-A847-898F7FFCADF1}" srcOrd="0" destOrd="0" presId="urn:microsoft.com/office/officeart/2005/8/layout/bProcess4"/>
    <dgm:cxn modelId="{EA92E92F-5D48-40DF-8734-FCBB6276DE39}" srcId="{325C6EEE-F6E7-40F0-8CBE-CC89ECFA8CD9}" destId="{08F4FB83-0125-46DF-B36E-A437069473C6}" srcOrd="1" destOrd="0" parTransId="{775B19DA-958D-4FE4-8D60-E58AD378F896}" sibTransId="{77176AED-9FA4-4D83-AA93-EF25DE2DEAD0}"/>
    <dgm:cxn modelId="{44C44F8E-5F33-48CE-8827-79FFE7CF1D45}" type="presOf" srcId="{482D9172-CE20-45C6-B7B4-E380B547A7C1}" destId="{3785A886-EFC2-4BA2-88AF-238AECA68962}" srcOrd="0" destOrd="0" presId="urn:microsoft.com/office/officeart/2005/8/layout/bProcess4"/>
    <dgm:cxn modelId="{B9BFC376-AC81-4AA7-88EA-6A023971EAC4}" srcId="{325C6EEE-F6E7-40F0-8CBE-CC89ECFA8CD9}" destId="{35BBC480-060A-43D9-B561-BE1C6F519368}" srcOrd="0" destOrd="0" parTransId="{F512369F-6402-4729-9BAE-9B5D633CAF5D}" sibTransId="{A63E5506-02C3-4B4D-B830-7A51A839F87C}"/>
    <dgm:cxn modelId="{BDB96427-4B53-4E37-A107-26BD819B9AF7}" type="presOf" srcId="{CCB88321-E0B6-4CEC-A774-37BEA00F9E34}" destId="{EEF007B6-7A14-41D6-B150-5C6B6E637806}" srcOrd="0" destOrd="0" presId="urn:microsoft.com/office/officeart/2005/8/layout/bProcess4"/>
    <dgm:cxn modelId="{76ED361C-CE62-49BF-8F39-100E63CE4707}" srcId="{325C6EEE-F6E7-40F0-8CBE-CC89ECFA8CD9}" destId="{4B1B149B-FBB2-45C7-983C-497E092AF60F}" srcOrd="8" destOrd="0" parTransId="{571E46AF-4774-467E-9D04-B8D91E48B659}" sibTransId="{659C20A8-CBBF-44C2-94E2-78E1B81E0410}"/>
    <dgm:cxn modelId="{64AA47B5-9D7D-4097-9B0F-FA1672FABBD6}" type="presOf" srcId="{23D19C16-9EEA-4DA0-9B9C-2C4923A22FA8}" destId="{D157A2BB-D268-4C6F-8FD5-3AE18AAD9C99}" srcOrd="0" destOrd="0" presId="urn:microsoft.com/office/officeart/2005/8/layout/bProcess4"/>
    <dgm:cxn modelId="{92215645-FAF3-472D-87D6-D8B6940847B0}" type="presOf" srcId="{08F4FB83-0125-46DF-B36E-A437069473C6}" destId="{7751F303-DA41-4030-AA2E-DE0025470A03}" srcOrd="0" destOrd="0" presId="urn:microsoft.com/office/officeart/2005/8/layout/bProcess4"/>
    <dgm:cxn modelId="{48FADFFE-6FC1-4EB9-A998-A29D5B1D9CB1}" srcId="{325C6EEE-F6E7-40F0-8CBE-CC89ECFA8CD9}" destId="{15CFAEF4-284D-435B-A054-73D768FEC322}" srcOrd="6" destOrd="0" parTransId="{45E2B5C6-2E35-4A2C-A8BF-82DD93EA3C35}" sibTransId="{369660B9-15ED-4FFA-B04D-BE158BE27E30}"/>
    <dgm:cxn modelId="{BF248D98-853C-4522-961A-253E0B1BDB36}" type="presOf" srcId="{369660B9-15ED-4FFA-B04D-BE158BE27E30}" destId="{04DA0296-FEFB-48A8-80A5-FF3083B736BD}" srcOrd="0" destOrd="0" presId="urn:microsoft.com/office/officeart/2005/8/layout/bProcess4"/>
    <dgm:cxn modelId="{26A921F7-63C8-420F-B346-1AC39625D254}" srcId="{325C6EEE-F6E7-40F0-8CBE-CC89ECFA8CD9}" destId="{482D9172-CE20-45C6-B7B4-E380B547A7C1}" srcOrd="3" destOrd="0" parTransId="{3D7D93D9-8ED1-48A3-B2E7-A7813E244912}" sibTransId="{2E256006-665C-4F95-94CE-08D60CBC1B46}"/>
    <dgm:cxn modelId="{EDB72F5A-72CA-44B1-8316-2F9AC2713396}" type="presOf" srcId="{E0C76AD1-6F13-496F-AB8F-12DB631C849D}" destId="{03E3C58F-D312-4C75-BA9A-90A1CE155F34}" srcOrd="0" destOrd="0" presId="urn:microsoft.com/office/officeart/2005/8/layout/bProcess4"/>
    <dgm:cxn modelId="{EAF31941-2860-452A-9C4D-68059B18152A}" srcId="{325C6EEE-F6E7-40F0-8CBE-CC89ECFA8CD9}" destId="{23D19C16-9EEA-4DA0-9B9C-2C4923A22FA8}" srcOrd="5" destOrd="0" parTransId="{3A8577EA-3416-4051-AC04-7CB6BCBC65D3}" sibTransId="{AC67A65C-466D-4724-8998-85AD8EC65B7E}"/>
    <dgm:cxn modelId="{DA50DBAD-39C3-4AE1-A345-8BF0ABCB5041}" type="presOf" srcId="{A63E5506-02C3-4B4D-B830-7A51A839F87C}" destId="{234D83D5-C308-4BEC-A96B-A694F519B28E}" srcOrd="0" destOrd="0" presId="urn:microsoft.com/office/officeart/2005/8/layout/bProcess4"/>
    <dgm:cxn modelId="{D5AF8C11-2525-47DE-BDF7-CAB6C81D6500}" type="presOf" srcId="{D160D1C5-1A91-42F5-83E3-E044C0EDCC45}" destId="{63986C26-5AF1-4686-B386-CFE2E364BDAE}" srcOrd="0" destOrd="0" presId="urn:microsoft.com/office/officeart/2005/8/layout/bProcess4"/>
    <dgm:cxn modelId="{0F961505-9DB2-4DC2-95B9-A7FE526FE534}" type="presOf" srcId="{35BBC480-060A-43D9-B561-BE1C6F519368}" destId="{BEFD7E10-41BC-4231-A40A-D2BF71115FBA}" srcOrd="0" destOrd="0" presId="urn:microsoft.com/office/officeart/2005/8/layout/bProcess4"/>
    <dgm:cxn modelId="{C5639BAA-EC5B-48C9-ABEF-FB6B2D999391}" type="presOf" srcId="{4B1B149B-FBB2-45C7-983C-497E092AF60F}" destId="{C81C319E-4754-4717-9063-10519DB5A131}" srcOrd="0" destOrd="0" presId="urn:microsoft.com/office/officeart/2005/8/layout/bProcess4"/>
    <dgm:cxn modelId="{E9E84086-9790-4D49-99FE-27745BCBCAB3}" type="presOf" srcId="{15CFAEF4-284D-435B-A054-73D768FEC322}" destId="{3248A2CB-8787-42A3-82B8-905C25A5E4C5}" srcOrd="0" destOrd="0" presId="urn:microsoft.com/office/officeart/2005/8/layout/bProcess4"/>
    <dgm:cxn modelId="{97E5435E-941E-4AC2-BA33-A25A3A3CAC35}" srcId="{325C6EEE-F6E7-40F0-8CBE-CC89ECFA8CD9}" destId="{CCB88321-E0B6-4CEC-A774-37BEA00F9E34}" srcOrd="2" destOrd="0" parTransId="{0756DCBB-D433-455A-9A80-9EB8E884B182}" sibTransId="{D160D1C5-1A91-42F5-83E3-E044C0EDCC45}"/>
    <dgm:cxn modelId="{9155D6DD-3481-40CD-B6BF-0548DE4C08EA}" srcId="{325C6EEE-F6E7-40F0-8CBE-CC89ECFA8CD9}" destId="{690137C6-9764-4505-BEA6-B6C7138BC4ED}" srcOrd="4" destOrd="0" parTransId="{2ABB6C0A-00AB-4824-860A-DDBB47CFBF6F}" sibTransId="{0E7D21B1-54FF-42E6-8D96-6FC73B4E2DD5}"/>
    <dgm:cxn modelId="{E2A434EA-9A17-4E74-A2E6-764D6911942D}" type="presParOf" srcId="{9BF68A25-0EED-4979-B794-C81715DE9522}" destId="{EB8A1FFC-C348-4C11-8D71-D70E8B61E09D}" srcOrd="0" destOrd="0" presId="urn:microsoft.com/office/officeart/2005/8/layout/bProcess4"/>
    <dgm:cxn modelId="{00C2D8F8-669C-4086-8AF4-81A89B9D28E2}" type="presParOf" srcId="{EB8A1FFC-C348-4C11-8D71-D70E8B61E09D}" destId="{4FDB8BBC-0D07-420F-B1FC-2EB7A8DCC01C}" srcOrd="0" destOrd="0" presId="urn:microsoft.com/office/officeart/2005/8/layout/bProcess4"/>
    <dgm:cxn modelId="{7F181EA3-7827-4F09-9C56-59F766B8731F}" type="presParOf" srcId="{EB8A1FFC-C348-4C11-8D71-D70E8B61E09D}" destId="{BEFD7E10-41BC-4231-A40A-D2BF71115FBA}" srcOrd="1" destOrd="0" presId="urn:microsoft.com/office/officeart/2005/8/layout/bProcess4"/>
    <dgm:cxn modelId="{23B27E80-2060-48DB-A0B6-DB3B3AF4B19B}" type="presParOf" srcId="{9BF68A25-0EED-4979-B794-C81715DE9522}" destId="{234D83D5-C308-4BEC-A96B-A694F519B28E}" srcOrd="1" destOrd="0" presId="urn:microsoft.com/office/officeart/2005/8/layout/bProcess4"/>
    <dgm:cxn modelId="{E5E0CA8A-061C-4917-912C-5EAB6111EC6F}" type="presParOf" srcId="{9BF68A25-0EED-4979-B794-C81715DE9522}" destId="{5F461182-61F9-403E-9284-F0DA0CE09F4E}" srcOrd="2" destOrd="0" presId="urn:microsoft.com/office/officeart/2005/8/layout/bProcess4"/>
    <dgm:cxn modelId="{1FC6A2CB-C803-4580-A2B6-F6E00CA2E8A7}" type="presParOf" srcId="{5F461182-61F9-403E-9284-F0DA0CE09F4E}" destId="{A46A4D1B-68CD-4701-92CD-D72DB0934CA6}" srcOrd="0" destOrd="0" presId="urn:microsoft.com/office/officeart/2005/8/layout/bProcess4"/>
    <dgm:cxn modelId="{99CDCFD2-D676-4FD8-A429-B098561B03F6}" type="presParOf" srcId="{5F461182-61F9-403E-9284-F0DA0CE09F4E}" destId="{7751F303-DA41-4030-AA2E-DE0025470A03}" srcOrd="1" destOrd="0" presId="urn:microsoft.com/office/officeart/2005/8/layout/bProcess4"/>
    <dgm:cxn modelId="{A4907C15-DDB9-4E47-845D-020AB8248B20}" type="presParOf" srcId="{9BF68A25-0EED-4979-B794-C81715DE9522}" destId="{DCD15F9D-A0F8-45F6-9E25-01674DCEEF95}" srcOrd="3" destOrd="0" presId="urn:microsoft.com/office/officeart/2005/8/layout/bProcess4"/>
    <dgm:cxn modelId="{D0F32135-01F0-471A-BD49-05564B070C90}" type="presParOf" srcId="{9BF68A25-0EED-4979-B794-C81715DE9522}" destId="{12A9C1EE-1313-4449-B551-BADB9E2CC70E}" srcOrd="4" destOrd="0" presId="urn:microsoft.com/office/officeart/2005/8/layout/bProcess4"/>
    <dgm:cxn modelId="{BFBDEE6A-52E5-4CF3-ADF8-F89D073A39B6}" type="presParOf" srcId="{12A9C1EE-1313-4449-B551-BADB9E2CC70E}" destId="{6D577E09-FED0-4FC5-A0B4-08AB87999A64}" srcOrd="0" destOrd="0" presId="urn:microsoft.com/office/officeart/2005/8/layout/bProcess4"/>
    <dgm:cxn modelId="{07266B71-CCAB-43FB-970D-1A1D248AD79B}" type="presParOf" srcId="{12A9C1EE-1313-4449-B551-BADB9E2CC70E}" destId="{EEF007B6-7A14-41D6-B150-5C6B6E637806}" srcOrd="1" destOrd="0" presId="urn:microsoft.com/office/officeart/2005/8/layout/bProcess4"/>
    <dgm:cxn modelId="{E6074C0D-202F-410C-AFD6-0E3A4D0BD6C5}" type="presParOf" srcId="{9BF68A25-0EED-4979-B794-C81715DE9522}" destId="{63986C26-5AF1-4686-B386-CFE2E364BDAE}" srcOrd="5" destOrd="0" presId="urn:microsoft.com/office/officeart/2005/8/layout/bProcess4"/>
    <dgm:cxn modelId="{E25BD18F-833E-4C66-8904-04FDFD933777}" type="presParOf" srcId="{9BF68A25-0EED-4979-B794-C81715DE9522}" destId="{7879FC9A-58AD-4754-A19A-88A231EEEFEF}" srcOrd="6" destOrd="0" presId="urn:microsoft.com/office/officeart/2005/8/layout/bProcess4"/>
    <dgm:cxn modelId="{D63DF0D5-5F1D-4ACC-9C62-526BA5D6253E}" type="presParOf" srcId="{7879FC9A-58AD-4754-A19A-88A231EEEFEF}" destId="{4F33C4A5-0D11-47EA-8120-CEA1295E041B}" srcOrd="0" destOrd="0" presId="urn:microsoft.com/office/officeart/2005/8/layout/bProcess4"/>
    <dgm:cxn modelId="{53C24AA2-09BE-4925-8F9E-B2A2807C5982}" type="presParOf" srcId="{7879FC9A-58AD-4754-A19A-88A231EEEFEF}" destId="{3785A886-EFC2-4BA2-88AF-238AECA68962}" srcOrd="1" destOrd="0" presId="urn:microsoft.com/office/officeart/2005/8/layout/bProcess4"/>
    <dgm:cxn modelId="{47AA7B01-09B3-49AF-BA8C-2C8EFC15F6A3}" type="presParOf" srcId="{9BF68A25-0EED-4979-B794-C81715DE9522}" destId="{1A32ED80-6DA7-4875-96F3-39942AFC7082}" srcOrd="7" destOrd="0" presId="urn:microsoft.com/office/officeart/2005/8/layout/bProcess4"/>
    <dgm:cxn modelId="{C5789545-80B0-4D17-A257-A536C42A9C96}" type="presParOf" srcId="{9BF68A25-0EED-4979-B794-C81715DE9522}" destId="{B55FA72A-6AE8-49A5-96A6-9241F7CDDBB3}" srcOrd="8" destOrd="0" presId="urn:microsoft.com/office/officeart/2005/8/layout/bProcess4"/>
    <dgm:cxn modelId="{8471B0AA-599F-4A4F-8EF9-9E4FF6634D74}" type="presParOf" srcId="{B55FA72A-6AE8-49A5-96A6-9241F7CDDBB3}" destId="{7272F8AA-EF5C-444D-8ECD-C61FC9916C05}" srcOrd="0" destOrd="0" presId="urn:microsoft.com/office/officeart/2005/8/layout/bProcess4"/>
    <dgm:cxn modelId="{1835A215-6830-40C8-8ED6-0157FB4BE316}" type="presParOf" srcId="{B55FA72A-6AE8-49A5-96A6-9241F7CDDBB3}" destId="{B1C5B115-D9D5-474A-B851-09A79504B8EB}" srcOrd="1" destOrd="0" presId="urn:microsoft.com/office/officeart/2005/8/layout/bProcess4"/>
    <dgm:cxn modelId="{95BD0A20-70DF-45B3-A07B-D46414FCEF74}" type="presParOf" srcId="{9BF68A25-0EED-4979-B794-C81715DE9522}" destId="{3DDEBF2F-E579-4986-A847-898F7FFCADF1}" srcOrd="9" destOrd="0" presId="urn:microsoft.com/office/officeart/2005/8/layout/bProcess4"/>
    <dgm:cxn modelId="{87C4AC40-3DD7-456B-BCDA-768DEA067E2F}" type="presParOf" srcId="{9BF68A25-0EED-4979-B794-C81715DE9522}" destId="{0BAB4FAF-69BB-4F66-9F0D-8CDE87AA85B6}" srcOrd="10" destOrd="0" presId="urn:microsoft.com/office/officeart/2005/8/layout/bProcess4"/>
    <dgm:cxn modelId="{B19845B4-9FE9-41C7-8422-1035086FB175}" type="presParOf" srcId="{0BAB4FAF-69BB-4F66-9F0D-8CDE87AA85B6}" destId="{84A6DDE5-3A06-4BCD-BB34-EC36268D71D1}" srcOrd="0" destOrd="0" presId="urn:microsoft.com/office/officeart/2005/8/layout/bProcess4"/>
    <dgm:cxn modelId="{60CC85F4-E02C-4515-BAB8-589C075F7979}" type="presParOf" srcId="{0BAB4FAF-69BB-4F66-9F0D-8CDE87AA85B6}" destId="{D157A2BB-D268-4C6F-8FD5-3AE18AAD9C99}" srcOrd="1" destOrd="0" presId="urn:microsoft.com/office/officeart/2005/8/layout/bProcess4"/>
    <dgm:cxn modelId="{EDA00E8C-792D-43F7-80FE-4DB89194A4D6}" type="presParOf" srcId="{9BF68A25-0EED-4979-B794-C81715DE9522}" destId="{01399877-DE0E-468F-AEBB-19E6A115ABEA}" srcOrd="11" destOrd="0" presId="urn:microsoft.com/office/officeart/2005/8/layout/bProcess4"/>
    <dgm:cxn modelId="{CDABA1CB-08FC-4EF5-A9DD-634045AA1482}" type="presParOf" srcId="{9BF68A25-0EED-4979-B794-C81715DE9522}" destId="{49AA6AE5-FD5B-4732-988B-D7392E3CBB00}" srcOrd="12" destOrd="0" presId="urn:microsoft.com/office/officeart/2005/8/layout/bProcess4"/>
    <dgm:cxn modelId="{7545D1B0-6412-44CB-9854-23792D0BD48E}" type="presParOf" srcId="{49AA6AE5-FD5B-4732-988B-D7392E3CBB00}" destId="{5E3D1B09-98CE-40D5-A64D-7ED0963EC3D4}" srcOrd="0" destOrd="0" presId="urn:microsoft.com/office/officeart/2005/8/layout/bProcess4"/>
    <dgm:cxn modelId="{1ED34B73-39D0-43CD-931B-553A6414E658}" type="presParOf" srcId="{49AA6AE5-FD5B-4732-988B-D7392E3CBB00}" destId="{3248A2CB-8787-42A3-82B8-905C25A5E4C5}" srcOrd="1" destOrd="0" presId="urn:microsoft.com/office/officeart/2005/8/layout/bProcess4"/>
    <dgm:cxn modelId="{176964A1-136E-4873-AE4E-E0B6D4276B66}" type="presParOf" srcId="{9BF68A25-0EED-4979-B794-C81715DE9522}" destId="{04DA0296-FEFB-48A8-80A5-FF3083B736BD}" srcOrd="13" destOrd="0" presId="urn:microsoft.com/office/officeart/2005/8/layout/bProcess4"/>
    <dgm:cxn modelId="{F8F206A7-E408-40DC-9892-2FE958532146}" type="presParOf" srcId="{9BF68A25-0EED-4979-B794-C81715DE9522}" destId="{780D3B87-7C82-495F-9E73-4D0A91E08DF5}" srcOrd="14" destOrd="0" presId="urn:microsoft.com/office/officeart/2005/8/layout/bProcess4"/>
    <dgm:cxn modelId="{B28070F7-B81B-416D-9F6D-56E69150AA44}" type="presParOf" srcId="{780D3B87-7C82-495F-9E73-4D0A91E08DF5}" destId="{3CB49A9B-78D5-4949-90D0-B796F7339CE1}" srcOrd="0" destOrd="0" presId="urn:microsoft.com/office/officeart/2005/8/layout/bProcess4"/>
    <dgm:cxn modelId="{05B77E13-D2CD-43C0-ACD4-211B0A0C9D76}" type="presParOf" srcId="{780D3B87-7C82-495F-9E73-4D0A91E08DF5}" destId="{03E3C58F-D312-4C75-BA9A-90A1CE155F34}" srcOrd="1" destOrd="0" presId="urn:microsoft.com/office/officeart/2005/8/layout/bProcess4"/>
    <dgm:cxn modelId="{3AA5E858-06D0-4579-B216-242E4264C906}" type="presParOf" srcId="{9BF68A25-0EED-4979-B794-C81715DE9522}" destId="{7A0B5790-F652-4FA9-A5E6-DBED3DE044E5}" srcOrd="15" destOrd="0" presId="urn:microsoft.com/office/officeart/2005/8/layout/bProcess4"/>
    <dgm:cxn modelId="{5E75F69A-7EA8-4C1D-B711-7260E90FC631}" type="presParOf" srcId="{9BF68A25-0EED-4979-B794-C81715DE9522}" destId="{6BC7ACE8-2BAC-4A88-B22D-1271EECE19E7}" srcOrd="16" destOrd="0" presId="urn:microsoft.com/office/officeart/2005/8/layout/bProcess4"/>
    <dgm:cxn modelId="{ACA202C7-1196-4A5F-8B3F-B8A0F05ED686}" type="presParOf" srcId="{6BC7ACE8-2BAC-4A88-B22D-1271EECE19E7}" destId="{361434C4-5A2E-4A7B-BE67-4CF990E8D44D}" srcOrd="0" destOrd="0" presId="urn:microsoft.com/office/officeart/2005/8/layout/bProcess4"/>
    <dgm:cxn modelId="{8E48F677-FEE0-4388-843F-88E20E127FF2}" type="presParOf" srcId="{6BC7ACE8-2BAC-4A88-B22D-1271EECE19E7}" destId="{C81C319E-4754-4717-9063-10519DB5A131}" srcOrd="1" destOrd="0" presId="urn:microsoft.com/office/officeart/2005/8/layout/bProcess4"/>
  </dgm:cxnLst>
  <dgm:bg>
    <a:noFill/>
  </dgm:bg>
  <dgm:whole>
    <a:ln>
      <a:noFill/>
    </a:ln>
  </dgm:whole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7AB0121-B0FD-40D2-A937-918BAFA77EAD}" type="doc">
      <dgm:prSet loTypeId="urn:microsoft.com/office/officeart/2005/8/layout/vList5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079CE86-7FD1-4FE0-A837-F0C8415C5C73}">
      <dgm:prSet custT="1"/>
      <dgm:spPr/>
      <dgm:t>
        <a:bodyPr/>
        <a:lstStyle/>
        <a:p>
          <a:r>
            <a:rPr lang="en-GB" sz="1800" dirty="0" smtClean="0"/>
            <a:t>48 hours</a:t>
          </a:r>
        </a:p>
        <a:p>
          <a:r>
            <a:rPr lang="en-GB" sz="1800" dirty="0" smtClean="0"/>
            <a:t>NTM (OLRT)</a:t>
          </a:r>
        </a:p>
      </dgm:t>
    </dgm:pt>
    <dgm:pt modelId="{594C6C3C-775E-4AED-9F9D-C38FAAB9B944}" type="parTrans" cxnId="{16E451AE-3CE0-47B1-93AF-EB69F8D8CCA7}">
      <dgm:prSet/>
      <dgm:spPr/>
      <dgm:t>
        <a:bodyPr/>
        <a:lstStyle/>
        <a:p>
          <a:endParaRPr lang="en-US"/>
        </a:p>
      </dgm:t>
    </dgm:pt>
    <dgm:pt modelId="{A6515C8D-93F7-4FA6-8190-496AEFE16A71}" type="sibTrans" cxnId="{16E451AE-3CE0-47B1-93AF-EB69F8D8CCA7}">
      <dgm:prSet/>
      <dgm:spPr/>
      <dgm:t>
        <a:bodyPr/>
        <a:lstStyle/>
        <a:p>
          <a:endParaRPr lang="en-US"/>
        </a:p>
      </dgm:t>
    </dgm:pt>
    <dgm:pt modelId="{F5657C1A-710B-4350-854F-BF2845D43E7A}">
      <dgm:prSet custT="1"/>
      <dgm:spPr/>
      <dgm:t>
        <a:bodyPr/>
        <a:lstStyle/>
        <a:p>
          <a:r>
            <a:rPr lang="en-GB" sz="2000" dirty="0" smtClean="0"/>
            <a:t>5 days </a:t>
          </a:r>
        </a:p>
        <a:p>
          <a:r>
            <a:rPr lang="en-GB" sz="2000" dirty="0" smtClean="0"/>
            <a:t>NTM</a:t>
          </a:r>
        </a:p>
        <a:p>
          <a:r>
            <a:rPr lang="en-GB" sz="2000" dirty="0" smtClean="0"/>
            <a:t>(DCIS)</a:t>
          </a:r>
        </a:p>
      </dgm:t>
    </dgm:pt>
    <dgm:pt modelId="{F9B9ECCF-24BF-4AAD-85A3-76339E1547EB}" type="parTrans" cxnId="{F963584F-2FED-463D-B50D-54CC7E298C92}">
      <dgm:prSet/>
      <dgm:spPr/>
      <dgm:t>
        <a:bodyPr/>
        <a:lstStyle/>
        <a:p>
          <a:endParaRPr lang="en-US"/>
        </a:p>
      </dgm:t>
    </dgm:pt>
    <dgm:pt modelId="{2CAD6998-03D4-4934-B63F-1462E560A507}" type="sibTrans" cxnId="{F963584F-2FED-463D-B50D-54CC7E298C92}">
      <dgm:prSet/>
      <dgm:spPr/>
      <dgm:t>
        <a:bodyPr/>
        <a:lstStyle/>
        <a:p>
          <a:endParaRPr lang="en-US"/>
        </a:p>
      </dgm:t>
    </dgm:pt>
    <dgm:pt modelId="{CFEB5570-487A-4F29-A1FB-2B4B6BA123FD}">
      <dgm:prSet custT="1"/>
      <dgm:spPr/>
      <dgm:t>
        <a:bodyPr/>
        <a:lstStyle/>
        <a:p>
          <a:r>
            <a:rPr lang="en-GB" sz="2000" dirty="0" smtClean="0"/>
            <a:t>72 hrs service setup time</a:t>
          </a:r>
        </a:p>
      </dgm:t>
    </dgm:pt>
    <dgm:pt modelId="{858006BE-1CDB-4B42-A12C-90A6FD9C9E08}" type="parTrans" cxnId="{0469DD56-3599-49E6-B3FE-E4713FD899EA}">
      <dgm:prSet/>
      <dgm:spPr/>
      <dgm:t>
        <a:bodyPr/>
        <a:lstStyle/>
        <a:p>
          <a:endParaRPr lang="en-US"/>
        </a:p>
      </dgm:t>
    </dgm:pt>
    <dgm:pt modelId="{BE3C0857-BF5A-4747-A0CA-6E87FC50A46B}" type="sibTrans" cxnId="{0469DD56-3599-49E6-B3FE-E4713FD899EA}">
      <dgm:prSet/>
      <dgm:spPr/>
      <dgm:t>
        <a:bodyPr/>
        <a:lstStyle/>
        <a:p>
          <a:endParaRPr lang="en-US"/>
        </a:p>
      </dgm:t>
    </dgm:pt>
    <dgm:pt modelId="{11B12039-9BE3-4DD7-AC93-0DA1A08BFD00}" type="pres">
      <dgm:prSet presAssocID="{E7AB0121-B0FD-40D2-A937-918BAFA77EA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6C3E490-884E-4CAC-986F-16F3D60EE45F}" type="pres">
      <dgm:prSet presAssocID="{E079CE86-7FD1-4FE0-A837-F0C8415C5C73}" presName="linNode" presStyleCnt="0"/>
      <dgm:spPr/>
      <dgm:t>
        <a:bodyPr/>
        <a:lstStyle/>
        <a:p>
          <a:endParaRPr lang="en-GB"/>
        </a:p>
      </dgm:t>
    </dgm:pt>
    <dgm:pt modelId="{FF2F1E00-F549-4F48-948B-2AEF8F0C708B}" type="pres">
      <dgm:prSet presAssocID="{E079CE86-7FD1-4FE0-A837-F0C8415C5C73}" presName="parentText" presStyleLbl="node1" presStyleIdx="0" presStyleCnt="3" custScaleX="9869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3AF169E-BBE5-44CB-A0E1-3526989D69C4}" type="pres">
      <dgm:prSet presAssocID="{A6515C8D-93F7-4FA6-8190-496AEFE16A71}" presName="sp" presStyleCnt="0"/>
      <dgm:spPr/>
      <dgm:t>
        <a:bodyPr/>
        <a:lstStyle/>
        <a:p>
          <a:endParaRPr lang="en-GB"/>
        </a:p>
      </dgm:t>
    </dgm:pt>
    <dgm:pt modelId="{96F6F574-F207-4BAB-9988-B3B8B6018D3A}" type="pres">
      <dgm:prSet presAssocID="{F5657C1A-710B-4350-854F-BF2845D43E7A}" presName="linNode" presStyleCnt="0"/>
      <dgm:spPr/>
      <dgm:t>
        <a:bodyPr/>
        <a:lstStyle/>
        <a:p>
          <a:endParaRPr lang="en-GB"/>
        </a:p>
      </dgm:t>
    </dgm:pt>
    <dgm:pt modelId="{4B547687-B1CF-4D88-9024-0BF1F5913BB9}" type="pres">
      <dgm:prSet presAssocID="{F5657C1A-710B-4350-854F-BF2845D43E7A}" presName="parentText" presStyleLbl="node1" presStyleIdx="1" presStyleCnt="3" custScaleX="10181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BD8DB5-4651-4E07-8E1C-7315D58080DF}" type="pres">
      <dgm:prSet presAssocID="{2CAD6998-03D4-4934-B63F-1462E560A507}" presName="sp" presStyleCnt="0"/>
      <dgm:spPr/>
      <dgm:t>
        <a:bodyPr/>
        <a:lstStyle/>
        <a:p>
          <a:endParaRPr lang="en-GB"/>
        </a:p>
      </dgm:t>
    </dgm:pt>
    <dgm:pt modelId="{772D3A16-5397-49FF-A8D3-54912CEF38C8}" type="pres">
      <dgm:prSet presAssocID="{CFEB5570-487A-4F29-A1FB-2B4B6BA123FD}" presName="linNode" presStyleCnt="0"/>
      <dgm:spPr/>
    </dgm:pt>
    <dgm:pt modelId="{B626C57C-21B1-450F-BAA4-AE4A1CEA986D}" type="pres">
      <dgm:prSet presAssocID="{CFEB5570-487A-4F29-A1FB-2B4B6BA123FD}" presName="parentText" presStyleLbl="node1" presStyleIdx="2" presStyleCnt="3" custScaleX="104931" custLinFactNeighborX="0" custLinFactNeighborY="15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6E451AE-3CE0-47B1-93AF-EB69F8D8CCA7}" srcId="{E7AB0121-B0FD-40D2-A937-918BAFA77EAD}" destId="{E079CE86-7FD1-4FE0-A837-F0C8415C5C73}" srcOrd="0" destOrd="0" parTransId="{594C6C3C-775E-4AED-9F9D-C38FAAB9B944}" sibTransId="{A6515C8D-93F7-4FA6-8190-496AEFE16A71}"/>
    <dgm:cxn modelId="{0469DD56-3599-49E6-B3FE-E4713FD899EA}" srcId="{E7AB0121-B0FD-40D2-A937-918BAFA77EAD}" destId="{CFEB5570-487A-4F29-A1FB-2B4B6BA123FD}" srcOrd="2" destOrd="0" parTransId="{858006BE-1CDB-4B42-A12C-90A6FD9C9E08}" sibTransId="{BE3C0857-BF5A-4747-A0CA-6E87FC50A46B}"/>
    <dgm:cxn modelId="{B18FF87A-6A2D-40CF-879C-80062C055743}" type="presOf" srcId="{E7AB0121-B0FD-40D2-A937-918BAFA77EAD}" destId="{11B12039-9BE3-4DD7-AC93-0DA1A08BFD00}" srcOrd="0" destOrd="0" presId="urn:microsoft.com/office/officeart/2005/8/layout/vList5"/>
    <dgm:cxn modelId="{FEBE3476-0A08-4AEF-A1FB-A9F42AB3E29F}" type="presOf" srcId="{E079CE86-7FD1-4FE0-A837-F0C8415C5C73}" destId="{FF2F1E00-F549-4F48-948B-2AEF8F0C708B}" srcOrd="0" destOrd="0" presId="urn:microsoft.com/office/officeart/2005/8/layout/vList5"/>
    <dgm:cxn modelId="{3101912B-8784-404C-8CAD-EE30DDF01F1E}" type="presOf" srcId="{CFEB5570-487A-4F29-A1FB-2B4B6BA123FD}" destId="{B626C57C-21B1-450F-BAA4-AE4A1CEA986D}" srcOrd="0" destOrd="0" presId="urn:microsoft.com/office/officeart/2005/8/layout/vList5"/>
    <dgm:cxn modelId="{F963584F-2FED-463D-B50D-54CC7E298C92}" srcId="{E7AB0121-B0FD-40D2-A937-918BAFA77EAD}" destId="{F5657C1A-710B-4350-854F-BF2845D43E7A}" srcOrd="1" destOrd="0" parTransId="{F9B9ECCF-24BF-4AAD-85A3-76339E1547EB}" sibTransId="{2CAD6998-03D4-4934-B63F-1462E560A507}"/>
    <dgm:cxn modelId="{FA3275DE-47FE-4AF7-A035-E7C3E3397E6F}" type="presOf" srcId="{F5657C1A-710B-4350-854F-BF2845D43E7A}" destId="{4B547687-B1CF-4D88-9024-0BF1F5913BB9}" srcOrd="0" destOrd="0" presId="urn:microsoft.com/office/officeart/2005/8/layout/vList5"/>
    <dgm:cxn modelId="{2351063F-EA5E-4E43-A6C3-14900A51D516}" type="presParOf" srcId="{11B12039-9BE3-4DD7-AC93-0DA1A08BFD00}" destId="{56C3E490-884E-4CAC-986F-16F3D60EE45F}" srcOrd="0" destOrd="0" presId="urn:microsoft.com/office/officeart/2005/8/layout/vList5"/>
    <dgm:cxn modelId="{B80ADC1C-0519-45C6-B784-8E0108D54890}" type="presParOf" srcId="{56C3E490-884E-4CAC-986F-16F3D60EE45F}" destId="{FF2F1E00-F549-4F48-948B-2AEF8F0C708B}" srcOrd="0" destOrd="0" presId="urn:microsoft.com/office/officeart/2005/8/layout/vList5"/>
    <dgm:cxn modelId="{765AC771-914C-42D8-971B-80FDFF2D295F}" type="presParOf" srcId="{11B12039-9BE3-4DD7-AC93-0DA1A08BFD00}" destId="{43AF169E-BBE5-44CB-A0E1-3526989D69C4}" srcOrd="1" destOrd="0" presId="urn:microsoft.com/office/officeart/2005/8/layout/vList5"/>
    <dgm:cxn modelId="{6CE41DDF-BF5D-49D1-B94B-DB699C9FC2E2}" type="presParOf" srcId="{11B12039-9BE3-4DD7-AC93-0DA1A08BFD00}" destId="{96F6F574-F207-4BAB-9988-B3B8B6018D3A}" srcOrd="2" destOrd="0" presId="urn:microsoft.com/office/officeart/2005/8/layout/vList5"/>
    <dgm:cxn modelId="{3BCC3A18-808F-41B5-B5C0-02FCB3EC6184}" type="presParOf" srcId="{96F6F574-F207-4BAB-9988-B3B8B6018D3A}" destId="{4B547687-B1CF-4D88-9024-0BF1F5913BB9}" srcOrd="0" destOrd="0" presId="urn:microsoft.com/office/officeart/2005/8/layout/vList5"/>
    <dgm:cxn modelId="{BE7B34FE-3781-4ED6-A73B-C67ED0A468D2}" type="presParOf" srcId="{11B12039-9BE3-4DD7-AC93-0DA1A08BFD00}" destId="{BCBD8DB5-4651-4E07-8E1C-7315D58080DF}" srcOrd="3" destOrd="0" presId="urn:microsoft.com/office/officeart/2005/8/layout/vList5"/>
    <dgm:cxn modelId="{AA94C095-249F-4737-BE59-1EBB2900B996}" type="presParOf" srcId="{11B12039-9BE3-4DD7-AC93-0DA1A08BFD00}" destId="{772D3A16-5397-49FF-A8D3-54912CEF38C8}" srcOrd="4" destOrd="0" presId="urn:microsoft.com/office/officeart/2005/8/layout/vList5"/>
    <dgm:cxn modelId="{1A816634-7714-4A05-BF34-49A43758127E}" type="presParOf" srcId="{772D3A16-5397-49FF-A8D3-54912CEF38C8}" destId="{B626C57C-21B1-450F-BAA4-AE4A1CEA986D}" srcOrd="0" destOrd="0" presId="urn:microsoft.com/office/officeart/2005/8/layout/vList5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25C6EEE-F6E7-40F0-8CBE-CC89ECFA8CD9}" type="doc">
      <dgm:prSet loTypeId="urn:microsoft.com/office/officeart/2005/8/layout/bProcess4" loCatId="process" qsTypeId="urn:microsoft.com/office/officeart/2005/8/quickstyle/3d9" qsCatId="3D" csTypeId="urn:microsoft.com/office/officeart/2005/8/colors/accent0_3" csCatId="mainScheme" phldr="1"/>
      <dgm:spPr>
        <a:scene3d>
          <a:camera prst="perspectiveRelaxed">
            <a:rot lat="0" lon="1800000" rev="21594000"/>
          </a:camera>
          <a:lightRig rig="soft" dir="t"/>
          <a:backdrop>
            <a:anchor x="0" y="0" z="-210000"/>
            <a:norm dx="0" dy="0" dz="914400"/>
            <a:up dx="0" dy="914400" dz="0"/>
          </a:backdrop>
        </a:scene3d>
      </dgm:spPr>
      <dgm:t>
        <a:bodyPr/>
        <a:lstStyle/>
        <a:p>
          <a:endParaRPr lang="en-US"/>
        </a:p>
      </dgm:t>
    </dgm:pt>
    <dgm:pt modelId="{2CB2AD82-8C61-428C-B75D-011294E61816}">
      <dgm:prSet custT="1"/>
      <dgm:spPr>
        <a:sp3d extrusionH="152250" prstMaterial="matte">
          <a:bevelT w="165100" prst="coolSlant"/>
          <a:bevelB w="6350" h="101600"/>
        </a:sp3d>
      </dgm:spPr>
      <dgm:t>
        <a:bodyPr>
          <a:sp3d extrusionH="28000" prstMaterial="matte"/>
        </a:bodyPr>
        <a:lstStyle/>
        <a:p>
          <a:r>
            <a:rPr lang="en-GB" sz="3600" dirty="0" smtClean="0"/>
            <a:t>Modularity</a:t>
          </a:r>
        </a:p>
      </dgm:t>
    </dgm:pt>
    <dgm:pt modelId="{A331527D-8315-495B-B565-A72B35E5DD1A}" type="parTrans" cxnId="{C115760F-6B5D-44F7-A15C-530DFE3A7504}">
      <dgm:prSet/>
      <dgm:spPr/>
      <dgm:t>
        <a:bodyPr/>
        <a:lstStyle/>
        <a:p>
          <a:endParaRPr lang="en-US" sz="4000"/>
        </a:p>
      </dgm:t>
    </dgm:pt>
    <dgm:pt modelId="{3417B43E-B3D0-427D-BE23-FA815008C1F5}" type="sibTrans" cxnId="{C115760F-6B5D-44F7-A15C-530DFE3A7504}">
      <dgm:prSet/>
      <dgm:spPr>
        <a:sp3d z="-227350" prstMaterial="matte">
          <a:bevelB w="6350" h="101600"/>
        </a:sp3d>
      </dgm:spPr>
      <dgm:t>
        <a:bodyPr/>
        <a:lstStyle/>
        <a:p>
          <a:endParaRPr lang="en-US" sz="4000"/>
        </a:p>
      </dgm:t>
    </dgm:pt>
    <dgm:pt modelId="{420E0C6D-915D-42BB-9D34-37B34292AE5C}">
      <dgm:prSet custT="1"/>
      <dgm:spPr>
        <a:sp3d extrusionH="152250" prstMaterial="matte">
          <a:bevelT w="165100" prst="coolSlant"/>
          <a:bevelB w="6350" h="101600"/>
        </a:sp3d>
      </dgm:spPr>
      <dgm:t>
        <a:bodyPr>
          <a:sp3d extrusionH="28000" prstMaterial="matte"/>
        </a:bodyPr>
        <a:lstStyle/>
        <a:p>
          <a:r>
            <a:rPr lang="en-GB" sz="2700" dirty="0" smtClean="0"/>
            <a:t>IP Convergence</a:t>
          </a:r>
        </a:p>
      </dgm:t>
    </dgm:pt>
    <dgm:pt modelId="{E777F566-A627-40C4-9087-E5212A64C1B4}" type="parTrans" cxnId="{8FF9FFB3-8AE0-4DDB-AFFF-5499C4FB17E2}">
      <dgm:prSet/>
      <dgm:spPr/>
      <dgm:t>
        <a:bodyPr/>
        <a:lstStyle/>
        <a:p>
          <a:endParaRPr lang="en-US"/>
        </a:p>
      </dgm:t>
    </dgm:pt>
    <dgm:pt modelId="{9E135124-54C2-4044-B05B-760B2AB857BD}" type="sibTrans" cxnId="{8FF9FFB3-8AE0-4DDB-AFFF-5499C4FB17E2}">
      <dgm:prSet/>
      <dgm:spPr>
        <a:sp3d z="-227350" prstMaterial="matte">
          <a:bevelB w="6350" h="101600"/>
        </a:sp3d>
      </dgm:spPr>
      <dgm:t>
        <a:bodyPr/>
        <a:lstStyle/>
        <a:p>
          <a:endParaRPr lang="en-US"/>
        </a:p>
      </dgm:t>
    </dgm:pt>
    <dgm:pt modelId="{366A5D35-B4BE-4BAF-9003-C1376E7D19F6}">
      <dgm:prSet custT="1"/>
      <dgm:spPr>
        <a:sp3d extrusionH="152250" prstMaterial="matte">
          <a:bevelT w="165100" prst="coolSlant"/>
          <a:bevelB w="6350" h="101600"/>
        </a:sp3d>
      </dgm:spPr>
      <dgm:t>
        <a:bodyPr>
          <a:sp3d extrusionH="28000" prstMaterial="matte"/>
        </a:bodyPr>
        <a:lstStyle/>
        <a:p>
          <a:r>
            <a:rPr lang="en-GB" sz="2700" dirty="0" smtClean="0"/>
            <a:t>Open </a:t>
          </a:r>
        </a:p>
        <a:p>
          <a:r>
            <a:rPr lang="en-GB" sz="2700" dirty="0" smtClean="0"/>
            <a:t>Interfaces</a:t>
          </a:r>
        </a:p>
      </dgm:t>
    </dgm:pt>
    <dgm:pt modelId="{A39F8F7A-F474-4389-91C7-746E4C9D20FD}" type="parTrans" cxnId="{107E5A4B-AA81-402C-A196-430A6E913A3C}">
      <dgm:prSet/>
      <dgm:spPr/>
      <dgm:t>
        <a:bodyPr/>
        <a:lstStyle/>
        <a:p>
          <a:endParaRPr lang="en-US"/>
        </a:p>
      </dgm:t>
    </dgm:pt>
    <dgm:pt modelId="{C14390E3-CCB9-42C9-8273-7C08611C4464}" type="sibTrans" cxnId="{107E5A4B-AA81-402C-A196-430A6E913A3C}">
      <dgm:prSet/>
      <dgm:spPr>
        <a:sp3d z="-227350" prstMaterial="matte">
          <a:bevelB w="6350" h="101600"/>
        </a:sp3d>
      </dgm:spPr>
      <dgm:t>
        <a:bodyPr/>
        <a:lstStyle/>
        <a:p>
          <a:endParaRPr lang="en-US"/>
        </a:p>
      </dgm:t>
    </dgm:pt>
    <dgm:pt modelId="{40314A67-E1AF-4A2D-B245-54B34D7B72DE}">
      <dgm:prSet custT="1"/>
      <dgm:spPr>
        <a:sp3d extrusionH="152250" prstMaterial="matte">
          <a:bevelT w="165100" prst="coolSlant"/>
          <a:bevelB w="6350" h="101600"/>
        </a:sp3d>
      </dgm:spPr>
      <dgm:t>
        <a:bodyPr>
          <a:sp3d extrusionH="28000" prstMaterial="matte"/>
        </a:bodyPr>
        <a:lstStyle/>
        <a:p>
          <a:r>
            <a:rPr lang="en-GB" sz="2700" dirty="0" smtClean="0"/>
            <a:t>Network Enabled</a:t>
          </a:r>
        </a:p>
      </dgm:t>
    </dgm:pt>
    <dgm:pt modelId="{4DF00CB2-5903-4245-BD99-A7F520EADE49}" type="parTrans" cxnId="{0FB349A9-3843-443C-B59E-77ACE9486045}">
      <dgm:prSet/>
      <dgm:spPr/>
      <dgm:t>
        <a:bodyPr/>
        <a:lstStyle/>
        <a:p>
          <a:endParaRPr lang="en-US"/>
        </a:p>
      </dgm:t>
    </dgm:pt>
    <dgm:pt modelId="{7B6E219F-BCFD-4504-9F30-2D6C97BC10BB}" type="sibTrans" cxnId="{0FB349A9-3843-443C-B59E-77ACE9486045}">
      <dgm:prSet/>
      <dgm:spPr>
        <a:sp3d z="-227350" prstMaterial="matte">
          <a:bevelB w="6350" h="101600"/>
        </a:sp3d>
      </dgm:spPr>
      <dgm:t>
        <a:bodyPr/>
        <a:lstStyle/>
        <a:p>
          <a:endParaRPr lang="en-US"/>
        </a:p>
      </dgm:t>
    </dgm:pt>
    <dgm:pt modelId="{65F565BD-003F-45D2-B482-3BFF11666F66}">
      <dgm:prSet custT="1"/>
      <dgm:spPr>
        <a:sp3d extrusionH="152250" prstMaterial="matte">
          <a:bevelT w="165100" prst="coolSlant"/>
          <a:bevelB w="6350" h="101600"/>
        </a:sp3d>
      </dgm:spPr>
      <dgm:t>
        <a:bodyPr>
          <a:sp3d extrusionH="28000" prstMaterial="matte"/>
        </a:bodyPr>
        <a:lstStyle/>
        <a:p>
          <a:r>
            <a:rPr lang="en-GB" sz="2700" dirty="0" smtClean="0"/>
            <a:t>Virtualisation of Assets</a:t>
          </a:r>
        </a:p>
      </dgm:t>
    </dgm:pt>
    <dgm:pt modelId="{2666BB1D-3448-4499-BF03-56CE25A5580E}" type="parTrans" cxnId="{CDB775E7-7E6F-40C2-8003-29FE35BE913C}">
      <dgm:prSet/>
      <dgm:spPr/>
      <dgm:t>
        <a:bodyPr/>
        <a:lstStyle/>
        <a:p>
          <a:endParaRPr lang="en-US"/>
        </a:p>
      </dgm:t>
    </dgm:pt>
    <dgm:pt modelId="{7547FEA6-47C5-4DE5-9731-D294FA08A0CC}" type="sibTrans" cxnId="{CDB775E7-7E6F-40C2-8003-29FE35BE913C}">
      <dgm:prSet/>
      <dgm:spPr>
        <a:sp3d z="-227350" prstMaterial="matte">
          <a:bevelB w="6350" h="101600"/>
        </a:sp3d>
      </dgm:spPr>
      <dgm:t>
        <a:bodyPr/>
        <a:lstStyle/>
        <a:p>
          <a:endParaRPr lang="en-US"/>
        </a:p>
      </dgm:t>
    </dgm:pt>
    <dgm:pt modelId="{350F97AC-80FF-4B2D-8F17-961028630A90}">
      <dgm:prSet custT="1"/>
      <dgm:spPr>
        <a:sp3d extrusionH="152250" prstMaterial="matte">
          <a:bevelT w="165100" prst="coolSlant"/>
          <a:bevelB w="6350" h="101600"/>
        </a:sp3d>
      </dgm:spPr>
      <dgm:t>
        <a:bodyPr>
          <a:sp3d extrusionH="28000" prstMaterial="matte"/>
        </a:bodyPr>
        <a:lstStyle/>
        <a:p>
          <a:r>
            <a:rPr lang="en-GB" sz="2700" dirty="0" smtClean="0"/>
            <a:t>End-to-end Service Provision</a:t>
          </a:r>
        </a:p>
      </dgm:t>
    </dgm:pt>
    <dgm:pt modelId="{37D3AEF3-8F6F-4251-80A8-CD511B65E375}" type="parTrans" cxnId="{F09F12F7-7CA3-492B-9BDE-BFB8328587AD}">
      <dgm:prSet/>
      <dgm:spPr/>
      <dgm:t>
        <a:bodyPr/>
        <a:lstStyle/>
        <a:p>
          <a:endParaRPr lang="en-US"/>
        </a:p>
      </dgm:t>
    </dgm:pt>
    <dgm:pt modelId="{DCBCD8B6-2311-47A2-A6B8-B182D8347B95}" type="sibTrans" cxnId="{F09F12F7-7CA3-492B-9BDE-BFB8328587AD}">
      <dgm:prSet/>
      <dgm:spPr/>
      <dgm:t>
        <a:bodyPr/>
        <a:lstStyle/>
        <a:p>
          <a:endParaRPr lang="en-US"/>
        </a:p>
      </dgm:t>
    </dgm:pt>
    <dgm:pt modelId="{9BF68A25-0EED-4979-B794-C81715DE9522}" type="pres">
      <dgm:prSet presAssocID="{325C6EEE-F6E7-40F0-8CBE-CC89ECFA8CD9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en-US"/>
        </a:p>
      </dgm:t>
    </dgm:pt>
    <dgm:pt modelId="{A540FF11-C05E-450C-9EE8-BA368F39BC9B}" type="pres">
      <dgm:prSet presAssocID="{2CB2AD82-8C61-428C-B75D-011294E61816}" presName="compNode" presStyleCnt="0"/>
      <dgm:spPr>
        <a:sp3d>
          <a:bevelB w="6350" h="101600"/>
        </a:sp3d>
      </dgm:spPr>
      <dgm:t>
        <a:bodyPr/>
        <a:lstStyle/>
        <a:p>
          <a:endParaRPr lang="en-GB"/>
        </a:p>
      </dgm:t>
    </dgm:pt>
    <dgm:pt modelId="{DA62E5CF-D371-4009-A4E9-06F25B4A00AE}" type="pres">
      <dgm:prSet presAssocID="{2CB2AD82-8C61-428C-B75D-011294E61816}" presName="dummyConnPt" presStyleCnt="0"/>
      <dgm:spPr>
        <a:sp3d>
          <a:bevelB w="6350" h="101600"/>
        </a:sp3d>
      </dgm:spPr>
      <dgm:t>
        <a:bodyPr/>
        <a:lstStyle/>
        <a:p>
          <a:endParaRPr lang="en-GB"/>
        </a:p>
      </dgm:t>
    </dgm:pt>
    <dgm:pt modelId="{DCEB3C5E-826F-430A-B4E7-AA83C5C5E63D}" type="pres">
      <dgm:prSet presAssocID="{2CB2AD82-8C61-428C-B75D-011294E61816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87A2745-CFDD-4349-89B8-8A35C19D9EFD}" type="pres">
      <dgm:prSet presAssocID="{3417B43E-B3D0-427D-BE23-FA815008C1F5}" presName="sibTrans" presStyleLbl="bgSibTrans2D1" presStyleIdx="0" presStyleCnt="5"/>
      <dgm:spPr/>
      <dgm:t>
        <a:bodyPr/>
        <a:lstStyle/>
        <a:p>
          <a:endParaRPr lang="en-US"/>
        </a:p>
      </dgm:t>
    </dgm:pt>
    <dgm:pt modelId="{973C31A1-F672-4288-810E-84A7E45F49BE}" type="pres">
      <dgm:prSet presAssocID="{420E0C6D-915D-42BB-9D34-37B34292AE5C}" presName="compNode" presStyleCnt="0"/>
      <dgm:spPr>
        <a:sp3d>
          <a:bevelB w="6350" h="101600"/>
        </a:sp3d>
      </dgm:spPr>
      <dgm:t>
        <a:bodyPr/>
        <a:lstStyle/>
        <a:p>
          <a:endParaRPr lang="en-GB"/>
        </a:p>
      </dgm:t>
    </dgm:pt>
    <dgm:pt modelId="{9FCF5848-2365-408C-8BC2-EC2B83DB9FBB}" type="pres">
      <dgm:prSet presAssocID="{420E0C6D-915D-42BB-9D34-37B34292AE5C}" presName="dummyConnPt" presStyleCnt="0"/>
      <dgm:spPr>
        <a:sp3d>
          <a:bevelB w="6350" h="101600"/>
        </a:sp3d>
      </dgm:spPr>
      <dgm:t>
        <a:bodyPr/>
        <a:lstStyle/>
        <a:p>
          <a:endParaRPr lang="en-GB"/>
        </a:p>
      </dgm:t>
    </dgm:pt>
    <dgm:pt modelId="{D79B075C-A24C-44A8-AB60-A775EA6F64BE}" type="pres">
      <dgm:prSet presAssocID="{420E0C6D-915D-42BB-9D34-37B34292AE5C}" presName="node" presStyleLbl="node1" presStyleIdx="1" presStyleCnt="6" custLinFactNeighborY="-724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44B0051-26C7-4055-BF2F-B6202D07F88A}" type="pres">
      <dgm:prSet presAssocID="{9E135124-54C2-4044-B05B-760B2AB857BD}" presName="sibTrans" presStyleLbl="bgSibTrans2D1" presStyleIdx="1" presStyleCnt="5"/>
      <dgm:spPr/>
      <dgm:t>
        <a:bodyPr/>
        <a:lstStyle/>
        <a:p>
          <a:endParaRPr lang="en-US"/>
        </a:p>
      </dgm:t>
    </dgm:pt>
    <dgm:pt modelId="{E3CCB9A2-D851-4C6D-9BCB-4995EE80E76B}" type="pres">
      <dgm:prSet presAssocID="{366A5D35-B4BE-4BAF-9003-C1376E7D19F6}" presName="compNode" presStyleCnt="0"/>
      <dgm:spPr>
        <a:sp3d>
          <a:bevelB w="6350" h="101600"/>
        </a:sp3d>
      </dgm:spPr>
      <dgm:t>
        <a:bodyPr/>
        <a:lstStyle/>
        <a:p>
          <a:endParaRPr lang="en-GB"/>
        </a:p>
      </dgm:t>
    </dgm:pt>
    <dgm:pt modelId="{D12DCC70-7199-417A-A698-517837DD6F30}" type="pres">
      <dgm:prSet presAssocID="{366A5D35-B4BE-4BAF-9003-C1376E7D19F6}" presName="dummyConnPt" presStyleCnt="0"/>
      <dgm:spPr>
        <a:sp3d>
          <a:bevelB w="6350" h="101600"/>
        </a:sp3d>
      </dgm:spPr>
      <dgm:t>
        <a:bodyPr/>
        <a:lstStyle/>
        <a:p>
          <a:endParaRPr lang="en-GB"/>
        </a:p>
      </dgm:t>
    </dgm:pt>
    <dgm:pt modelId="{1D52A128-2125-4AE0-8D1B-4B55418B12C1}" type="pres">
      <dgm:prSet presAssocID="{366A5D35-B4BE-4BAF-9003-C1376E7D19F6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AB56ACD-5B9C-4390-A0E9-F3FC27548ABF}" type="pres">
      <dgm:prSet presAssocID="{C14390E3-CCB9-42C9-8273-7C08611C4464}" presName="sibTrans" presStyleLbl="bgSibTrans2D1" presStyleIdx="2" presStyleCnt="5"/>
      <dgm:spPr/>
      <dgm:t>
        <a:bodyPr/>
        <a:lstStyle/>
        <a:p>
          <a:endParaRPr lang="en-US"/>
        </a:p>
      </dgm:t>
    </dgm:pt>
    <dgm:pt modelId="{535913A2-C198-46BD-A11D-63F3519F0033}" type="pres">
      <dgm:prSet presAssocID="{40314A67-E1AF-4A2D-B245-54B34D7B72DE}" presName="compNode" presStyleCnt="0"/>
      <dgm:spPr>
        <a:sp3d>
          <a:bevelB w="6350" h="101600"/>
        </a:sp3d>
      </dgm:spPr>
      <dgm:t>
        <a:bodyPr/>
        <a:lstStyle/>
        <a:p>
          <a:endParaRPr lang="en-GB"/>
        </a:p>
      </dgm:t>
    </dgm:pt>
    <dgm:pt modelId="{48F1ABE9-CC8C-4443-8F30-E5129D613E76}" type="pres">
      <dgm:prSet presAssocID="{40314A67-E1AF-4A2D-B245-54B34D7B72DE}" presName="dummyConnPt" presStyleCnt="0"/>
      <dgm:spPr>
        <a:sp3d>
          <a:bevelB w="6350" h="101600"/>
        </a:sp3d>
      </dgm:spPr>
      <dgm:t>
        <a:bodyPr/>
        <a:lstStyle/>
        <a:p>
          <a:endParaRPr lang="en-GB"/>
        </a:p>
      </dgm:t>
    </dgm:pt>
    <dgm:pt modelId="{E78F7C1F-C51C-41B6-99F5-2E6C6BEA6B81}" type="pres">
      <dgm:prSet presAssocID="{40314A67-E1AF-4A2D-B245-54B34D7B72DE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E22C9E8-6CCB-46D2-84FE-5186A2A5BEB7}" type="pres">
      <dgm:prSet presAssocID="{7B6E219F-BCFD-4504-9F30-2D6C97BC10BB}" presName="sibTrans" presStyleLbl="bgSibTrans2D1" presStyleIdx="3" presStyleCnt="5"/>
      <dgm:spPr/>
      <dgm:t>
        <a:bodyPr/>
        <a:lstStyle/>
        <a:p>
          <a:endParaRPr lang="en-US"/>
        </a:p>
      </dgm:t>
    </dgm:pt>
    <dgm:pt modelId="{0967FD10-18D2-4571-9ED5-E2645661E5D6}" type="pres">
      <dgm:prSet presAssocID="{65F565BD-003F-45D2-B482-3BFF11666F66}" presName="compNode" presStyleCnt="0"/>
      <dgm:spPr>
        <a:sp3d>
          <a:bevelB w="6350" h="101600"/>
        </a:sp3d>
      </dgm:spPr>
      <dgm:t>
        <a:bodyPr/>
        <a:lstStyle/>
        <a:p>
          <a:endParaRPr lang="en-GB"/>
        </a:p>
      </dgm:t>
    </dgm:pt>
    <dgm:pt modelId="{8444601A-ACC3-4AC4-9EAA-9FBCAA7611FA}" type="pres">
      <dgm:prSet presAssocID="{65F565BD-003F-45D2-B482-3BFF11666F66}" presName="dummyConnPt" presStyleCnt="0"/>
      <dgm:spPr>
        <a:sp3d>
          <a:bevelB w="6350" h="101600"/>
        </a:sp3d>
      </dgm:spPr>
      <dgm:t>
        <a:bodyPr/>
        <a:lstStyle/>
        <a:p>
          <a:endParaRPr lang="en-GB"/>
        </a:p>
      </dgm:t>
    </dgm:pt>
    <dgm:pt modelId="{CB7D0ABF-3207-40FC-804D-49E8CE9677E8}" type="pres">
      <dgm:prSet presAssocID="{65F565BD-003F-45D2-B482-3BFF11666F66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67E5ECD-4064-4131-8892-40040D23632A}" type="pres">
      <dgm:prSet presAssocID="{7547FEA6-47C5-4DE5-9731-D294FA08A0CC}" presName="sibTrans" presStyleLbl="bgSibTrans2D1" presStyleIdx="4" presStyleCnt="5"/>
      <dgm:spPr/>
      <dgm:t>
        <a:bodyPr/>
        <a:lstStyle/>
        <a:p>
          <a:endParaRPr lang="en-US"/>
        </a:p>
      </dgm:t>
    </dgm:pt>
    <dgm:pt modelId="{A8D68456-D96A-4AB4-B5E5-902A2B435BE7}" type="pres">
      <dgm:prSet presAssocID="{350F97AC-80FF-4B2D-8F17-961028630A90}" presName="compNode" presStyleCnt="0"/>
      <dgm:spPr>
        <a:sp3d>
          <a:bevelB w="6350" h="101600"/>
        </a:sp3d>
      </dgm:spPr>
      <dgm:t>
        <a:bodyPr/>
        <a:lstStyle/>
        <a:p>
          <a:endParaRPr lang="en-GB"/>
        </a:p>
      </dgm:t>
    </dgm:pt>
    <dgm:pt modelId="{BC7D48B7-7131-4137-BCD2-1DBDE8D9E938}" type="pres">
      <dgm:prSet presAssocID="{350F97AC-80FF-4B2D-8F17-961028630A90}" presName="dummyConnPt" presStyleCnt="0"/>
      <dgm:spPr>
        <a:sp3d>
          <a:bevelB w="6350" h="101600"/>
        </a:sp3d>
      </dgm:spPr>
      <dgm:t>
        <a:bodyPr/>
        <a:lstStyle/>
        <a:p>
          <a:endParaRPr lang="en-GB"/>
        </a:p>
      </dgm:t>
    </dgm:pt>
    <dgm:pt modelId="{C9E8FDE6-EA72-4A6D-8C4A-7A983A433B26}" type="pres">
      <dgm:prSet presAssocID="{350F97AC-80FF-4B2D-8F17-961028630A90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2955089-093E-48CE-AB27-9C618C60466B}" type="presOf" srcId="{325C6EEE-F6E7-40F0-8CBE-CC89ECFA8CD9}" destId="{9BF68A25-0EED-4979-B794-C81715DE9522}" srcOrd="0" destOrd="0" presId="urn:microsoft.com/office/officeart/2005/8/layout/bProcess4"/>
    <dgm:cxn modelId="{1DE3FB9D-3E70-4F1B-A2B8-063AF798137D}" type="presOf" srcId="{C14390E3-CCB9-42C9-8273-7C08611C4464}" destId="{1AB56ACD-5B9C-4390-A0E9-F3FC27548ABF}" srcOrd="0" destOrd="0" presId="urn:microsoft.com/office/officeart/2005/8/layout/bProcess4"/>
    <dgm:cxn modelId="{D58DD8DB-B94D-48B1-B363-74650F914306}" type="presOf" srcId="{350F97AC-80FF-4B2D-8F17-961028630A90}" destId="{C9E8FDE6-EA72-4A6D-8C4A-7A983A433B26}" srcOrd="0" destOrd="0" presId="urn:microsoft.com/office/officeart/2005/8/layout/bProcess4"/>
    <dgm:cxn modelId="{4B225324-1F4F-475D-8F74-6CA9DCD756EA}" type="presOf" srcId="{7B6E219F-BCFD-4504-9F30-2D6C97BC10BB}" destId="{5E22C9E8-6CCB-46D2-84FE-5186A2A5BEB7}" srcOrd="0" destOrd="0" presId="urn:microsoft.com/office/officeart/2005/8/layout/bProcess4"/>
    <dgm:cxn modelId="{107E5A4B-AA81-402C-A196-430A6E913A3C}" srcId="{325C6EEE-F6E7-40F0-8CBE-CC89ECFA8CD9}" destId="{366A5D35-B4BE-4BAF-9003-C1376E7D19F6}" srcOrd="2" destOrd="0" parTransId="{A39F8F7A-F474-4389-91C7-746E4C9D20FD}" sibTransId="{C14390E3-CCB9-42C9-8273-7C08611C4464}"/>
    <dgm:cxn modelId="{0FB349A9-3843-443C-B59E-77ACE9486045}" srcId="{325C6EEE-F6E7-40F0-8CBE-CC89ECFA8CD9}" destId="{40314A67-E1AF-4A2D-B245-54B34D7B72DE}" srcOrd="3" destOrd="0" parTransId="{4DF00CB2-5903-4245-BD99-A7F520EADE49}" sibTransId="{7B6E219F-BCFD-4504-9F30-2D6C97BC10BB}"/>
    <dgm:cxn modelId="{6F67E9F8-D091-42E9-BA92-83ACDF043E0F}" type="presOf" srcId="{2CB2AD82-8C61-428C-B75D-011294E61816}" destId="{DCEB3C5E-826F-430A-B4E7-AA83C5C5E63D}" srcOrd="0" destOrd="0" presId="urn:microsoft.com/office/officeart/2005/8/layout/bProcess4"/>
    <dgm:cxn modelId="{8587B4DF-0F6D-4BE5-9A3B-5DCC7DA47421}" type="presOf" srcId="{9E135124-54C2-4044-B05B-760B2AB857BD}" destId="{344B0051-26C7-4055-BF2F-B6202D07F88A}" srcOrd="0" destOrd="0" presId="urn:microsoft.com/office/officeart/2005/8/layout/bProcess4"/>
    <dgm:cxn modelId="{CDB775E7-7E6F-40C2-8003-29FE35BE913C}" srcId="{325C6EEE-F6E7-40F0-8CBE-CC89ECFA8CD9}" destId="{65F565BD-003F-45D2-B482-3BFF11666F66}" srcOrd="4" destOrd="0" parTransId="{2666BB1D-3448-4499-BF03-56CE25A5580E}" sibTransId="{7547FEA6-47C5-4DE5-9731-D294FA08A0CC}"/>
    <dgm:cxn modelId="{051A38BA-D9C4-4CDD-B031-9218A3805ED4}" type="presOf" srcId="{3417B43E-B3D0-427D-BE23-FA815008C1F5}" destId="{A87A2745-CFDD-4349-89B8-8A35C19D9EFD}" srcOrd="0" destOrd="0" presId="urn:microsoft.com/office/officeart/2005/8/layout/bProcess4"/>
    <dgm:cxn modelId="{C8A97FDE-7E8C-4590-8B46-0E6E55F4D1AB}" type="presOf" srcId="{420E0C6D-915D-42BB-9D34-37B34292AE5C}" destId="{D79B075C-A24C-44A8-AB60-A775EA6F64BE}" srcOrd="0" destOrd="0" presId="urn:microsoft.com/office/officeart/2005/8/layout/bProcess4"/>
    <dgm:cxn modelId="{B9363B61-2936-4B6C-9296-B06C9C2660A4}" type="presOf" srcId="{7547FEA6-47C5-4DE5-9731-D294FA08A0CC}" destId="{267E5ECD-4064-4131-8892-40040D23632A}" srcOrd="0" destOrd="0" presId="urn:microsoft.com/office/officeart/2005/8/layout/bProcess4"/>
    <dgm:cxn modelId="{8FF9FFB3-8AE0-4DDB-AFFF-5499C4FB17E2}" srcId="{325C6EEE-F6E7-40F0-8CBE-CC89ECFA8CD9}" destId="{420E0C6D-915D-42BB-9D34-37B34292AE5C}" srcOrd="1" destOrd="0" parTransId="{E777F566-A627-40C4-9087-E5212A64C1B4}" sibTransId="{9E135124-54C2-4044-B05B-760B2AB857BD}"/>
    <dgm:cxn modelId="{C115760F-6B5D-44F7-A15C-530DFE3A7504}" srcId="{325C6EEE-F6E7-40F0-8CBE-CC89ECFA8CD9}" destId="{2CB2AD82-8C61-428C-B75D-011294E61816}" srcOrd="0" destOrd="0" parTransId="{A331527D-8315-495B-B565-A72B35E5DD1A}" sibTransId="{3417B43E-B3D0-427D-BE23-FA815008C1F5}"/>
    <dgm:cxn modelId="{F09F12F7-7CA3-492B-9BDE-BFB8328587AD}" srcId="{325C6EEE-F6E7-40F0-8CBE-CC89ECFA8CD9}" destId="{350F97AC-80FF-4B2D-8F17-961028630A90}" srcOrd="5" destOrd="0" parTransId="{37D3AEF3-8F6F-4251-80A8-CD511B65E375}" sibTransId="{DCBCD8B6-2311-47A2-A6B8-B182D8347B95}"/>
    <dgm:cxn modelId="{2264C9E9-C507-458E-A15C-3A9D5892D296}" type="presOf" srcId="{65F565BD-003F-45D2-B482-3BFF11666F66}" destId="{CB7D0ABF-3207-40FC-804D-49E8CE9677E8}" srcOrd="0" destOrd="0" presId="urn:microsoft.com/office/officeart/2005/8/layout/bProcess4"/>
    <dgm:cxn modelId="{35219FA3-644E-422F-BD33-9A8C371B9E18}" type="presOf" srcId="{40314A67-E1AF-4A2D-B245-54B34D7B72DE}" destId="{E78F7C1F-C51C-41B6-99F5-2E6C6BEA6B81}" srcOrd="0" destOrd="0" presId="urn:microsoft.com/office/officeart/2005/8/layout/bProcess4"/>
    <dgm:cxn modelId="{4AECE356-08EB-4AB2-86FE-95B67092BA94}" type="presOf" srcId="{366A5D35-B4BE-4BAF-9003-C1376E7D19F6}" destId="{1D52A128-2125-4AE0-8D1B-4B55418B12C1}" srcOrd="0" destOrd="0" presId="urn:microsoft.com/office/officeart/2005/8/layout/bProcess4"/>
    <dgm:cxn modelId="{8BD8F4AB-6D5C-441B-B36B-F21F7C4BB0DB}" type="presParOf" srcId="{9BF68A25-0EED-4979-B794-C81715DE9522}" destId="{A540FF11-C05E-450C-9EE8-BA368F39BC9B}" srcOrd="0" destOrd="0" presId="urn:microsoft.com/office/officeart/2005/8/layout/bProcess4"/>
    <dgm:cxn modelId="{ED5A51F3-5603-4FD5-8EF2-D44B5EF1C437}" type="presParOf" srcId="{A540FF11-C05E-450C-9EE8-BA368F39BC9B}" destId="{DA62E5CF-D371-4009-A4E9-06F25B4A00AE}" srcOrd="0" destOrd="0" presId="urn:microsoft.com/office/officeart/2005/8/layout/bProcess4"/>
    <dgm:cxn modelId="{E8D64CEC-860A-483B-87A4-6270827194E7}" type="presParOf" srcId="{A540FF11-C05E-450C-9EE8-BA368F39BC9B}" destId="{DCEB3C5E-826F-430A-B4E7-AA83C5C5E63D}" srcOrd="1" destOrd="0" presId="urn:microsoft.com/office/officeart/2005/8/layout/bProcess4"/>
    <dgm:cxn modelId="{A7C744FF-DA59-4509-829E-D4C6A9FCC090}" type="presParOf" srcId="{9BF68A25-0EED-4979-B794-C81715DE9522}" destId="{A87A2745-CFDD-4349-89B8-8A35C19D9EFD}" srcOrd="1" destOrd="0" presId="urn:microsoft.com/office/officeart/2005/8/layout/bProcess4"/>
    <dgm:cxn modelId="{644FA41F-3E8F-4B7B-B61A-7E79171B02E7}" type="presParOf" srcId="{9BF68A25-0EED-4979-B794-C81715DE9522}" destId="{973C31A1-F672-4288-810E-84A7E45F49BE}" srcOrd="2" destOrd="0" presId="urn:microsoft.com/office/officeart/2005/8/layout/bProcess4"/>
    <dgm:cxn modelId="{2FB2163B-00DC-4604-9C63-98DA04ED3CFA}" type="presParOf" srcId="{973C31A1-F672-4288-810E-84A7E45F49BE}" destId="{9FCF5848-2365-408C-8BC2-EC2B83DB9FBB}" srcOrd="0" destOrd="0" presId="urn:microsoft.com/office/officeart/2005/8/layout/bProcess4"/>
    <dgm:cxn modelId="{6746B322-D014-461A-9145-43D02CA2E517}" type="presParOf" srcId="{973C31A1-F672-4288-810E-84A7E45F49BE}" destId="{D79B075C-A24C-44A8-AB60-A775EA6F64BE}" srcOrd="1" destOrd="0" presId="urn:microsoft.com/office/officeart/2005/8/layout/bProcess4"/>
    <dgm:cxn modelId="{806B4E99-AC81-4723-B23A-88907CFBCCA8}" type="presParOf" srcId="{9BF68A25-0EED-4979-B794-C81715DE9522}" destId="{344B0051-26C7-4055-BF2F-B6202D07F88A}" srcOrd="3" destOrd="0" presId="urn:microsoft.com/office/officeart/2005/8/layout/bProcess4"/>
    <dgm:cxn modelId="{ED577AF2-B920-49C3-9317-36043612CDC5}" type="presParOf" srcId="{9BF68A25-0EED-4979-B794-C81715DE9522}" destId="{E3CCB9A2-D851-4C6D-9BCB-4995EE80E76B}" srcOrd="4" destOrd="0" presId="urn:microsoft.com/office/officeart/2005/8/layout/bProcess4"/>
    <dgm:cxn modelId="{8C78897B-33F8-4DD7-9AFE-FE3F1BBF3652}" type="presParOf" srcId="{E3CCB9A2-D851-4C6D-9BCB-4995EE80E76B}" destId="{D12DCC70-7199-417A-A698-517837DD6F30}" srcOrd="0" destOrd="0" presId="urn:microsoft.com/office/officeart/2005/8/layout/bProcess4"/>
    <dgm:cxn modelId="{712880FE-C33D-4C72-9197-6E87E062FE79}" type="presParOf" srcId="{E3CCB9A2-D851-4C6D-9BCB-4995EE80E76B}" destId="{1D52A128-2125-4AE0-8D1B-4B55418B12C1}" srcOrd="1" destOrd="0" presId="urn:microsoft.com/office/officeart/2005/8/layout/bProcess4"/>
    <dgm:cxn modelId="{46B86D57-52D9-43E0-B33D-7FC592F0351C}" type="presParOf" srcId="{9BF68A25-0EED-4979-B794-C81715DE9522}" destId="{1AB56ACD-5B9C-4390-A0E9-F3FC27548ABF}" srcOrd="5" destOrd="0" presId="urn:microsoft.com/office/officeart/2005/8/layout/bProcess4"/>
    <dgm:cxn modelId="{3D6E1966-DFBC-4BCD-BC53-9EBA8BEC5659}" type="presParOf" srcId="{9BF68A25-0EED-4979-B794-C81715DE9522}" destId="{535913A2-C198-46BD-A11D-63F3519F0033}" srcOrd="6" destOrd="0" presId="urn:microsoft.com/office/officeart/2005/8/layout/bProcess4"/>
    <dgm:cxn modelId="{C2F7744B-09F8-485F-BF08-9233C2743D02}" type="presParOf" srcId="{535913A2-C198-46BD-A11D-63F3519F0033}" destId="{48F1ABE9-CC8C-4443-8F30-E5129D613E76}" srcOrd="0" destOrd="0" presId="urn:microsoft.com/office/officeart/2005/8/layout/bProcess4"/>
    <dgm:cxn modelId="{A398C23C-8105-4E33-99AD-0F43F0C96E33}" type="presParOf" srcId="{535913A2-C198-46BD-A11D-63F3519F0033}" destId="{E78F7C1F-C51C-41B6-99F5-2E6C6BEA6B81}" srcOrd="1" destOrd="0" presId="urn:microsoft.com/office/officeart/2005/8/layout/bProcess4"/>
    <dgm:cxn modelId="{FC86ECA4-FB8E-49CD-A316-F1447CFD5BC6}" type="presParOf" srcId="{9BF68A25-0EED-4979-B794-C81715DE9522}" destId="{5E22C9E8-6CCB-46D2-84FE-5186A2A5BEB7}" srcOrd="7" destOrd="0" presId="urn:microsoft.com/office/officeart/2005/8/layout/bProcess4"/>
    <dgm:cxn modelId="{6057E88B-1BDA-4E7C-B1D9-78AF1F98AF74}" type="presParOf" srcId="{9BF68A25-0EED-4979-B794-C81715DE9522}" destId="{0967FD10-18D2-4571-9ED5-E2645661E5D6}" srcOrd="8" destOrd="0" presId="urn:microsoft.com/office/officeart/2005/8/layout/bProcess4"/>
    <dgm:cxn modelId="{AC2915D5-557C-44A5-BC00-092490DE5A09}" type="presParOf" srcId="{0967FD10-18D2-4571-9ED5-E2645661E5D6}" destId="{8444601A-ACC3-4AC4-9EAA-9FBCAA7611FA}" srcOrd="0" destOrd="0" presId="urn:microsoft.com/office/officeart/2005/8/layout/bProcess4"/>
    <dgm:cxn modelId="{4192CB41-10F9-4F64-992E-C7895022F2C1}" type="presParOf" srcId="{0967FD10-18D2-4571-9ED5-E2645661E5D6}" destId="{CB7D0ABF-3207-40FC-804D-49E8CE9677E8}" srcOrd="1" destOrd="0" presId="urn:microsoft.com/office/officeart/2005/8/layout/bProcess4"/>
    <dgm:cxn modelId="{3820B716-1D2F-47EA-A8CD-B6E8F0C5D32A}" type="presParOf" srcId="{9BF68A25-0EED-4979-B794-C81715DE9522}" destId="{267E5ECD-4064-4131-8892-40040D23632A}" srcOrd="9" destOrd="0" presId="urn:microsoft.com/office/officeart/2005/8/layout/bProcess4"/>
    <dgm:cxn modelId="{E003904D-3C7F-4A39-B5B5-1D925A8C346E}" type="presParOf" srcId="{9BF68A25-0EED-4979-B794-C81715DE9522}" destId="{A8D68456-D96A-4AB4-B5E5-902A2B435BE7}" srcOrd="10" destOrd="0" presId="urn:microsoft.com/office/officeart/2005/8/layout/bProcess4"/>
    <dgm:cxn modelId="{4034AB36-F883-4156-8E07-066D2D4CCBAD}" type="presParOf" srcId="{A8D68456-D96A-4AB4-B5E5-902A2B435BE7}" destId="{BC7D48B7-7131-4137-BCD2-1DBDE8D9E938}" srcOrd="0" destOrd="0" presId="urn:microsoft.com/office/officeart/2005/8/layout/bProcess4"/>
    <dgm:cxn modelId="{06531E59-6A76-44E3-9F59-079804A4455C}" type="presParOf" srcId="{A8D68456-D96A-4AB4-B5E5-902A2B435BE7}" destId="{C9E8FDE6-EA72-4A6D-8C4A-7A983A433B26}" srcOrd="1" destOrd="0" presId="urn:microsoft.com/office/officeart/2005/8/layout/bProcess4"/>
  </dgm:cxnLst>
  <dgm:bg>
    <a:noFill/>
  </dgm:bg>
  <dgm:whole>
    <a:ln>
      <a:noFill/>
    </a:ln>
  </dgm:whole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711B0D4-80C5-4A5F-805A-821E3FD550CD}" type="doc">
      <dgm:prSet loTypeId="urn:microsoft.com/office/officeart/2005/8/layout/bProcess4" loCatId="process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B6987A6-4B8C-4AD5-85FD-D14BF3560A93}">
      <dgm:prSet phldrT="[Text]"/>
      <dgm:spPr>
        <a:solidFill>
          <a:schemeClr val="bg2">
            <a:lumMod val="25000"/>
          </a:schemeClr>
        </a:solidFill>
      </dgm:spPr>
      <dgm:t>
        <a:bodyPr/>
        <a:lstStyle/>
        <a:p>
          <a:r>
            <a:rPr lang="en-US" dirty="0" smtClean="0"/>
            <a:t>Federation-ready</a:t>
          </a:r>
          <a:endParaRPr lang="en-US" dirty="0"/>
        </a:p>
      </dgm:t>
    </dgm:pt>
    <dgm:pt modelId="{5A368728-DA74-4624-9DF0-7B1187B25ED0}" type="parTrans" cxnId="{4A30966C-9A60-4085-9620-2C6E51A3A2A0}">
      <dgm:prSet/>
      <dgm:spPr/>
      <dgm:t>
        <a:bodyPr/>
        <a:lstStyle/>
        <a:p>
          <a:endParaRPr lang="en-US"/>
        </a:p>
      </dgm:t>
    </dgm:pt>
    <dgm:pt modelId="{DDBFCAFB-6D60-4F6E-83A6-DD0E660BFD32}" type="sibTrans" cxnId="{4A30966C-9A60-4085-9620-2C6E51A3A2A0}">
      <dgm:prSet/>
      <dgm:spPr/>
      <dgm:t>
        <a:bodyPr/>
        <a:lstStyle/>
        <a:p>
          <a:endParaRPr lang="en-US"/>
        </a:p>
      </dgm:t>
    </dgm:pt>
    <dgm:pt modelId="{0D948174-86C9-49F9-BF42-BAF4C32FBAFB}" type="pres">
      <dgm:prSet presAssocID="{3711B0D4-80C5-4A5F-805A-821E3FD550CD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en-US"/>
        </a:p>
      </dgm:t>
    </dgm:pt>
    <dgm:pt modelId="{0AB30EEA-DCD6-47DB-805A-2A9708411196}" type="pres">
      <dgm:prSet presAssocID="{1B6987A6-4B8C-4AD5-85FD-D14BF3560A93}" presName="compNode" presStyleCnt="0"/>
      <dgm:spPr/>
    </dgm:pt>
    <dgm:pt modelId="{507A3BAA-CED6-4649-9532-4A84A5312DBA}" type="pres">
      <dgm:prSet presAssocID="{1B6987A6-4B8C-4AD5-85FD-D14BF3560A93}" presName="dummyConnPt" presStyleCnt="0"/>
      <dgm:spPr/>
    </dgm:pt>
    <dgm:pt modelId="{45B88F6D-9AAB-4AA2-8CFF-1B6D9E5D994A}" type="pres">
      <dgm:prSet presAssocID="{1B6987A6-4B8C-4AD5-85FD-D14BF3560A93}" presName="node" presStyleLbl="node1" presStyleIdx="0" presStyleCnt="1" custLinFactNeighborX="860" custLinFactNeighborY="-1236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29C3B06-EF69-473A-9253-B30D7290D00D}" type="presOf" srcId="{3711B0D4-80C5-4A5F-805A-821E3FD550CD}" destId="{0D948174-86C9-49F9-BF42-BAF4C32FBAFB}" srcOrd="0" destOrd="0" presId="urn:microsoft.com/office/officeart/2005/8/layout/bProcess4"/>
    <dgm:cxn modelId="{4A30966C-9A60-4085-9620-2C6E51A3A2A0}" srcId="{3711B0D4-80C5-4A5F-805A-821E3FD550CD}" destId="{1B6987A6-4B8C-4AD5-85FD-D14BF3560A93}" srcOrd="0" destOrd="0" parTransId="{5A368728-DA74-4624-9DF0-7B1187B25ED0}" sibTransId="{DDBFCAFB-6D60-4F6E-83A6-DD0E660BFD32}"/>
    <dgm:cxn modelId="{B745465B-BC87-4A47-9ED9-E20EB973B0D9}" type="presOf" srcId="{1B6987A6-4B8C-4AD5-85FD-D14BF3560A93}" destId="{45B88F6D-9AAB-4AA2-8CFF-1B6D9E5D994A}" srcOrd="0" destOrd="0" presId="urn:microsoft.com/office/officeart/2005/8/layout/bProcess4"/>
    <dgm:cxn modelId="{8124A8FE-4D3C-45E5-9EA6-59F881A51EB2}" type="presParOf" srcId="{0D948174-86C9-49F9-BF42-BAF4C32FBAFB}" destId="{0AB30EEA-DCD6-47DB-805A-2A9708411196}" srcOrd="0" destOrd="0" presId="urn:microsoft.com/office/officeart/2005/8/layout/bProcess4"/>
    <dgm:cxn modelId="{8002E946-18FD-4F0E-88FB-7DB219C53A6D}" type="presParOf" srcId="{0AB30EEA-DCD6-47DB-805A-2A9708411196}" destId="{507A3BAA-CED6-4649-9532-4A84A5312DBA}" srcOrd="0" destOrd="0" presId="urn:microsoft.com/office/officeart/2005/8/layout/bProcess4"/>
    <dgm:cxn modelId="{674254ED-74E8-43F6-A41E-41EF7E6F685A}" type="presParOf" srcId="{0AB30EEA-DCD6-47DB-805A-2A9708411196}" destId="{45B88F6D-9AAB-4AA2-8CFF-1B6D9E5D994A}" srcOrd="1" destOrd="0" presId="urn:microsoft.com/office/officeart/2005/8/layout/bProcess4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711B0D4-80C5-4A5F-805A-821E3FD550CD}" type="doc">
      <dgm:prSet loTypeId="urn:microsoft.com/office/officeart/2005/8/layout/bProcess4" loCatId="process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B6987A6-4B8C-4AD5-85FD-D14BF3560A93}">
      <dgm:prSet phldrT="[Text]" custT="1"/>
      <dgm:spPr>
        <a:solidFill>
          <a:schemeClr val="bg2">
            <a:lumMod val="25000"/>
          </a:schemeClr>
        </a:solidFill>
      </dgm:spPr>
      <dgm:t>
        <a:bodyPr/>
        <a:lstStyle/>
        <a:p>
          <a:r>
            <a:rPr lang="en-US" sz="2000" dirty="0" smtClean="0"/>
            <a:t>Service Oriented</a:t>
          </a:r>
          <a:endParaRPr lang="en-US" sz="2000" dirty="0"/>
        </a:p>
      </dgm:t>
    </dgm:pt>
    <dgm:pt modelId="{5A368728-DA74-4624-9DF0-7B1187B25ED0}" type="parTrans" cxnId="{4A30966C-9A60-4085-9620-2C6E51A3A2A0}">
      <dgm:prSet/>
      <dgm:spPr/>
      <dgm:t>
        <a:bodyPr/>
        <a:lstStyle/>
        <a:p>
          <a:endParaRPr lang="en-US"/>
        </a:p>
      </dgm:t>
    </dgm:pt>
    <dgm:pt modelId="{DDBFCAFB-6D60-4F6E-83A6-DD0E660BFD32}" type="sibTrans" cxnId="{4A30966C-9A60-4085-9620-2C6E51A3A2A0}">
      <dgm:prSet/>
      <dgm:spPr/>
      <dgm:t>
        <a:bodyPr/>
        <a:lstStyle/>
        <a:p>
          <a:endParaRPr lang="en-US"/>
        </a:p>
      </dgm:t>
    </dgm:pt>
    <dgm:pt modelId="{0D948174-86C9-49F9-BF42-BAF4C32FBAFB}" type="pres">
      <dgm:prSet presAssocID="{3711B0D4-80C5-4A5F-805A-821E3FD550CD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en-US"/>
        </a:p>
      </dgm:t>
    </dgm:pt>
    <dgm:pt modelId="{0AB30EEA-DCD6-47DB-805A-2A9708411196}" type="pres">
      <dgm:prSet presAssocID="{1B6987A6-4B8C-4AD5-85FD-D14BF3560A93}" presName="compNode" presStyleCnt="0"/>
      <dgm:spPr/>
    </dgm:pt>
    <dgm:pt modelId="{507A3BAA-CED6-4649-9532-4A84A5312DBA}" type="pres">
      <dgm:prSet presAssocID="{1B6987A6-4B8C-4AD5-85FD-D14BF3560A93}" presName="dummyConnPt" presStyleCnt="0"/>
      <dgm:spPr/>
    </dgm:pt>
    <dgm:pt modelId="{45B88F6D-9AAB-4AA2-8CFF-1B6D9E5D994A}" type="pres">
      <dgm:prSet presAssocID="{1B6987A6-4B8C-4AD5-85FD-D14BF3560A93}" presName="node" presStyleLbl="node1" presStyleIdx="0" presStyleCnt="1" custLinFactNeighborY="403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F5A0C0D-BDC5-4579-A947-3C028674A561}" type="presOf" srcId="{3711B0D4-80C5-4A5F-805A-821E3FD550CD}" destId="{0D948174-86C9-49F9-BF42-BAF4C32FBAFB}" srcOrd="0" destOrd="0" presId="urn:microsoft.com/office/officeart/2005/8/layout/bProcess4"/>
    <dgm:cxn modelId="{E4481E31-2D42-4C96-8BF5-7CD9107F1571}" type="presOf" srcId="{1B6987A6-4B8C-4AD5-85FD-D14BF3560A93}" destId="{45B88F6D-9AAB-4AA2-8CFF-1B6D9E5D994A}" srcOrd="0" destOrd="0" presId="urn:microsoft.com/office/officeart/2005/8/layout/bProcess4"/>
    <dgm:cxn modelId="{4A30966C-9A60-4085-9620-2C6E51A3A2A0}" srcId="{3711B0D4-80C5-4A5F-805A-821E3FD550CD}" destId="{1B6987A6-4B8C-4AD5-85FD-D14BF3560A93}" srcOrd="0" destOrd="0" parTransId="{5A368728-DA74-4624-9DF0-7B1187B25ED0}" sibTransId="{DDBFCAFB-6D60-4F6E-83A6-DD0E660BFD32}"/>
    <dgm:cxn modelId="{9BD10973-93D0-4270-88A9-80CC5767F0AE}" type="presParOf" srcId="{0D948174-86C9-49F9-BF42-BAF4C32FBAFB}" destId="{0AB30EEA-DCD6-47DB-805A-2A9708411196}" srcOrd="0" destOrd="0" presId="urn:microsoft.com/office/officeart/2005/8/layout/bProcess4"/>
    <dgm:cxn modelId="{D70B3DEB-740F-4ED6-A2C4-F3A172E91D72}" type="presParOf" srcId="{0AB30EEA-DCD6-47DB-805A-2A9708411196}" destId="{507A3BAA-CED6-4649-9532-4A84A5312DBA}" srcOrd="0" destOrd="0" presId="urn:microsoft.com/office/officeart/2005/8/layout/bProcess4"/>
    <dgm:cxn modelId="{B8F83B0B-7741-481A-81FA-DCF9247A5D82}" type="presParOf" srcId="{0AB30EEA-DCD6-47DB-805A-2A9708411196}" destId="{45B88F6D-9AAB-4AA2-8CFF-1B6D9E5D994A}" srcOrd="1" destOrd="0" presId="urn:microsoft.com/office/officeart/2005/8/layout/bProcess4"/>
  </dgm:cxnLst>
  <dgm:bg/>
  <dgm:whole/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3711B0D4-80C5-4A5F-805A-821E3FD550CD}" type="doc">
      <dgm:prSet loTypeId="urn:microsoft.com/office/officeart/2005/8/layout/bProcess4" loCatId="process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B6987A6-4B8C-4AD5-85FD-D14BF3560A93}">
      <dgm:prSet phldrT="[Text]" custT="1"/>
      <dgm:spPr>
        <a:solidFill>
          <a:schemeClr val="bg2">
            <a:lumMod val="25000"/>
          </a:schemeClr>
        </a:solidFill>
      </dgm:spPr>
      <dgm:t>
        <a:bodyPr/>
        <a:lstStyle/>
        <a:p>
          <a:r>
            <a:rPr lang="en-US" sz="1600" dirty="0" smtClean="0"/>
            <a:t>Everything over IP </a:t>
          </a:r>
          <a:endParaRPr lang="en-US" sz="1600" dirty="0"/>
        </a:p>
      </dgm:t>
    </dgm:pt>
    <dgm:pt modelId="{5A368728-DA74-4624-9DF0-7B1187B25ED0}" type="parTrans" cxnId="{4A30966C-9A60-4085-9620-2C6E51A3A2A0}">
      <dgm:prSet/>
      <dgm:spPr/>
      <dgm:t>
        <a:bodyPr/>
        <a:lstStyle/>
        <a:p>
          <a:endParaRPr lang="en-US"/>
        </a:p>
      </dgm:t>
    </dgm:pt>
    <dgm:pt modelId="{DDBFCAFB-6D60-4F6E-83A6-DD0E660BFD32}" type="sibTrans" cxnId="{4A30966C-9A60-4085-9620-2C6E51A3A2A0}">
      <dgm:prSet/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96200D0E-1184-4A31-9FD6-4C84DEA84B10}">
      <dgm:prSet phldrT="[Text]" custT="1"/>
      <dgm:spPr>
        <a:solidFill>
          <a:schemeClr val="bg2">
            <a:lumMod val="25000"/>
          </a:schemeClr>
        </a:solidFill>
      </dgm:spPr>
      <dgm:t>
        <a:bodyPr/>
        <a:lstStyle/>
        <a:p>
          <a:r>
            <a:rPr lang="en-US" sz="1600" dirty="0" smtClean="0"/>
            <a:t>IP over Everything</a:t>
          </a:r>
          <a:endParaRPr lang="en-US" sz="1600" dirty="0"/>
        </a:p>
      </dgm:t>
    </dgm:pt>
    <dgm:pt modelId="{A7790243-69F4-4F5C-A2A5-D2BF88E38126}" type="parTrans" cxnId="{0C1CADDF-7CD3-41B2-B450-3E12EC6F082E}">
      <dgm:prSet/>
      <dgm:spPr/>
      <dgm:t>
        <a:bodyPr/>
        <a:lstStyle/>
        <a:p>
          <a:endParaRPr lang="en-GB"/>
        </a:p>
      </dgm:t>
    </dgm:pt>
    <dgm:pt modelId="{C9FBED5E-7C90-4FB7-AA30-F3FD0AFA40B8}" type="sibTrans" cxnId="{0C1CADDF-7CD3-41B2-B450-3E12EC6F082E}">
      <dgm:prSet/>
      <dgm:spPr/>
      <dgm:t>
        <a:bodyPr/>
        <a:lstStyle/>
        <a:p>
          <a:endParaRPr lang="en-GB"/>
        </a:p>
      </dgm:t>
    </dgm:pt>
    <dgm:pt modelId="{0D948174-86C9-49F9-BF42-BAF4C32FBAFB}" type="pres">
      <dgm:prSet presAssocID="{3711B0D4-80C5-4A5F-805A-821E3FD550CD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en-US"/>
        </a:p>
      </dgm:t>
    </dgm:pt>
    <dgm:pt modelId="{0AB30EEA-DCD6-47DB-805A-2A9708411196}" type="pres">
      <dgm:prSet presAssocID="{1B6987A6-4B8C-4AD5-85FD-D14BF3560A93}" presName="compNode" presStyleCnt="0"/>
      <dgm:spPr/>
    </dgm:pt>
    <dgm:pt modelId="{507A3BAA-CED6-4649-9532-4A84A5312DBA}" type="pres">
      <dgm:prSet presAssocID="{1B6987A6-4B8C-4AD5-85FD-D14BF3560A93}" presName="dummyConnPt" presStyleCnt="0"/>
      <dgm:spPr/>
    </dgm:pt>
    <dgm:pt modelId="{45B88F6D-9AAB-4AA2-8CFF-1B6D9E5D994A}" type="pres">
      <dgm:prSet presAssocID="{1B6987A6-4B8C-4AD5-85FD-D14BF3560A93}" presName="node" presStyleLbl="node1" presStyleIdx="0" presStyleCnt="2" custScaleX="90926" custScaleY="32897" custLinFactNeighborX="-6536" custLinFactNeighborY="-2562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C157077-1026-41F2-8B73-319DF4291C28}" type="pres">
      <dgm:prSet presAssocID="{DDBFCAFB-6D60-4F6E-83A6-DD0E660BFD32}" presName="sibTrans" presStyleLbl="bgSibTrans2D1" presStyleIdx="0" presStyleCnt="1" custFlipVert="0" custFlipHor="0" custScaleX="18936" custScaleY="61401" custLinFactY="88816" custLinFactNeighborX="35844" custLinFactNeighborY="100000"/>
      <dgm:spPr/>
      <dgm:t>
        <a:bodyPr/>
        <a:lstStyle/>
        <a:p>
          <a:endParaRPr lang="en-GB"/>
        </a:p>
      </dgm:t>
    </dgm:pt>
    <dgm:pt modelId="{AE0822A9-EC5B-4B94-9DAE-ADA4468F6C5B}" type="pres">
      <dgm:prSet presAssocID="{96200D0E-1184-4A31-9FD6-4C84DEA84B10}" presName="compNode" presStyleCnt="0"/>
      <dgm:spPr/>
    </dgm:pt>
    <dgm:pt modelId="{64578E3E-2A39-4CA5-BA36-522247E02EDB}" type="pres">
      <dgm:prSet presAssocID="{96200D0E-1184-4A31-9FD6-4C84DEA84B10}" presName="dummyConnPt" presStyleCnt="0"/>
      <dgm:spPr/>
    </dgm:pt>
    <dgm:pt modelId="{86B7CFD5-7670-4EA0-BC50-2613C217C760}" type="pres">
      <dgm:prSet presAssocID="{96200D0E-1184-4A31-9FD6-4C84DEA84B10}" presName="node" presStyleLbl="node1" presStyleIdx="1" presStyleCnt="2" custScaleX="86780" custScaleY="37851" custLinFactNeighborX="-14379" custLinFactNeighborY="1939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303A2D60-B296-4ADA-8240-23010703D401}" type="presOf" srcId="{DDBFCAFB-6D60-4F6E-83A6-DD0E660BFD32}" destId="{7C157077-1026-41F2-8B73-319DF4291C28}" srcOrd="0" destOrd="0" presId="urn:microsoft.com/office/officeart/2005/8/layout/bProcess4"/>
    <dgm:cxn modelId="{0C1CADDF-7CD3-41B2-B450-3E12EC6F082E}" srcId="{3711B0D4-80C5-4A5F-805A-821E3FD550CD}" destId="{96200D0E-1184-4A31-9FD6-4C84DEA84B10}" srcOrd="1" destOrd="0" parTransId="{A7790243-69F4-4F5C-A2A5-D2BF88E38126}" sibTransId="{C9FBED5E-7C90-4FB7-AA30-F3FD0AFA40B8}"/>
    <dgm:cxn modelId="{400EBBF1-3DFD-4B5E-8159-21F3F93A527B}" type="presOf" srcId="{1B6987A6-4B8C-4AD5-85FD-D14BF3560A93}" destId="{45B88F6D-9AAB-4AA2-8CFF-1B6D9E5D994A}" srcOrd="0" destOrd="0" presId="urn:microsoft.com/office/officeart/2005/8/layout/bProcess4"/>
    <dgm:cxn modelId="{7E28DD7C-D667-43FF-BED7-2A257D36A282}" type="presOf" srcId="{96200D0E-1184-4A31-9FD6-4C84DEA84B10}" destId="{86B7CFD5-7670-4EA0-BC50-2613C217C760}" srcOrd="0" destOrd="0" presId="urn:microsoft.com/office/officeart/2005/8/layout/bProcess4"/>
    <dgm:cxn modelId="{4A30966C-9A60-4085-9620-2C6E51A3A2A0}" srcId="{3711B0D4-80C5-4A5F-805A-821E3FD550CD}" destId="{1B6987A6-4B8C-4AD5-85FD-D14BF3560A93}" srcOrd="0" destOrd="0" parTransId="{5A368728-DA74-4624-9DF0-7B1187B25ED0}" sibTransId="{DDBFCAFB-6D60-4F6E-83A6-DD0E660BFD32}"/>
    <dgm:cxn modelId="{63A2D004-6819-4706-B7FE-CA79301A2CC3}" type="presOf" srcId="{3711B0D4-80C5-4A5F-805A-821E3FD550CD}" destId="{0D948174-86C9-49F9-BF42-BAF4C32FBAFB}" srcOrd="0" destOrd="0" presId="urn:microsoft.com/office/officeart/2005/8/layout/bProcess4"/>
    <dgm:cxn modelId="{25052C47-2C37-4833-8C95-A91D8741550E}" type="presParOf" srcId="{0D948174-86C9-49F9-BF42-BAF4C32FBAFB}" destId="{0AB30EEA-DCD6-47DB-805A-2A9708411196}" srcOrd="0" destOrd="0" presId="urn:microsoft.com/office/officeart/2005/8/layout/bProcess4"/>
    <dgm:cxn modelId="{BA9B6B26-AC2D-4407-9C2B-A4E7CB2C87CB}" type="presParOf" srcId="{0AB30EEA-DCD6-47DB-805A-2A9708411196}" destId="{507A3BAA-CED6-4649-9532-4A84A5312DBA}" srcOrd="0" destOrd="0" presId="urn:microsoft.com/office/officeart/2005/8/layout/bProcess4"/>
    <dgm:cxn modelId="{33E7F70D-B962-48D8-8878-5BBD9BC51410}" type="presParOf" srcId="{0AB30EEA-DCD6-47DB-805A-2A9708411196}" destId="{45B88F6D-9AAB-4AA2-8CFF-1B6D9E5D994A}" srcOrd="1" destOrd="0" presId="urn:microsoft.com/office/officeart/2005/8/layout/bProcess4"/>
    <dgm:cxn modelId="{ADCC15A7-D64F-4C23-9167-E037AD5AC887}" type="presParOf" srcId="{0D948174-86C9-49F9-BF42-BAF4C32FBAFB}" destId="{7C157077-1026-41F2-8B73-319DF4291C28}" srcOrd="1" destOrd="0" presId="urn:microsoft.com/office/officeart/2005/8/layout/bProcess4"/>
    <dgm:cxn modelId="{22812AAF-7FA0-46B5-A543-14C3B1DAC1F4}" type="presParOf" srcId="{0D948174-86C9-49F9-BF42-BAF4C32FBAFB}" destId="{AE0822A9-EC5B-4B94-9DAE-ADA4468F6C5B}" srcOrd="2" destOrd="0" presId="urn:microsoft.com/office/officeart/2005/8/layout/bProcess4"/>
    <dgm:cxn modelId="{0CCA8C14-0B4A-4D2C-86A4-AEE597EFF368}" type="presParOf" srcId="{AE0822A9-EC5B-4B94-9DAE-ADA4468F6C5B}" destId="{64578E3E-2A39-4CA5-BA36-522247E02EDB}" srcOrd="0" destOrd="0" presId="urn:microsoft.com/office/officeart/2005/8/layout/bProcess4"/>
    <dgm:cxn modelId="{ACB43F3D-0399-4BCC-9D70-EBEDDE0D0F17}" type="presParOf" srcId="{AE0822A9-EC5B-4B94-9DAE-ADA4468F6C5B}" destId="{86B7CFD5-7670-4EA0-BC50-2613C217C760}" srcOrd="1" destOrd="0" presId="urn:microsoft.com/office/officeart/2005/8/layout/bProcess4"/>
  </dgm:cxnLst>
  <dgm:bg/>
  <dgm:whole/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3711B0D4-80C5-4A5F-805A-821E3FD550CD}" type="doc">
      <dgm:prSet loTypeId="urn:microsoft.com/office/officeart/2005/8/layout/bProcess4" loCatId="process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6200D0E-1184-4A31-9FD6-4C84DEA84B10}">
      <dgm:prSet phldrT="[Text]" custT="1"/>
      <dgm:spPr>
        <a:solidFill>
          <a:schemeClr val="bg2">
            <a:lumMod val="25000"/>
          </a:schemeClr>
        </a:solidFill>
      </dgm:spPr>
      <dgm:t>
        <a:bodyPr/>
        <a:lstStyle/>
        <a:p>
          <a:r>
            <a:rPr lang="en-US" sz="1600" dirty="0" smtClean="0"/>
            <a:t>Low </a:t>
          </a:r>
          <a:r>
            <a:rPr lang="en-US" sz="1600" dirty="0" err="1" smtClean="0"/>
            <a:t>SWaP</a:t>
          </a:r>
          <a:endParaRPr lang="en-US" sz="1600" dirty="0"/>
        </a:p>
      </dgm:t>
    </dgm:pt>
    <dgm:pt modelId="{A7790243-69F4-4F5C-A2A5-D2BF88E38126}" type="parTrans" cxnId="{0C1CADDF-7CD3-41B2-B450-3E12EC6F082E}">
      <dgm:prSet/>
      <dgm:spPr/>
      <dgm:t>
        <a:bodyPr/>
        <a:lstStyle/>
        <a:p>
          <a:endParaRPr lang="en-GB"/>
        </a:p>
      </dgm:t>
    </dgm:pt>
    <dgm:pt modelId="{C9FBED5E-7C90-4FB7-AA30-F3FD0AFA40B8}" type="sibTrans" cxnId="{0C1CADDF-7CD3-41B2-B450-3E12EC6F082E}">
      <dgm:prSet/>
      <dgm:spPr/>
      <dgm:t>
        <a:bodyPr/>
        <a:lstStyle/>
        <a:p>
          <a:endParaRPr lang="en-GB"/>
        </a:p>
      </dgm:t>
    </dgm:pt>
    <dgm:pt modelId="{0D948174-86C9-49F9-BF42-BAF4C32FBAFB}" type="pres">
      <dgm:prSet presAssocID="{3711B0D4-80C5-4A5F-805A-821E3FD550CD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en-US"/>
        </a:p>
      </dgm:t>
    </dgm:pt>
    <dgm:pt modelId="{AE0822A9-EC5B-4B94-9DAE-ADA4468F6C5B}" type="pres">
      <dgm:prSet presAssocID="{96200D0E-1184-4A31-9FD6-4C84DEA84B10}" presName="compNode" presStyleCnt="0"/>
      <dgm:spPr/>
    </dgm:pt>
    <dgm:pt modelId="{64578E3E-2A39-4CA5-BA36-522247E02EDB}" type="pres">
      <dgm:prSet presAssocID="{96200D0E-1184-4A31-9FD6-4C84DEA84B10}" presName="dummyConnPt" presStyleCnt="0"/>
      <dgm:spPr/>
    </dgm:pt>
    <dgm:pt modelId="{86B7CFD5-7670-4EA0-BC50-2613C217C760}" type="pres">
      <dgm:prSet presAssocID="{96200D0E-1184-4A31-9FD6-4C84DEA84B10}" presName="node" presStyleLbl="node1" presStyleIdx="0" presStyleCnt="1" custScaleX="58324" custScaleY="37851" custLinFactNeighborX="-8595" custLinFactNeighborY="5838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5C3ED2CC-22C3-4DD0-8CC2-C3157E6F15F2}" type="presOf" srcId="{3711B0D4-80C5-4A5F-805A-821E3FD550CD}" destId="{0D948174-86C9-49F9-BF42-BAF4C32FBAFB}" srcOrd="0" destOrd="0" presId="urn:microsoft.com/office/officeart/2005/8/layout/bProcess4"/>
    <dgm:cxn modelId="{71FF94F3-E5C4-4EC3-B991-09F43FE08DDB}" type="presOf" srcId="{96200D0E-1184-4A31-9FD6-4C84DEA84B10}" destId="{86B7CFD5-7670-4EA0-BC50-2613C217C760}" srcOrd="0" destOrd="0" presId="urn:microsoft.com/office/officeart/2005/8/layout/bProcess4"/>
    <dgm:cxn modelId="{0C1CADDF-7CD3-41B2-B450-3E12EC6F082E}" srcId="{3711B0D4-80C5-4A5F-805A-821E3FD550CD}" destId="{96200D0E-1184-4A31-9FD6-4C84DEA84B10}" srcOrd="0" destOrd="0" parTransId="{A7790243-69F4-4F5C-A2A5-D2BF88E38126}" sibTransId="{C9FBED5E-7C90-4FB7-AA30-F3FD0AFA40B8}"/>
    <dgm:cxn modelId="{D0507D79-7DBC-4B69-ABEA-F6E261B7945A}" type="presParOf" srcId="{0D948174-86C9-49F9-BF42-BAF4C32FBAFB}" destId="{AE0822A9-EC5B-4B94-9DAE-ADA4468F6C5B}" srcOrd="0" destOrd="0" presId="urn:microsoft.com/office/officeart/2005/8/layout/bProcess4"/>
    <dgm:cxn modelId="{6CE6D774-24EA-44A4-ACDF-205C3C7809D6}" type="presParOf" srcId="{AE0822A9-EC5B-4B94-9DAE-ADA4468F6C5B}" destId="{64578E3E-2A39-4CA5-BA36-522247E02EDB}" srcOrd="0" destOrd="0" presId="urn:microsoft.com/office/officeart/2005/8/layout/bProcess4"/>
    <dgm:cxn modelId="{4749D2A2-7348-4FC1-846F-1A534536C9D1}" type="presParOf" srcId="{AE0822A9-EC5B-4B94-9DAE-ADA4468F6C5B}" destId="{86B7CFD5-7670-4EA0-BC50-2613C217C760}" srcOrd="1" destOrd="0" presId="urn:microsoft.com/office/officeart/2005/8/layout/bProcess4"/>
  </dgm:cxnLst>
  <dgm:bg/>
  <dgm:whole/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3711B0D4-80C5-4A5F-805A-821E3FD550CD}" type="doc">
      <dgm:prSet loTypeId="urn:microsoft.com/office/officeart/2005/8/layout/bProcess4" loCatId="process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B6987A6-4B8C-4AD5-85FD-D14BF3560A93}">
      <dgm:prSet phldrT="[Text]" custT="1"/>
      <dgm:spPr/>
      <dgm:t>
        <a:bodyPr/>
        <a:lstStyle/>
        <a:p>
          <a:r>
            <a:rPr lang="en-US" sz="2000" dirty="0" smtClean="0"/>
            <a:t>Scalability</a:t>
          </a:r>
          <a:endParaRPr lang="en-US" sz="2000" dirty="0"/>
        </a:p>
      </dgm:t>
    </dgm:pt>
    <dgm:pt modelId="{5A368728-DA74-4624-9DF0-7B1187B25ED0}" type="parTrans" cxnId="{4A30966C-9A60-4085-9620-2C6E51A3A2A0}">
      <dgm:prSet/>
      <dgm:spPr/>
      <dgm:t>
        <a:bodyPr/>
        <a:lstStyle/>
        <a:p>
          <a:endParaRPr lang="en-US" sz="2400"/>
        </a:p>
      </dgm:t>
    </dgm:pt>
    <dgm:pt modelId="{DDBFCAFB-6D60-4F6E-83A6-DD0E660BFD32}" type="sibTrans" cxnId="{4A30966C-9A60-4085-9620-2C6E51A3A2A0}">
      <dgm:prSet/>
      <dgm:spPr/>
      <dgm:t>
        <a:bodyPr/>
        <a:lstStyle/>
        <a:p>
          <a:endParaRPr lang="en-US" sz="2400"/>
        </a:p>
      </dgm:t>
    </dgm:pt>
    <dgm:pt modelId="{A8ED662A-06B4-4FFA-9729-FF014CE77E0C}">
      <dgm:prSet phldrT="[Text]" custT="1"/>
      <dgm:spPr/>
      <dgm:t>
        <a:bodyPr/>
        <a:lstStyle/>
        <a:p>
          <a:r>
            <a:rPr lang="en-US" sz="1600" dirty="0" smtClean="0"/>
            <a:t>Transportability</a:t>
          </a:r>
          <a:endParaRPr lang="en-US" sz="1600" dirty="0"/>
        </a:p>
      </dgm:t>
    </dgm:pt>
    <dgm:pt modelId="{6304D2FA-FCDE-4968-B005-CE92B4ED0488}" type="parTrans" cxnId="{153F9537-7616-4CC8-9A41-51D811F39FDA}">
      <dgm:prSet/>
      <dgm:spPr/>
      <dgm:t>
        <a:bodyPr/>
        <a:lstStyle/>
        <a:p>
          <a:endParaRPr lang="en-US" sz="2400"/>
        </a:p>
      </dgm:t>
    </dgm:pt>
    <dgm:pt modelId="{46766F44-F4C6-4973-95BF-65BF87D40133}" type="sibTrans" cxnId="{153F9537-7616-4CC8-9A41-51D811F39FDA}">
      <dgm:prSet/>
      <dgm:spPr/>
      <dgm:t>
        <a:bodyPr/>
        <a:lstStyle/>
        <a:p>
          <a:endParaRPr lang="en-US" sz="2400"/>
        </a:p>
      </dgm:t>
    </dgm:pt>
    <dgm:pt modelId="{29585B97-2029-41FC-AF2C-B0DE3F479702}">
      <dgm:prSet phldrT="[Text]" custT="1"/>
      <dgm:spPr/>
      <dgm:t>
        <a:bodyPr/>
        <a:lstStyle/>
        <a:p>
          <a:r>
            <a:rPr lang="en-US" sz="1600" dirty="0" smtClean="0"/>
            <a:t>Maintainability</a:t>
          </a:r>
          <a:endParaRPr lang="en-US" sz="1600" dirty="0"/>
        </a:p>
      </dgm:t>
    </dgm:pt>
    <dgm:pt modelId="{EF59714E-CC56-40D9-89AB-1DDF51084522}" type="parTrans" cxnId="{9D92AF86-EA3F-4E85-A1B1-404DCE29C611}">
      <dgm:prSet/>
      <dgm:spPr/>
      <dgm:t>
        <a:bodyPr/>
        <a:lstStyle/>
        <a:p>
          <a:endParaRPr lang="en-US" sz="2400"/>
        </a:p>
      </dgm:t>
    </dgm:pt>
    <dgm:pt modelId="{E6BEE2BC-7D14-4F85-916C-C3871DF0E252}" type="sibTrans" cxnId="{9D92AF86-EA3F-4E85-A1B1-404DCE29C611}">
      <dgm:prSet/>
      <dgm:spPr/>
      <dgm:t>
        <a:bodyPr/>
        <a:lstStyle/>
        <a:p>
          <a:endParaRPr lang="en-US" sz="2400"/>
        </a:p>
      </dgm:t>
    </dgm:pt>
    <dgm:pt modelId="{1A73E78B-894D-4F61-ABC4-5F4C35043ED3}">
      <dgm:prSet phldrT="[Text]" custT="1"/>
      <dgm:spPr/>
      <dgm:t>
        <a:bodyPr/>
        <a:lstStyle/>
        <a:p>
          <a:r>
            <a:rPr lang="en-US" sz="1550" dirty="0" smtClean="0"/>
            <a:t>Adaptability </a:t>
          </a:r>
        </a:p>
        <a:p>
          <a:r>
            <a:rPr lang="en-US" sz="1550" dirty="0" smtClean="0"/>
            <a:t>– Exchangeability</a:t>
          </a:r>
          <a:endParaRPr lang="en-US" sz="1550" dirty="0"/>
        </a:p>
      </dgm:t>
    </dgm:pt>
    <dgm:pt modelId="{A0058019-9E3D-4B47-9BFA-F8AF2F502780}" type="parTrans" cxnId="{30E5BB8A-9278-4DFB-A992-234CE2895C65}">
      <dgm:prSet/>
      <dgm:spPr/>
      <dgm:t>
        <a:bodyPr/>
        <a:lstStyle/>
        <a:p>
          <a:endParaRPr lang="en-US" sz="2400"/>
        </a:p>
      </dgm:t>
    </dgm:pt>
    <dgm:pt modelId="{224E6F1D-28D7-4256-BD10-EF618F3896AA}" type="sibTrans" cxnId="{30E5BB8A-9278-4DFB-A992-234CE2895C65}">
      <dgm:prSet/>
      <dgm:spPr/>
      <dgm:t>
        <a:bodyPr/>
        <a:lstStyle/>
        <a:p>
          <a:endParaRPr lang="en-US" sz="2400"/>
        </a:p>
      </dgm:t>
    </dgm:pt>
    <dgm:pt modelId="{62E646C4-D3CB-4CE5-AFC0-4118AAAA7E37}">
      <dgm:prSet phldrT="[Text]" custT="1"/>
      <dgm:spPr/>
      <dgm:t>
        <a:bodyPr/>
        <a:lstStyle/>
        <a:p>
          <a:r>
            <a:rPr lang="en-US" sz="1800" dirty="0" smtClean="0"/>
            <a:t>Reliability</a:t>
          </a:r>
          <a:endParaRPr lang="en-US" sz="1600" dirty="0"/>
        </a:p>
      </dgm:t>
    </dgm:pt>
    <dgm:pt modelId="{2C5223FE-E213-4F4F-BFEA-16CEE292F8BD}" type="parTrans" cxnId="{DA8A9138-32A7-4FFA-904D-77D08209D58D}">
      <dgm:prSet/>
      <dgm:spPr/>
      <dgm:t>
        <a:bodyPr/>
        <a:lstStyle/>
        <a:p>
          <a:endParaRPr lang="en-US" sz="2400"/>
        </a:p>
      </dgm:t>
    </dgm:pt>
    <dgm:pt modelId="{185948AC-A68B-49AE-AB99-6CC56045B922}" type="sibTrans" cxnId="{DA8A9138-32A7-4FFA-904D-77D08209D58D}">
      <dgm:prSet/>
      <dgm:spPr/>
      <dgm:t>
        <a:bodyPr/>
        <a:lstStyle/>
        <a:p>
          <a:endParaRPr lang="en-US" sz="2400"/>
        </a:p>
      </dgm:t>
    </dgm:pt>
    <dgm:pt modelId="{F3216E15-3CE8-4456-88F8-EB2615803DD0}">
      <dgm:prSet phldrT="[Text]" custT="1"/>
      <dgm:spPr/>
      <dgm:t>
        <a:bodyPr/>
        <a:lstStyle/>
        <a:p>
          <a:r>
            <a:rPr lang="en-US" sz="1800" dirty="0" smtClean="0"/>
            <a:t>Sustainability</a:t>
          </a:r>
          <a:endParaRPr lang="en-US" sz="1800" dirty="0"/>
        </a:p>
      </dgm:t>
    </dgm:pt>
    <dgm:pt modelId="{39CF1370-DF14-4FEF-B6B4-6184FCC396C0}" type="parTrans" cxnId="{A7C1441B-0E85-4D58-B2C8-40B0228401EE}">
      <dgm:prSet/>
      <dgm:spPr/>
      <dgm:t>
        <a:bodyPr/>
        <a:lstStyle/>
        <a:p>
          <a:endParaRPr lang="en-US" sz="2400"/>
        </a:p>
      </dgm:t>
    </dgm:pt>
    <dgm:pt modelId="{8751A891-6082-4E81-B662-A21EA434B592}" type="sibTrans" cxnId="{A7C1441B-0E85-4D58-B2C8-40B0228401EE}">
      <dgm:prSet/>
      <dgm:spPr/>
      <dgm:t>
        <a:bodyPr/>
        <a:lstStyle/>
        <a:p>
          <a:endParaRPr lang="en-US" sz="2400"/>
        </a:p>
      </dgm:t>
    </dgm:pt>
    <dgm:pt modelId="{0D948174-86C9-49F9-BF42-BAF4C32FBAFB}" type="pres">
      <dgm:prSet presAssocID="{3711B0D4-80C5-4A5F-805A-821E3FD550CD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en-US"/>
        </a:p>
      </dgm:t>
    </dgm:pt>
    <dgm:pt modelId="{0AB30EEA-DCD6-47DB-805A-2A9708411196}" type="pres">
      <dgm:prSet presAssocID="{1B6987A6-4B8C-4AD5-85FD-D14BF3560A93}" presName="compNode" presStyleCnt="0"/>
      <dgm:spPr/>
      <dgm:t>
        <a:bodyPr/>
        <a:lstStyle/>
        <a:p>
          <a:endParaRPr lang="en-GB"/>
        </a:p>
      </dgm:t>
    </dgm:pt>
    <dgm:pt modelId="{507A3BAA-CED6-4649-9532-4A84A5312DBA}" type="pres">
      <dgm:prSet presAssocID="{1B6987A6-4B8C-4AD5-85FD-D14BF3560A93}" presName="dummyConnPt" presStyleCnt="0"/>
      <dgm:spPr/>
      <dgm:t>
        <a:bodyPr/>
        <a:lstStyle/>
        <a:p>
          <a:endParaRPr lang="en-GB"/>
        </a:p>
      </dgm:t>
    </dgm:pt>
    <dgm:pt modelId="{45B88F6D-9AAB-4AA2-8CFF-1B6D9E5D994A}" type="pres">
      <dgm:prSet presAssocID="{1B6987A6-4B8C-4AD5-85FD-D14BF3560A93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11FBC8-FE4F-4E06-B196-8752942FAEDD}" type="pres">
      <dgm:prSet presAssocID="{DDBFCAFB-6D60-4F6E-83A6-DD0E660BFD32}" presName="sibTrans" presStyleLbl="bgSibTrans2D1" presStyleIdx="0" presStyleCnt="5"/>
      <dgm:spPr/>
      <dgm:t>
        <a:bodyPr/>
        <a:lstStyle/>
        <a:p>
          <a:endParaRPr lang="en-US"/>
        </a:p>
      </dgm:t>
    </dgm:pt>
    <dgm:pt modelId="{56EB4032-ECC9-4FFC-ABC0-289A1AAB6370}" type="pres">
      <dgm:prSet presAssocID="{A8ED662A-06B4-4FFA-9729-FF014CE77E0C}" presName="compNode" presStyleCnt="0"/>
      <dgm:spPr/>
      <dgm:t>
        <a:bodyPr/>
        <a:lstStyle/>
        <a:p>
          <a:endParaRPr lang="en-GB"/>
        </a:p>
      </dgm:t>
    </dgm:pt>
    <dgm:pt modelId="{C6B7F0A6-1E82-4A53-9DF2-EED40EFE4589}" type="pres">
      <dgm:prSet presAssocID="{A8ED662A-06B4-4FFA-9729-FF014CE77E0C}" presName="dummyConnPt" presStyleCnt="0"/>
      <dgm:spPr/>
      <dgm:t>
        <a:bodyPr/>
        <a:lstStyle/>
        <a:p>
          <a:endParaRPr lang="en-GB"/>
        </a:p>
      </dgm:t>
    </dgm:pt>
    <dgm:pt modelId="{C869FC74-DEA0-4042-9B62-CED0AF66D8BF}" type="pres">
      <dgm:prSet presAssocID="{A8ED662A-06B4-4FFA-9729-FF014CE77E0C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87CDD68-D761-4A87-952C-DD64F1ED1395}" type="pres">
      <dgm:prSet presAssocID="{46766F44-F4C6-4973-95BF-65BF87D40133}" presName="sibTrans" presStyleLbl="bgSibTrans2D1" presStyleIdx="1" presStyleCnt="5"/>
      <dgm:spPr/>
      <dgm:t>
        <a:bodyPr/>
        <a:lstStyle/>
        <a:p>
          <a:endParaRPr lang="en-US"/>
        </a:p>
      </dgm:t>
    </dgm:pt>
    <dgm:pt modelId="{2D39E49A-2750-4F85-9D45-512058CE4A1E}" type="pres">
      <dgm:prSet presAssocID="{1A73E78B-894D-4F61-ABC4-5F4C35043ED3}" presName="compNode" presStyleCnt="0"/>
      <dgm:spPr/>
      <dgm:t>
        <a:bodyPr/>
        <a:lstStyle/>
        <a:p>
          <a:endParaRPr lang="en-GB"/>
        </a:p>
      </dgm:t>
    </dgm:pt>
    <dgm:pt modelId="{D9B5291F-72F6-4B80-8753-5116FE2D3D1C}" type="pres">
      <dgm:prSet presAssocID="{1A73E78B-894D-4F61-ABC4-5F4C35043ED3}" presName="dummyConnPt" presStyleCnt="0"/>
      <dgm:spPr/>
      <dgm:t>
        <a:bodyPr/>
        <a:lstStyle/>
        <a:p>
          <a:endParaRPr lang="en-GB"/>
        </a:p>
      </dgm:t>
    </dgm:pt>
    <dgm:pt modelId="{07586D06-540B-4FCD-B1FF-CA4EC8C9304A}" type="pres">
      <dgm:prSet presAssocID="{1A73E78B-894D-4F61-ABC4-5F4C35043ED3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D3FA85-BC79-45D0-A91E-3B9F21446D95}" type="pres">
      <dgm:prSet presAssocID="{224E6F1D-28D7-4256-BD10-EF618F3896AA}" presName="sibTrans" presStyleLbl="bgSibTrans2D1" presStyleIdx="2" presStyleCnt="5"/>
      <dgm:spPr/>
      <dgm:t>
        <a:bodyPr/>
        <a:lstStyle/>
        <a:p>
          <a:endParaRPr lang="en-US"/>
        </a:p>
      </dgm:t>
    </dgm:pt>
    <dgm:pt modelId="{24180520-C834-451C-9C43-15BD8BD2EDD4}" type="pres">
      <dgm:prSet presAssocID="{62E646C4-D3CB-4CE5-AFC0-4118AAAA7E37}" presName="compNode" presStyleCnt="0"/>
      <dgm:spPr/>
      <dgm:t>
        <a:bodyPr/>
        <a:lstStyle/>
        <a:p>
          <a:endParaRPr lang="en-GB"/>
        </a:p>
      </dgm:t>
    </dgm:pt>
    <dgm:pt modelId="{1454B55B-37C6-4A9D-9EEA-0710758DD0C0}" type="pres">
      <dgm:prSet presAssocID="{62E646C4-D3CB-4CE5-AFC0-4118AAAA7E37}" presName="dummyConnPt" presStyleCnt="0"/>
      <dgm:spPr/>
      <dgm:t>
        <a:bodyPr/>
        <a:lstStyle/>
        <a:p>
          <a:endParaRPr lang="en-GB"/>
        </a:p>
      </dgm:t>
    </dgm:pt>
    <dgm:pt modelId="{CCF886B2-EA76-4C02-A052-D3276DCBB848}" type="pres">
      <dgm:prSet presAssocID="{62E646C4-D3CB-4CE5-AFC0-4118AAAA7E37}" presName="node" presStyleLbl="node1" presStyleIdx="3" presStyleCnt="6" custLinFactNeighborX="-272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8795D4D-3AC4-4BAD-8761-254E1CD5569E}" type="pres">
      <dgm:prSet presAssocID="{185948AC-A68B-49AE-AB99-6CC56045B922}" presName="sibTrans" presStyleLbl="bgSibTrans2D1" presStyleIdx="3" presStyleCnt="5"/>
      <dgm:spPr/>
      <dgm:t>
        <a:bodyPr/>
        <a:lstStyle/>
        <a:p>
          <a:endParaRPr lang="en-US"/>
        </a:p>
      </dgm:t>
    </dgm:pt>
    <dgm:pt modelId="{A41AE6E0-C812-49C3-98BC-D5FC515E3293}" type="pres">
      <dgm:prSet presAssocID="{29585B97-2029-41FC-AF2C-B0DE3F479702}" presName="compNode" presStyleCnt="0"/>
      <dgm:spPr/>
      <dgm:t>
        <a:bodyPr/>
        <a:lstStyle/>
        <a:p>
          <a:endParaRPr lang="en-GB"/>
        </a:p>
      </dgm:t>
    </dgm:pt>
    <dgm:pt modelId="{9AD5A677-9DED-4EA8-B3EA-D8EED9DC580D}" type="pres">
      <dgm:prSet presAssocID="{29585B97-2029-41FC-AF2C-B0DE3F479702}" presName="dummyConnPt" presStyleCnt="0"/>
      <dgm:spPr/>
      <dgm:t>
        <a:bodyPr/>
        <a:lstStyle/>
        <a:p>
          <a:endParaRPr lang="en-GB"/>
        </a:p>
      </dgm:t>
    </dgm:pt>
    <dgm:pt modelId="{1F841935-EEA9-4BDE-80D7-F0F7CA98F908}" type="pres">
      <dgm:prSet presAssocID="{29585B97-2029-41FC-AF2C-B0DE3F479702}" presName="node" presStyleLbl="node1" presStyleIdx="4" presStyleCnt="6" custLinFactNeighborX="-272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81D5B60-A1EE-4E40-9346-43E76F10D3B4}" type="pres">
      <dgm:prSet presAssocID="{E6BEE2BC-7D14-4F85-916C-C3871DF0E252}" presName="sibTrans" presStyleLbl="bgSibTrans2D1" presStyleIdx="4" presStyleCnt="5"/>
      <dgm:spPr/>
      <dgm:t>
        <a:bodyPr/>
        <a:lstStyle/>
        <a:p>
          <a:endParaRPr lang="en-US"/>
        </a:p>
      </dgm:t>
    </dgm:pt>
    <dgm:pt modelId="{4850B221-B555-43DA-834B-C5AF44FEC0C6}" type="pres">
      <dgm:prSet presAssocID="{F3216E15-3CE8-4456-88F8-EB2615803DD0}" presName="compNode" presStyleCnt="0"/>
      <dgm:spPr/>
      <dgm:t>
        <a:bodyPr/>
        <a:lstStyle/>
        <a:p>
          <a:endParaRPr lang="en-GB"/>
        </a:p>
      </dgm:t>
    </dgm:pt>
    <dgm:pt modelId="{27A6CD1C-6955-4A01-A083-FE7588CFF096}" type="pres">
      <dgm:prSet presAssocID="{F3216E15-3CE8-4456-88F8-EB2615803DD0}" presName="dummyConnPt" presStyleCnt="0"/>
      <dgm:spPr/>
      <dgm:t>
        <a:bodyPr/>
        <a:lstStyle/>
        <a:p>
          <a:endParaRPr lang="en-GB"/>
        </a:p>
      </dgm:t>
    </dgm:pt>
    <dgm:pt modelId="{643A581A-9A55-4775-A49F-8DCB5123B8E4}" type="pres">
      <dgm:prSet presAssocID="{F3216E15-3CE8-4456-88F8-EB2615803DD0}" presName="node" presStyleLbl="node1" presStyleIdx="5" presStyleCnt="6" custLinFactNeighborX="-34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860F735-EBBB-401C-9F5C-7A418F596887}" type="presOf" srcId="{62E646C4-D3CB-4CE5-AFC0-4118AAAA7E37}" destId="{CCF886B2-EA76-4C02-A052-D3276DCBB848}" srcOrd="0" destOrd="0" presId="urn:microsoft.com/office/officeart/2005/8/layout/bProcess4"/>
    <dgm:cxn modelId="{CCE18BF0-36BA-426E-8DCF-C349D52010D2}" type="presOf" srcId="{A8ED662A-06B4-4FFA-9729-FF014CE77E0C}" destId="{C869FC74-DEA0-4042-9B62-CED0AF66D8BF}" srcOrd="0" destOrd="0" presId="urn:microsoft.com/office/officeart/2005/8/layout/bProcess4"/>
    <dgm:cxn modelId="{A7C1441B-0E85-4D58-B2C8-40B0228401EE}" srcId="{3711B0D4-80C5-4A5F-805A-821E3FD550CD}" destId="{F3216E15-3CE8-4456-88F8-EB2615803DD0}" srcOrd="5" destOrd="0" parTransId="{39CF1370-DF14-4FEF-B6B4-6184FCC396C0}" sibTransId="{8751A891-6082-4E81-B662-A21EA434B592}"/>
    <dgm:cxn modelId="{4A30966C-9A60-4085-9620-2C6E51A3A2A0}" srcId="{3711B0D4-80C5-4A5F-805A-821E3FD550CD}" destId="{1B6987A6-4B8C-4AD5-85FD-D14BF3560A93}" srcOrd="0" destOrd="0" parTransId="{5A368728-DA74-4624-9DF0-7B1187B25ED0}" sibTransId="{DDBFCAFB-6D60-4F6E-83A6-DD0E660BFD32}"/>
    <dgm:cxn modelId="{30E5BB8A-9278-4DFB-A992-234CE2895C65}" srcId="{3711B0D4-80C5-4A5F-805A-821E3FD550CD}" destId="{1A73E78B-894D-4F61-ABC4-5F4C35043ED3}" srcOrd="2" destOrd="0" parTransId="{A0058019-9E3D-4B47-9BFA-F8AF2F502780}" sibTransId="{224E6F1D-28D7-4256-BD10-EF618F3896AA}"/>
    <dgm:cxn modelId="{FFA885E4-C217-4CE7-99B0-32381E5EEA11}" type="presOf" srcId="{224E6F1D-28D7-4256-BD10-EF618F3896AA}" destId="{F9D3FA85-BC79-45D0-A91E-3B9F21446D95}" srcOrd="0" destOrd="0" presId="urn:microsoft.com/office/officeart/2005/8/layout/bProcess4"/>
    <dgm:cxn modelId="{9D92AF86-EA3F-4E85-A1B1-404DCE29C611}" srcId="{3711B0D4-80C5-4A5F-805A-821E3FD550CD}" destId="{29585B97-2029-41FC-AF2C-B0DE3F479702}" srcOrd="4" destOrd="0" parTransId="{EF59714E-CC56-40D9-89AB-1DDF51084522}" sibTransId="{E6BEE2BC-7D14-4F85-916C-C3871DF0E252}"/>
    <dgm:cxn modelId="{2D07A379-235A-4A5C-9325-50D939A17DBC}" type="presOf" srcId="{1A73E78B-894D-4F61-ABC4-5F4C35043ED3}" destId="{07586D06-540B-4FCD-B1FF-CA4EC8C9304A}" srcOrd="0" destOrd="0" presId="urn:microsoft.com/office/officeart/2005/8/layout/bProcess4"/>
    <dgm:cxn modelId="{B4A6A083-E60D-4B24-A780-FB4D37736649}" type="presOf" srcId="{185948AC-A68B-49AE-AB99-6CC56045B922}" destId="{F8795D4D-3AC4-4BAD-8761-254E1CD5569E}" srcOrd="0" destOrd="0" presId="urn:microsoft.com/office/officeart/2005/8/layout/bProcess4"/>
    <dgm:cxn modelId="{EB0B95B8-C262-43E3-B34F-6D6144BA7486}" type="presOf" srcId="{F3216E15-3CE8-4456-88F8-EB2615803DD0}" destId="{643A581A-9A55-4775-A49F-8DCB5123B8E4}" srcOrd="0" destOrd="0" presId="urn:microsoft.com/office/officeart/2005/8/layout/bProcess4"/>
    <dgm:cxn modelId="{DA8A9138-32A7-4FFA-904D-77D08209D58D}" srcId="{3711B0D4-80C5-4A5F-805A-821E3FD550CD}" destId="{62E646C4-D3CB-4CE5-AFC0-4118AAAA7E37}" srcOrd="3" destOrd="0" parTransId="{2C5223FE-E213-4F4F-BFEA-16CEE292F8BD}" sibTransId="{185948AC-A68B-49AE-AB99-6CC56045B922}"/>
    <dgm:cxn modelId="{4C4CBFC4-FFCC-4DDD-90AB-18513E7A4214}" type="presOf" srcId="{46766F44-F4C6-4973-95BF-65BF87D40133}" destId="{487CDD68-D761-4A87-952C-DD64F1ED1395}" srcOrd="0" destOrd="0" presId="urn:microsoft.com/office/officeart/2005/8/layout/bProcess4"/>
    <dgm:cxn modelId="{534E6CB6-B5C2-422D-BD6C-E354EEDE718B}" type="presOf" srcId="{1B6987A6-4B8C-4AD5-85FD-D14BF3560A93}" destId="{45B88F6D-9AAB-4AA2-8CFF-1B6D9E5D994A}" srcOrd="0" destOrd="0" presId="urn:microsoft.com/office/officeart/2005/8/layout/bProcess4"/>
    <dgm:cxn modelId="{153F9537-7616-4CC8-9A41-51D811F39FDA}" srcId="{3711B0D4-80C5-4A5F-805A-821E3FD550CD}" destId="{A8ED662A-06B4-4FFA-9729-FF014CE77E0C}" srcOrd="1" destOrd="0" parTransId="{6304D2FA-FCDE-4968-B005-CE92B4ED0488}" sibTransId="{46766F44-F4C6-4973-95BF-65BF87D40133}"/>
    <dgm:cxn modelId="{EF93A5BA-D4CF-442E-84EC-9E6FFBB6B5D8}" type="presOf" srcId="{3711B0D4-80C5-4A5F-805A-821E3FD550CD}" destId="{0D948174-86C9-49F9-BF42-BAF4C32FBAFB}" srcOrd="0" destOrd="0" presId="urn:microsoft.com/office/officeart/2005/8/layout/bProcess4"/>
    <dgm:cxn modelId="{A97607AE-0538-4271-ACEB-7B3D726F6A6A}" type="presOf" srcId="{29585B97-2029-41FC-AF2C-B0DE3F479702}" destId="{1F841935-EEA9-4BDE-80D7-F0F7CA98F908}" srcOrd="0" destOrd="0" presId="urn:microsoft.com/office/officeart/2005/8/layout/bProcess4"/>
    <dgm:cxn modelId="{8C8C77BE-B397-49E7-872A-19085B57429C}" type="presOf" srcId="{DDBFCAFB-6D60-4F6E-83A6-DD0E660BFD32}" destId="{8311FBC8-FE4F-4E06-B196-8752942FAEDD}" srcOrd="0" destOrd="0" presId="urn:microsoft.com/office/officeart/2005/8/layout/bProcess4"/>
    <dgm:cxn modelId="{CEF85D77-AF54-4B66-8184-5AC8DB9CD99B}" type="presOf" srcId="{E6BEE2BC-7D14-4F85-916C-C3871DF0E252}" destId="{E81D5B60-A1EE-4E40-9346-43E76F10D3B4}" srcOrd="0" destOrd="0" presId="urn:microsoft.com/office/officeart/2005/8/layout/bProcess4"/>
    <dgm:cxn modelId="{2E0B515C-D179-430C-8470-640638E0238C}" type="presParOf" srcId="{0D948174-86C9-49F9-BF42-BAF4C32FBAFB}" destId="{0AB30EEA-DCD6-47DB-805A-2A9708411196}" srcOrd="0" destOrd="0" presId="urn:microsoft.com/office/officeart/2005/8/layout/bProcess4"/>
    <dgm:cxn modelId="{7293EB5F-99F1-4681-A0AD-1B85D6647D5E}" type="presParOf" srcId="{0AB30EEA-DCD6-47DB-805A-2A9708411196}" destId="{507A3BAA-CED6-4649-9532-4A84A5312DBA}" srcOrd="0" destOrd="0" presId="urn:microsoft.com/office/officeart/2005/8/layout/bProcess4"/>
    <dgm:cxn modelId="{56D7C6F7-3C65-494F-88D0-6A354F017220}" type="presParOf" srcId="{0AB30EEA-DCD6-47DB-805A-2A9708411196}" destId="{45B88F6D-9AAB-4AA2-8CFF-1B6D9E5D994A}" srcOrd="1" destOrd="0" presId="urn:microsoft.com/office/officeart/2005/8/layout/bProcess4"/>
    <dgm:cxn modelId="{ED877AD3-B893-4108-8D4D-90976E47C60A}" type="presParOf" srcId="{0D948174-86C9-49F9-BF42-BAF4C32FBAFB}" destId="{8311FBC8-FE4F-4E06-B196-8752942FAEDD}" srcOrd="1" destOrd="0" presId="urn:microsoft.com/office/officeart/2005/8/layout/bProcess4"/>
    <dgm:cxn modelId="{29A420FD-5949-4897-A74E-C6FA038A8ADA}" type="presParOf" srcId="{0D948174-86C9-49F9-BF42-BAF4C32FBAFB}" destId="{56EB4032-ECC9-4FFC-ABC0-289A1AAB6370}" srcOrd="2" destOrd="0" presId="urn:microsoft.com/office/officeart/2005/8/layout/bProcess4"/>
    <dgm:cxn modelId="{E59E9BCB-CB59-4D8C-A783-E6627D009CC0}" type="presParOf" srcId="{56EB4032-ECC9-4FFC-ABC0-289A1AAB6370}" destId="{C6B7F0A6-1E82-4A53-9DF2-EED40EFE4589}" srcOrd="0" destOrd="0" presId="urn:microsoft.com/office/officeart/2005/8/layout/bProcess4"/>
    <dgm:cxn modelId="{5612E21B-4C8E-4A3A-8CAD-520A89335EC2}" type="presParOf" srcId="{56EB4032-ECC9-4FFC-ABC0-289A1AAB6370}" destId="{C869FC74-DEA0-4042-9B62-CED0AF66D8BF}" srcOrd="1" destOrd="0" presId="urn:microsoft.com/office/officeart/2005/8/layout/bProcess4"/>
    <dgm:cxn modelId="{637433A6-E0E8-44AA-BC19-B14C6E0E8B77}" type="presParOf" srcId="{0D948174-86C9-49F9-BF42-BAF4C32FBAFB}" destId="{487CDD68-D761-4A87-952C-DD64F1ED1395}" srcOrd="3" destOrd="0" presId="urn:microsoft.com/office/officeart/2005/8/layout/bProcess4"/>
    <dgm:cxn modelId="{7833B429-ADFB-4B3E-A96C-077025EBFFA0}" type="presParOf" srcId="{0D948174-86C9-49F9-BF42-BAF4C32FBAFB}" destId="{2D39E49A-2750-4F85-9D45-512058CE4A1E}" srcOrd="4" destOrd="0" presId="urn:microsoft.com/office/officeart/2005/8/layout/bProcess4"/>
    <dgm:cxn modelId="{2728BE2F-54B7-487A-BF07-27B0CC9DA2F5}" type="presParOf" srcId="{2D39E49A-2750-4F85-9D45-512058CE4A1E}" destId="{D9B5291F-72F6-4B80-8753-5116FE2D3D1C}" srcOrd="0" destOrd="0" presId="urn:microsoft.com/office/officeart/2005/8/layout/bProcess4"/>
    <dgm:cxn modelId="{515CE737-866A-4E2F-A843-73688043F71A}" type="presParOf" srcId="{2D39E49A-2750-4F85-9D45-512058CE4A1E}" destId="{07586D06-540B-4FCD-B1FF-CA4EC8C9304A}" srcOrd="1" destOrd="0" presId="urn:microsoft.com/office/officeart/2005/8/layout/bProcess4"/>
    <dgm:cxn modelId="{416B0D67-1A21-40E7-BF03-A5F5A296F0A3}" type="presParOf" srcId="{0D948174-86C9-49F9-BF42-BAF4C32FBAFB}" destId="{F9D3FA85-BC79-45D0-A91E-3B9F21446D95}" srcOrd="5" destOrd="0" presId="urn:microsoft.com/office/officeart/2005/8/layout/bProcess4"/>
    <dgm:cxn modelId="{10FA630C-E5F4-4922-A124-82F9663602EF}" type="presParOf" srcId="{0D948174-86C9-49F9-BF42-BAF4C32FBAFB}" destId="{24180520-C834-451C-9C43-15BD8BD2EDD4}" srcOrd="6" destOrd="0" presId="urn:microsoft.com/office/officeart/2005/8/layout/bProcess4"/>
    <dgm:cxn modelId="{C3D4D71B-FB83-401F-97D7-DF6F75977C31}" type="presParOf" srcId="{24180520-C834-451C-9C43-15BD8BD2EDD4}" destId="{1454B55B-37C6-4A9D-9EEA-0710758DD0C0}" srcOrd="0" destOrd="0" presId="urn:microsoft.com/office/officeart/2005/8/layout/bProcess4"/>
    <dgm:cxn modelId="{9F0411CF-A3AD-4FC0-B59F-77233151710B}" type="presParOf" srcId="{24180520-C834-451C-9C43-15BD8BD2EDD4}" destId="{CCF886B2-EA76-4C02-A052-D3276DCBB848}" srcOrd="1" destOrd="0" presId="urn:microsoft.com/office/officeart/2005/8/layout/bProcess4"/>
    <dgm:cxn modelId="{9528380D-9E57-4E88-8DA0-C81BCF27BD91}" type="presParOf" srcId="{0D948174-86C9-49F9-BF42-BAF4C32FBAFB}" destId="{F8795D4D-3AC4-4BAD-8761-254E1CD5569E}" srcOrd="7" destOrd="0" presId="urn:microsoft.com/office/officeart/2005/8/layout/bProcess4"/>
    <dgm:cxn modelId="{D911DA16-BACC-494B-B729-E56397601DE7}" type="presParOf" srcId="{0D948174-86C9-49F9-BF42-BAF4C32FBAFB}" destId="{A41AE6E0-C812-49C3-98BC-D5FC515E3293}" srcOrd="8" destOrd="0" presId="urn:microsoft.com/office/officeart/2005/8/layout/bProcess4"/>
    <dgm:cxn modelId="{AF307040-C437-4FDA-90D9-C03E52A15A95}" type="presParOf" srcId="{A41AE6E0-C812-49C3-98BC-D5FC515E3293}" destId="{9AD5A677-9DED-4EA8-B3EA-D8EED9DC580D}" srcOrd="0" destOrd="0" presId="urn:microsoft.com/office/officeart/2005/8/layout/bProcess4"/>
    <dgm:cxn modelId="{7F0DCCC2-845E-40AF-95E1-836109FF71BC}" type="presParOf" srcId="{A41AE6E0-C812-49C3-98BC-D5FC515E3293}" destId="{1F841935-EEA9-4BDE-80D7-F0F7CA98F908}" srcOrd="1" destOrd="0" presId="urn:microsoft.com/office/officeart/2005/8/layout/bProcess4"/>
    <dgm:cxn modelId="{DBB7EB9F-FE88-4561-88BC-D23489207994}" type="presParOf" srcId="{0D948174-86C9-49F9-BF42-BAF4C32FBAFB}" destId="{E81D5B60-A1EE-4E40-9346-43E76F10D3B4}" srcOrd="9" destOrd="0" presId="urn:microsoft.com/office/officeart/2005/8/layout/bProcess4"/>
    <dgm:cxn modelId="{F103374B-45F3-4F60-8917-B4A7AE454E54}" type="presParOf" srcId="{0D948174-86C9-49F9-BF42-BAF4C32FBAFB}" destId="{4850B221-B555-43DA-834B-C5AF44FEC0C6}" srcOrd="10" destOrd="0" presId="urn:microsoft.com/office/officeart/2005/8/layout/bProcess4"/>
    <dgm:cxn modelId="{1C026DE7-EC9C-460F-ACB6-DBFD4A0BFF79}" type="presParOf" srcId="{4850B221-B555-43DA-834B-C5AF44FEC0C6}" destId="{27A6CD1C-6955-4A01-A083-FE7588CFF096}" srcOrd="0" destOrd="0" presId="urn:microsoft.com/office/officeart/2005/8/layout/bProcess4"/>
    <dgm:cxn modelId="{1195F9E6-7798-4377-ADBC-63F048955FE5}" type="presParOf" srcId="{4850B221-B555-43DA-834B-C5AF44FEC0C6}" destId="{643A581A-9A55-4775-A49F-8DCB5123B8E4}" srcOrd="1" destOrd="0" presId="urn:microsoft.com/office/officeart/2005/8/layout/bProcess4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balance1">
  <dgm:title val=""/>
  <dgm:desc val=""/>
  <dgm:catLst>
    <dgm:cat type="relationship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25" srcId="2" destId="23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2"/>
        <dgm:pt modelId="21"/>
        <dgm:pt modelId="22"/>
        <dgm:pt modelId="23"/>
      </dgm:ptLst>
      <dgm:cxnLst>
        <dgm:cxn modelId="4" srcId="0" destId="1" srcOrd="0" destOrd="0"/>
        <dgm:cxn modelId="5" srcId="0" destId="2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25" srcId="2" destId="21" srcOrd="0" destOrd="0"/>
        <dgm:cxn modelId="26" srcId="2" destId="22" srcOrd="0" destOrd="0"/>
        <dgm:cxn modelId="27" srcId="2" destId="23" srcOrd="0" destOrd="0"/>
      </dgm:cxnLst>
      <dgm:bg/>
      <dgm:whole/>
    </dgm:dataModel>
  </dgm:clrData>
  <dgm:layoutNode name="outerComposite">
    <dgm:varLst>
      <dgm:chMax val="2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>
      <dgm:constr type="h" for="ch" forName="parentComposite" refType="h" refFor="ch" refForName="dummyMaxCanvas" op="equ" fact="0.2"/>
      <dgm:constr type="t" for="ch" forName="parentComposite"/>
      <dgm:constr type="h" for="ch" forName="childrenComposite" refType="h" refFor="ch" refForName="dummyMaxCanvas" op="equ" fact="0.8"/>
      <dgm:constr type="t" for="ch" forName="childrenComposite" refType="h" refFor="ch" refForName="dummyMaxCanvas" fact="0.2"/>
    </dgm:constrLst>
    <dgm:ruleLst/>
    <dgm:layoutNode name="dummyMaxCanvas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arentComposite">
      <dgm:alg type="composite"/>
      <dgm:shape xmlns:r="http://schemas.openxmlformats.org/officeDocument/2006/relationships" r:blip="">
        <dgm:adjLst/>
      </dgm:shape>
      <dgm:presOf/>
      <dgm:constrLst>
        <dgm:constr type="w" for="ch" forName="parent1" refType="w" fact="0.36"/>
        <dgm:constr type="ctrX" for="ch" forName="parent1" refType="w" fact="0.24"/>
        <dgm:constr type="w" for="ch" forName="parent2" refType="w" fact="0.36"/>
        <dgm:constr type="ctrX" for="ch" forName="parent2" refType="w" fact="0.76"/>
        <dgm:constr type="primFontSz" for="ch" ptType="node" op="equ"/>
      </dgm:constrLst>
      <dgm:ruleLst/>
      <dgm:layoutNode name="parent1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arent2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st="2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</dgm:layoutNode>
    <dgm:layoutNode name="childrenComposite">
      <dgm:alg type="composite"/>
      <dgm:shape xmlns:r="http://schemas.openxmlformats.org/officeDocument/2006/relationships" r:blip="">
        <dgm:adjLst/>
      </dgm:shape>
      <dgm:presOf/>
      <dgm:constrLst>
        <dgm:constr type="primFontSz" for="ch" ptType="node" op="equ" val="65"/>
        <dgm:constr type="w" for="ch" forName="fulcrum" refType="w" fact="0.15"/>
        <dgm:constr type="h" for="ch" forName="fulcrum" refType="w" refFor="ch" refForName="fulcrum"/>
        <dgm:constr type="b" for="ch" forName="fulcrum" refType="h"/>
        <dgm:constr type="ctrX" for="ch" forName="fulcrum" refType="w" fact="0.5"/>
        <dgm:constr type="w" for="ch" forName="balance_00" refType="w" fact="0.9"/>
        <dgm:constr type="h" for="ch" forName="balance_00" refType="h" fact="0.076"/>
        <dgm:constr type="b" for="ch" forName="balance_00" refType="h" fact="0.81"/>
        <dgm:constr type="ctrX" for="ch" forName="balance_00" refType="w" fact="0.5"/>
        <dgm:constr type="w" for="ch" forName="balance_01" refType="w"/>
        <dgm:constr type="h" for="ch" forName="balance_01" refType="h" fact="0.157"/>
        <dgm:constr type="b" for="ch" forName="balance_01" refType="h" fact="0.85"/>
        <dgm:constr type="ctrX" for="ch" forName="balance_01" refType="w" fact="0.5"/>
        <dgm:constr type="w" for="ch" forName="balance_02" refType="w"/>
        <dgm:constr type="h" for="ch" forName="balance_02" refType="h" fact="0.157"/>
        <dgm:constr type="b" for="ch" forName="balance_02" refType="h" fact="0.85"/>
        <dgm:constr type="ctrX" for="ch" forName="balance_02" refType="w" fact="0.5"/>
        <dgm:constr type="w" for="ch" forName="balance_03" refType="w"/>
        <dgm:constr type="h" for="ch" forName="balance_03" refType="h" fact="0.157"/>
        <dgm:constr type="b" for="ch" forName="balance_03" refType="h" fact="0.85"/>
        <dgm:constr type="ctrX" for="ch" forName="balance_03" refType="w" fact="0.5"/>
        <dgm:constr type="w" for="ch" forName="balance_04" refType="w"/>
        <dgm:constr type="h" for="ch" forName="balance_04" refType="h" fact="0.157"/>
        <dgm:constr type="b" for="ch" forName="balance_04" refType="h" fact="0.85"/>
        <dgm:constr type="ctrX" for="ch" forName="balance_04" refType="w" fact="0.5"/>
        <dgm:constr type="w" for="ch" forName="balance_10" refType="w"/>
        <dgm:constr type="h" for="ch" forName="balance_10" refType="h" fact="0.157"/>
        <dgm:constr type="b" for="ch" forName="balance_10" refType="h" fact="0.85"/>
        <dgm:constr type="ctrX" for="ch" forName="balance_10" refType="w" fact="0.5"/>
        <dgm:constr type="w" for="ch" forName="balance_11" refType="w" fact="0.9"/>
        <dgm:constr type="h" for="ch" forName="balance_11" refType="h" fact="0.076"/>
        <dgm:constr type="b" for="ch" forName="balance_11" refType="h" fact="0.81"/>
        <dgm:constr type="ctrX" for="ch" forName="balance_11" refType="w" fact="0.5"/>
        <dgm:constr type="w" for="ch" forName="balance_12" refType="w"/>
        <dgm:constr type="h" for="ch" forName="balance_12" refType="h" fact="0.157"/>
        <dgm:constr type="b" for="ch" forName="balance_12" refType="h" fact="0.85"/>
        <dgm:constr type="ctrX" for="ch" forName="balance_12" refType="w" fact="0.5"/>
        <dgm:constr type="w" for="ch" forName="balance_13" refType="w"/>
        <dgm:constr type="h" for="ch" forName="balance_13" refType="h" fact="0.157"/>
        <dgm:constr type="b" for="ch" forName="balance_13" refType="h" fact="0.85"/>
        <dgm:constr type="ctrX" for="ch" forName="balance_13" refType="w" fact="0.5"/>
        <dgm:constr type="w" for="ch" forName="balance_14" refType="w"/>
        <dgm:constr type="h" for="ch" forName="balance_14" refType="h" fact="0.157"/>
        <dgm:constr type="b" for="ch" forName="balance_14" refType="h" fact="0.85"/>
        <dgm:constr type="ctrX" for="ch" forName="balance_14" refType="w" fact="0.5"/>
        <dgm:constr type="w" for="ch" forName="balance_20" refType="w"/>
        <dgm:constr type="h" for="ch" forName="balance_20" refType="h" fact="0.157"/>
        <dgm:constr type="b" for="ch" forName="balance_20" refType="h" fact="0.85"/>
        <dgm:constr type="ctrX" for="ch" forName="balance_20" refType="w" fact="0.5"/>
        <dgm:constr type="w" for="ch" forName="balance_21" refType="w"/>
        <dgm:constr type="h" for="ch" forName="balance_21" refType="h" fact="0.157"/>
        <dgm:constr type="b" for="ch" forName="balance_21" refType="h" fact="0.85"/>
        <dgm:constr type="ctrX" for="ch" forName="balance_21" refType="w" fact="0.5"/>
        <dgm:constr type="w" for="ch" forName="balance_22" refType="w" fact="0.9"/>
        <dgm:constr type="h" for="ch" forName="balance_22" refType="h" fact="0.076"/>
        <dgm:constr type="b" for="ch" forName="balance_22" refType="h" fact="0.81"/>
        <dgm:constr type="ctrX" for="ch" forName="balance_22" refType="w" fact="0.5"/>
        <dgm:constr type="w" for="ch" forName="balance_23" refType="w"/>
        <dgm:constr type="h" for="ch" forName="balance_23" refType="h" fact="0.157"/>
        <dgm:constr type="b" for="ch" forName="balance_23" refType="h" fact="0.85"/>
        <dgm:constr type="ctrX" for="ch" forName="balance_23" refType="w" fact="0.5"/>
        <dgm:constr type="w" for="ch" forName="balance_24" refType="w"/>
        <dgm:constr type="h" for="ch" forName="balance_24" refType="h" fact="0.157"/>
        <dgm:constr type="b" for="ch" forName="balance_24" refType="h" fact="0.85"/>
        <dgm:constr type="ctrX" for="ch" forName="balance_24" refType="w" fact="0.5"/>
        <dgm:constr type="w" for="ch" forName="balance_30" refType="w"/>
        <dgm:constr type="h" for="ch" forName="balance_30" refType="h" fact="0.157"/>
        <dgm:constr type="b" for="ch" forName="balance_30" refType="h" fact="0.85"/>
        <dgm:constr type="ctrX" for="ch" forName="balance_30" refType="w" fact="0.5"/>
        <dgm:constr type="w" for="ch" forName="balance_31" refType="w"/>
        <dgm:constr type="h" for="ch" forName="balance_31" refType="h" fact="0.157"/>
        <dgm:constr type="b" for="ch" forName="balance_31" refType="h" fact="0.85"/>
        <dgm:constr type="ctrX" for="ch" forName="balance_31" refType="w" fact="0.5"/>
        <dgm:constr type="w" for="ch" forName="balance_32" refType="w"/>
        <dgm:constr type="h" for="ch" forName="balance_32" refType="h" fact="0.157"/>
        <dgm:constr type="b" for="ch" forName="balance_32" refType="h" fact="0.85"/>
        <dgm:constr type="ctrX" for="ch" forName="balance_32" refType="w" fact="0.5"/>
        <dgm:constr type="w" for="ch" forName="balance_33" refType="w" fact="0.9"/>
        <dgm:constr type="h" for="ch" forName="balance_33" refType="h" fact="0.076"/>
        <dgm:constr type="b" for="ch" forName="balance_33" refType="h" fact="0.81"/>
        <dgm:constr type="ctrX" for="ch" forName="balance_33" refType="w" fact="0.5"/>
        <dgm:constr type="w" for="ch" forName="balance_34" refType="w"/>
        <dgm:constr type="h" for="ch" forName="balance_34" refType="h" fact="0.157"/>
        <dgm:constr type="b" for="ch" forName="balance_34" refType="h" fact="0.85"/>
        <dgm:constr type="ctrX" for="ch" forName="balance_34" refType="w" fact="0.5"/>
        <dgm:constr type="w" for="ch" forName="balance_40" refType="w"/>
        <dgm:constr type="h" for="ch" forName="balance_40" refType="h" fact="0.157"/>
        <dgm:constr type="b" for="ch" forName="balance_40" refType="h" fact="0.85"/>
        <dgm:constr type="ctrX" for="ch" forName="balance_40" refType="w" fact="0.5"/>
        <dgm:constr type="w" for="ch" forName="balance_41" refType="w"/>
        <dgm:constr type="h" for="ch" forName="balance_41" refType="h" fact="0.157"/>
        <dgm:constr type="b" for="ch" forName="balance_41" refType="h" fact="0.85"/>
        <dgm:constr type="ctrX" for="ch" forName="balance_41" refType="w" fact="0.5"/>
        <dgm:constr type="w" for="ch" forName="balance_42" refType="w"/>
        <dgm:constr type="h" for="ch" forName="balance_42" refType="h" fact="0.157"/>
        <dgm:constr type="b" for="ch" forName="balance_42" refType="h" fact="0.85"/>
        <dgm:constr type="ctrX" for="ch" forName="balance_42" refType="w" fact="0.5"/>
        <dgm:constr type="w" for="ch" forName="balance_43" refType="w"/>
        <dgm:constr type="h" for="ch" forName="balance_43" refType="h" fact="0.157"/>
        <dgm:constr type="b" for="ch" forName="balance_43" refType="h" fact="0.85"/>
        <dgm:constr type="ctrX" for="ch" forName="balance_43" refType="w" fact="0.5"/>
        <dgm:constr type="w" for="ch" forName="balance_44" refType="w" fact="0.9"/>
        <dgm:constr type="h" for="ch" forName="balance_44" refType="h" fact="0.076"/>
        <dgm:constr type="b" for="ch" forName="balance_44" refType="h" fact="0.81"/>
        <dgm:constr type="ctrX" for="ch" forName="balance_44" refType="w" fact="0.5"/>
        <dgm:constr type="w" for="ch" forName="right_01_1" refType="w" fact="0.4"/>
        <dgm:constr type="h" for="ch" forName="right_01_1" refType="h" fact="0.7"/>
        <dgm:constr type="b" for="ch" forName="right_01_1" refType="h" fact="0.76"/>
        <dgm:constr type="ctrX" for="ch" forName="right_01_1" refType="w" fact="0.78"/>
        <dgm:constr type="w" for="ch" forName="left_10_1" refType="w" fact="0.4"/>
        <dgm:constr type="h" for="ch" forName="left_10_1" refType="h" fact="0.7"/>
        <dgm:constr type="b" for="ch" forName="left_10_1" refType="h" fact="0.76"/>
        <dgm:constr type="ctrX" for="ch" forName="left_10_1" refType="w" fact="0.22"/>
        <dgm:constr type="w" for="ch" forName="right_11_1" refType="w" fact="0.36"/>
        <dgm:constr type="h" for="ch" forName="right_11_1" refType="h" fact="0.67"/>
        <dgm:constr type="b" for="ch" forName="right_11_1" refType="h" fact="0.725"/>
        <dgm:constr type="ctrX" for="ch" forName="right_11_1" refType="w" fact="0.76"/>
        <dgm:constr type="w" for="ch" forName="left_11_1" refType="w" fact="0.36"/>
        <dgm:constr type="h" for="ch" forName="left_11_1" refType="h" fact="0.67"/>
        <dgm:constr type="b" for="ch" forName="left_11_1" refType="h" fact="0.725"/>
        <dgm:constr type="ctrX" for="ch" forName="left_11_1" refType="w" fact="0.24"/>
        <dgm:constr type="w" for="ch" forName="right_02_1" refType="w" fact="0.388"/>
        <dgm:constr type="h" for="ch" forName="right_02_1" refType="h" fact="0.36"/>
        <dgm:constr type="b" for="ch" forName="right_02_1" refType="h" fact="0.76"/>
        <dgm:constr type="ctrX" for="ch" forName="right_02_1" refType="w" fact="0.77"/>
        <dgm:constr type="w" for="ch" forName="right_02_2" refType="w" fact="0.388"/>
        <dgm:constr type="h" for="ch" forName="right_02_2" refType="h" fact="0.36"/>
        <dgm:constr type="b" for="ch" forName="right_02_2" refType="h" fact="0.42"/>
        <dgm:constr type="ctrX" for="ch" forName="right_02_2" refType="w" fact="0.79"/>
        <dgm:constr type="w" for="ch" forName="left_20_1" refType="w" fact="0.388"/>
        <dgm:constr type="h" for="ch" forName="left_20_1" refType="h" fact="0.36"/>
        <dgm:constr type="b" for="ch" forName="left_20_1" refType="h" fact="0.76"/>
        <dgm:constr type="ctrX" for="ch" forName="left_20_1" refType="w" fact="0.23"/>
        <dgm:constr type="w" for="ch" forName="left_20_2" refType="w" fact="0.388"/>
        <dgm:constr type="h" for="ch" forName="left_20_2" refType="h" fact="0.36"/>
        <dgm:constr type="b" for="ch" forName="left_20_2" refType="h" fact="0.42"/>
        <dgm:constr type="ctrX" for="ch" forName="left_20_2" refType="w" fact="0.21"/>
        <dgm:constr type="w" for="ch" forName="right_12_1" refType="w" fact="0.388"/>
        <dgm:constr type="h" for="ch" forName="right_12_1" refType="h" fact="0.36"/>
        <dgm:constr type="b" for="ch" forName="right_12_1" refType="h" fact="0.76"/>
        <dgm:constr type="ctrX" for="ch" forName="right_12_1" refType="w" fact="0.77"/>
        <dgm:constr type="w" for="ch" forName="right_12_2" refType="w" fact="0.388"/>
        <dgm:constr type="h" for="ch" forName="right_12_2" refType="h" fact="0.36"/>
        <dgm:constr type="b" for="ch" forName="right_12_2" refType="h" fact="0.42"/>
        <dgm:constr type="ctrX" for="ch" forName="right_12_2" refType="w" fact="0.79"/>
        <dgm:constr type="w" for="ch" forName="left_12_1" refType="w" fact="0.388"/>
        <dgm:constr type="h" for="ch" forName="left_12_1" refType="h" fact="0.36"/>
        <dgm:constr type="b" for="ch" forName="left_12_1" refType="h" fact="0.715"/>
        <dgm:constr type="ctrX" for="ch" forName="left_12_1" refType="w" fact="0.255"/>
        <dgm:constr type="w" for="ch" forName="right_22_1" refType="w" fact="0.36"/>
        <dgm:constr type="h" for="ch" forName="right_22_1" refType="h" fact="0.32"/>
        <dgm:constr type="b" for="ch" forName="right_22_1" refType="h" fact="0.725"/>
        <dgm:constr type="ctrX" for="ch" forName="right_22_1" refType="w" fact="0.76"/>
        <dgm:constr type="w" for="ch" forName="right_22_2" refType="w" fact="0.36"/>
        <dgm:constr type="h" for="ch" forName="right_22_2" refType="h" fact="0.32"/>
        <dgm:constr type="b" for="ch" forName="right_22_2" refType="h" fact="0.39"/>
        <dgm:constr type="ctrX" for="ch" forName="right_22_2" refType="w" fact="0.76"/>
        <dgm:constr type="w" for="ch" forName="left_22_1" refType="w" fact="0.36"/>
        <dgm:constr type="h" for="ch" forName="left_22_1" refType="h" fact="0.32"/>
        <dgm:constr type="b" for="ch" forName="left_22_1" refType="h" fact="0.725"/>
        <dgm:constr type="ctrX" for="ch" forName="left_22_1" refType="w" fact="0.24"/>
        <dgm:constr type="w" for="ch" forName="left_22_2" refType="w" fact="0.36"/>
        <dgm:constr type="h" for="ch" forName="left_22_2" refType="h" fact="0.32"/>
        <dgm:constr type="b" for="ch" forName="left_22_2" refType="h" fact="0.39"/>
        <dgm:constr type="ctrX" for="ch" forName="left_22_2" refType="w" fact="0.24"/>
        <dgm:constr type="w" for="ch" forName="left_21_1" refType="w" fact="0.388"/>
        <dgm:constr type="h" for="ch" forName="left_21_1" refType="h" fact="0.36"/>
        <dgm:constr type="b" for="ch" forName="left_21_1" refType="h" fact="0.76"/>
        <dgm:constr type="ctrX" for="ch" forName="left_21_1" refType="w" fact="0.23"/>
        <dgm:constr type="w" for="ch" forName="left_21_2" refType="w" fact="0.388"/>
        <dgm:constr type="h" for="ch" forName="left_21_2" refType="h" fact="0.36"/>
        <dgm:constr type="b" for="ch" forName="left_21_2" refType="h" fact="0.42"/>
        <dgm:constr type="ctrX" for="ch" forName="left_21_2" refType="w" fact="0.21"/>
        <dgm:constr type="w" for="ch" forName="right_21_1" refType="w" fact="0.388"/>
        <dgm:constr type="h" for="ch" forName="right_21_1" refType="h" fact="0.36"/>
        <dgm:constr type="b" for="ch" forName="right_21_1" refType="h" fact="0.715"/>
        <dgm:constr type="ctrX" for="ch" forName="right_21_1" refType="w" fact="0.745"/>
        <dgm:constr type="w" for="ch" forName="right_03_1" refType="w" fact="0.37"/>
        <dgm:constr type="h" for="ch" forName="right_03_1" refType="h" fact="0.24"/>
        <dgm:constr type="b" for="ch" forName="right_03_1" refType="h" fact="0.76"/>
        <dgm:constr type="ctrX" for="ch" forName="right_03_1" refType="w" fact="0.77"/>
        <dgm:constr type="w" for="ch" forName="right_03_2" refType="w" fact="0.37"/>
        <dgm:constr type="h" for="ch" forName="right_03_2" refType="h" fact="0.24"/>
        <dgm:constr type="b" for="ch" forName="right_03_2" refType="h" fact="0.535"/>
        <dgm:constr type="ctrX" for="ch" forName="right_03_2" refType="w" fact="0.783"/>
        <dgm:constr type="w" for="ch" forName="right_03_3" refType="w" fact="0.37"/>
        <dgm:constr type="h" for="ch" forName="right_03_3" refType="h" fact="0.24"/>
        <dgm:constr type="b" for="ch" forName="right_03_3" refType="h" fact="0.315"/>
        <dgm:constr type="ctrX" for="ch" forName="right_03_3" refType="w" fact="0.796"/>
        <dgm:constr type="w" for="ch" forName="left_30_1" refType="w" fact="0.37"/>
        <dgm:constr type="h" for="ch" forName="left_30_1" refType="h" fact="0.24"/>
        <dgm:constr type="b" for="ch" forName="left_30_1" refType="h" fact="0.76"/>
        <dgm:constr type="ctrX" for="ch" forName="left_30_1" refType="w" fact="0.23"/>
        <dgm:constr type="w" for="ch" forName="left_30_2" refType="w" fact="0.37"/>
        <dgm:constr type="h" for="ch" forName="left_30_2" refType="h" fact="0.24"/>
        <dgm:constr type="b" for="ch" forName="left_30_2" refType="h" fact="0.535"/>
        <dgm:constr type="ctrX" for="ch" forName="left_30_2" refType="w" fact="0.217"/>
        <dgm:constr type="w" for="ch" forName="left_30_3" refType="w" fact="0.37"/>
        <dgm:constr type="h" for="ch" forName="left_30_3" refType="h" fact="0.24"/>
        <dgm:constr type="b" for="ch" forName="left_30_3" refType="h" fact="0.315"/>
        <dgm:constr type="ctrX" for="ch" forName="left_30_3" refType="w" fact="0.204"/>
        <dgm:constr type="w" for="ch" forName="right_13_1" refType="w" fact="0.37"/>
        <dgm:constr type="h" for="ch" forName="right_13_1" refType="h" fact="0.24"/>
        <dgm:constr type="b" for="ch" forName="right_13_1" refType="h" fact="0.76"/>
        <dgm:constr type="ctrX" for="ch" forName="right_13_1" refType="w" fact="0.77"/>
        <dgm:constr type="w" for="ch" forName="right_13_2" refType="w" fact="0.37"/>
        <dgm:constr type="h" for="ch" forName="right_13_2" refType="h" fact="0.24"/>
        <dgm:constr type="b" for="ch" forName="right_13_2" refType="h" fact="0.535"/>
        <dgm:constr type="ctrX" for="ch" forName="right_13_2" refType="w" fact="0.783"/>
        <dgm:constr type="w" for="ch" forName="right_13_3" refType="w" fact="0.37"/>
        <dgm:constr type="h" for="ch" forName="right_13_3" refType="h" fact="0.24"/>
        <dgm:constr type="b" for="ch" forName="right_13_3" refType="h" fact="0.315"/>
        <dgm:constr type="ctrX" for="ch" forName="right_13_3" refType="w" fact="0.796"/>
        <dgm:constr type="w" for="ch" forName="left_13_1" refType="w" fact="0.37"/>
        <dgm:constr type="h" for="ch" forName="left_13_1" refType="h" fact="0.24"/>
        <dgm:constr type="b" for="ch" forName="left_13_1" refType="h" fact="0.715"/>
        <dgm:constr type="ctrX" for="ch" forName="left_13_1" refType="w" fact="0.255"/>
        <dgm:constr type="w" for="ch" forName="left_31_1" refType="w" fact="0.37"/>
        <dgm:constr type="h" for="ch" forName="left_31_1" refType="h" fact="0.24"/>
        <dgm:constr type="b" for="ch" forName="left_31_1" refType="h" fact="0.76"/>
        <dgm:constr type="ctrX" for="ch" forName="left_31_1" refType="w" fact="0.23"/>
        <dgm:constr type="w" for="ch" forName="left_31_2" refType="w" fact="0.37"/>
        <dgm:constr type="h" for="ch" forName="left_31_2" refType="h" fact="0.24"/>
        <dgm:constr type="b" for="ch" forName="left_31_2" refType="h" fact="0.535"/>
        <dgm:constr type="ctrX" for="ch" forName="left_31_2" refType="w" fact="0.217"/>
        <dgm:constr type="w" for="ch" forName="left_31_3" refType="w" fact="0.37"/>
        <dgm:constr type="h" for="ch" forName="left_31_3" refType="h" fact="0.24"/>
        <dgm:constr type="b" for="ch" forName="left_31_3" refType="h" fact="0.315"/>
        <dgm:constr type="ctrX" for="ch" forName="left_31_3" refType="w" fact="0.204"/>
        <dgm:constr type="w" for="ch" forName="right_31_1" refType="w" fact="0.37"/>
        <dgm:constr type="h" for="ch" forName="right_31_1" refType="h" fact="0.24"/>
        <dgm:constr type="b" for="ch" forName="right_31_1" refType="h" fact="0.715"/>
        <dgm:constr type="ctrX" for="ch" forName="right_31_1" refType="w" fact="0.745"/>
        <dgm:constr type="w" for="ch" forName="right_23_1" refType="w" fact="0.37"/>
        <dgm:constr type="h" for="ch" forName="right_23_1" refType="h" fact="0.24"/>
        <dgm:constr type="b" for="ch" forName="right_23_1" refType="h" fact="0.76"/>
        <dgm:constr type="ctrX" for="ch" forName="right_23_1" refType="w" fact="0.77"/>
        <dgm:constr type="w" for="ch" forName="right_23_2" refType="w" fact="0.37"/>
        <dgm:constr type="h" for="ch" forName="right_23_2" refType="h" fact="0.24"/>
        <dgm:constr type="b" for="ch" forName="right_23_2" refType="h" fact="0.535"/>
        <dgm:constr type="ctrX" for="ch" forName="right_23_2" refType="w" fact="0.783"/>
        <dgm:constr type="w" for="ch" forName="right_23_3" refType="w" fact="0.37"/>
        <dgm:constr type="h" for="ch" forName="right_23_3" refType="h" fact="0.24"/>
        <dgm:constr type="b" for="ch" forName="right_23_3" refType="h" fact="0.315"/>
        <dgm:constr type="ctrX" for="ch" forName="right_23_3" refType="w" fact="0.796"/>
        <dgm:constr type="w" for="ch" forName="left_23_1" refType="w" fact="0.37"/>
        <dgm:constr type="h" for="ch" forName="left_23_1" refType="h" fact="0.24"/>
        <dgm:constr type="b" for="ch" forName="left_23_1" refType="h" fact="0.715"/>
        <dgm:constr type="ctrX" for="ch" forName="left_23_1" refType="w" fact="0.255"/>
        <dgm:constr type="w" for="ch" forName="left_23_2" refType="w" fact="0.37"/>
        <dgm:constr type="h" for="ch" forName="left_23_2" refType="h" fact="0.24"/>
        <dgm:constr type="b" for="ch" forName="left_23_2" refType="h" fact="0.49"/>
        <dgm:constr type="ctrX" for="ch" forName="left_23_2" refType="w" fact="0.268"/>
        <dgm:constr type="w" for="ch" forName="left_32_1" refType="w" fact="0.37"/>
        <dgm:constr type="h" for="ch" forName="left_32_1" refType="h" fact="0.24"/>
        <dgm:constr type="b" for="ch" forName="left_32_1" refType="h" fact="0.76"/>
        <dgm:constr type="ctrX" for="ch" forName="left_32_1" refType="w" fact="0.23"/>
        <dgm:constr type="w" for="ch" forName="left_32_2" refType="w" fact="0.37"/>
        <dgm:constr type="h" for="ch" forName="left_32_2" refType="h" fact="0.24"/>
        <dgm:constr type="b" for="ch" forName="left_32_2" refType="h" fact="0.535"/>
        <dgm:constr type="ctrX" for="ch" forName="left_32_2" refType="w" fact="0.217"/>
        <dgm:constr type="w" for="ch" forName="left_32_3" refType="w" fact="0.37"/>
        <dgm:constr type="h" for="ch" forName="left_32_3" refType="h" fact="0.24"/>
        <dgm:constr type="b" for="ch" forName="left_32_3" refType="h" fact="0.315"/>
        <dgm:constr type="ctrX" for="ch" forName="left_32_3" refType="w" fact="0.204"/>
        <dgm:constr type="w" for="ch" forName="right_32_1" refType="w" fact="0.37"/>
        <dgm:constr type="h" for="ch" forName="right_32_1" refType="h" fact="0.24"/>
        <dgm:constr type="b" for="ch" forName="right_32_1" refType="h" fact="0.715"/>
        <dgm:constr type="ctrX" for="ch" forName="right_32_1" refType="w" fact="0.745"/>
        <dgm:constr type="w" for="ch" forName="right_32_2" refType="w" fact="0.37"/>
        <dgm:constr type="h" for="ch" forName="right_32_2" refType="h" fact="0.24"/>
        <dgm:constr type="b" for="ch" forName="right_32_2" refType="h" fact="0.49"/>
        <dgm:constr type="ctrX" for="ch" forName="right_32_2" refType="w" fact="0.732"/>
        <dgm:constr type="w" for="ch" forName="right_33_1" refType="w" fact="0.36"/>
        <dgm:constr type="h" for="ch" forName="right_33_1" refType="h" fact="0.21"/>
        <dgm:constr type="b" for="ch" forName="right_33_1" refType="h" fact="0.725"/>
        <dgm:constr type="ctrX" for="ch" forName="right_33_1" refType="w" fact="0.76"/>
        <dgm:constr type="w" for="ch" forName="right_33_2" refType="w" fact="0.36"/>
        <dgm:constr type="h" for="ch" forName="right_33_2" refType="h" fact="0.21"/>
        <dgm:constr type="b" for="ch" forName="right_33_2" refType="h" fact="0.5"/>
        <dgm:constr type="ctrX" for="ch" forName="right_33_2" refType="w" fact="0.76"/>
        <dgm:constr type="w" for="ch" forName="right_33_3" refType="w" fact="0.36"/>
        <dgm:constr type="h" for="ch" forName="right_33_3" refType="h" fact="0.21"/>
        <dgm:constr type="b" for="ch" forName="right_33_3" refType="h" fact="0.275"/>
        <dgm:constr type="ctrX" for="ch" forName="right_33_3" refType="w" fact="0.76"/>
        <dgm:constr type="w" for="ch" forName="left_33_1" refType="w" fact="0.36"/>
        <dgm:constr type="h" for="ch" forName="left_33_1" refType="h" fact="0.21"/>
        <dgm:constr type="b" for="ch" forName="left_33_1" refType="h" fact="0.725"/>
        <dgm:constr type="ctrX" for="ch" forName="left_33_1" refType="w" fact="0.24"/>
        <dgm:constr type="w" for="ch" forName="left_33_2" refType="w" fact="0.36"/>
        <dgm:constr type="h" for="ch" forName="left_33_2" refType="h" fact="0.21"/>
        <dgm:constr type="b" for="ch" forName="left_33_2" refType="h" fact="0.5"/>
        <dgm:constr type="ctrX" for="ch" forName="left_33_2" refType="w" fact="0.24"/>
        <dgm:constr type="w" for="ch" forName="left_33_3" refType="w" fact="0.36"/>
        <dgm:constr type="h" for="ch" forName="left_33_3" refType="h" fact="0.21"/>
        <dgm:constr type="b" for="ch" forName="left_33_3" refType="h" fact="0.275"/>
        <dgm:constr type="ctrX" for="ch" forName="left_33_3" refType="w" fact="0.24"/>
        <dgm:constr type="w" for="ch" forName="right_04_1" refType="w" fact="0.365"/>
        <dgm:constr type="h" for="ch" forName="right_04_1" refType="h" fact="0.185"/>
        <dgm:constr type="b" for="ch" forName="right_04_1" refType="h" fact="0.76"/>
        <dgm:constr type="ctrX" for="ch" forName="right_04_1" refType="w" fact="0.77"/>
        <dgm:constr type="w" for="ch" forName="right_04_2" refType="w" fact="0.365"/>
        <dgm:constr type="h" for="ch" forName="right_04_2" refType="h" fact="0.185"/>
        <dgm:constr type="b" for="ch" forName="right_04_2" refType="h" fact="0.595"/>
        <dgm:constr type="ctrX" for="ch" forName="right_04_2" refType="w" fact="0.78"/>
        <dgm:constr type="w" for="ch" forName="right_04_3" refType="w" fact="0.365"/>
        <dgm:constr type="h" for="ch" forName="right_04_3" refType="h" fact="0.185"/>
        <dgm:constr type="b" for="ch" forName="right_04_3" refType="h" fact="0.43"/>
        <dgm:constr type="ctrX" for="ch" forName="right_04_3" refType="w" fact="0.79"/>
        <dgm:constr type="w" for="ch" forName="right_04_4" refType="w" fact="0.365"/>
        <dgm:constr type="h" for="ch" forName="right_04_4" refType="h" fact="0.185"/>
        <dgm:constr type="b" for="ch" forName="right_04_4" refType="h" fact="0.265"/>
        <dgm:constr type="ctrX" for="ch" forName="right_04_4" refType="w" fact="0.8"/>
        <dgm:constr type="w" for="ch" forName="left_40_1" refType="w" fact="0.365"/>
        <dgm:constr type="h" for="ch" forName="left_40_1" refType="h" fact="0.185"/>
        <dgm:constr type="b" for="ch" forName="left_40_1" refType="h" fact="0.76"/>
        <dgm:constr type="ctrX" for="ch" forName="left_40_1" refType="w" fact="0.23"/>
        <dgm:constr type="w" for="ch" forName="left_40_2" refType="w" fact="0.365"/>
        <dgm:constr type="h" for="ch" forName="left_40_2" refType="h" fact="0.185"/>
        <dgm:constr type="b" for="ch" forName="left_40_2" refType="h" fact="0.595"/>
        <dgm:constr type="ctrX" for="ch" forName="left_40_2" refType="w" fact="0.22"/>
        <dgm:constr type="w" for="ch" forName="left_40_3" refType="w" fact="0.365"/>
        <dgm:constr type="h" for="ch" forName="left_40_3" refType="h" fact="0.185"/>
        <dgm:constr type="b" for="ch" forName="left_40_3" refType="h" fact="0.43"/>
        <dgm:constr type="ctrX" for="ch" forName="left_40_3" refType="w" fact="0.21"/>
        <dgm:constr type="w" for="ch" forName="left_40_4" refType="w" fact="0.365"/>
        <dgm:constr type="h" for="ch" forName="left_40_4" refType="h" fact="0.185"/>
        <dgm:constr type="b" for="ch" forName="left_40_4" refType="h" fact="0.265"/>
        <dgm:constr type="ctrX" for="ch" forName="left_40_4" refType="w" fact="0.2"/>
        <dgm:constr type="w" for="ch" forName="right_14_1" refType="w" fact="0.365"/>
        <dgm:constr type="h" for="ch" forName="right_14_1" refType="h" fact="0.185"/>
        <dgm:constr type="b" for="ch" forName="right_14_1" refType="h" fact="0.76"/>
        <dgm:constr type="ctrX" for="ch" forName="right_14_1" refType="w" fact="0.77"/>
        <dgm:constr type="w" for="ch" forName="right_14_2" refType="w" fact="0.365"/>
        <dgm:constr type="h" for="ch" forName="right_14_2" refType="h" fact="0.185"/>
        <dgm:constr type="b" for="ch" forName="right_14_2" refType="h" fact="0.595"/>
        <dgm:constr type="ctrX" for="ch" forName="right_14_2" refType="w" fact="0.78"/>
        <dgm:constr type="w" for="ch" forName="right_14_3" refType="w" fact="0.365"/>
        <dgm:constr type="h" for="ch" forName="right_14_3" refType="h" fact="0.185"/>
        <dgm:constr type="b" for="ch" forName="right_14_3" refType="h" fact="0.43"/>
        <dgm:constr type="ctrX" for="ch" forName="right_14_3" refType="w" fact="0.79"/>
        <dgm:constr type="w" for="ch" forName="right_14_4" refType="w" fact="0.365"/>
        <dgm:constr type="h" for="ch" forName="right_14_4" refType="h" fact="0.185"/>
        <dgm:constr type="b" for="ch" forName="right_14_4" refType="h" fact="0.265"/>
        <dgm:constr type="ctrX" for="ch" forName="right_14_4" refType="w" fact="0.8"/>
        <dgm:constr type="w" for="ch" forName="left_14_1" refType="w" fact="0.365"/>
        <dgm:constr type="h" for="ch" forName="left_14_1" refType="h" fact="0.185"/>
        <dgm:constr type="b" for="ch" forName="left_14_1" refType="h" fact="0.715"/>
        <dgm:constr type="ctrX" for="ch" forName="left_14_1" refType="w" fact="0.25"/>
        <dgm:constr type="w" for="ch" forName="left_41_1" refType="w" fact="0.365"/>
        <dgm:constr type="h" for="ch" forName="left_41_1" refType="h" fact="0.185"/>
        <dgm:constr type="b" for="ch" forName="left_41_1" refType="h" fact="0.76"/>
        <dgm:constr type="ctrX" for="ch" forName="left_41_1" refType="w" fact="0.23"/>
        <dgm:constr type="w" for="ch" forName="left_41_2" refType="w" fact="0.365"/>
        <dgm:constr type="h" for="ch" forName="left_41_2" refType="h" fact="0.185"/>
        <dgm:constr type="b" for="ch" forName="left_41_2" refType="h" fact="0.595"/>
        <dgm:constr type="ctrX" for="ch" forName="left_41_2" refType="w" fact="0.22"/>
        <dgm:constr type="w" for="ch" forName="left_41_3" refType="w" fact="0.365"/>
        <dgm:constr type="h" for="ch" forName="left_41_3" refType="h" fact="0.185"/>
        <dgm:constr type="b" for="ch" forName="left_41_3" refType="h" fact="0.43"/>
        <dgm:constr type="ctrX" for="ch" forName="left_41_3" refType="w" fact="0.21"/>
        <dgm:constr type="w" for="ch" forName="left_41_4" refType="w" fact="0.365"/>
        <dgm:constr type="h" for="ch" forName="left_41_4" refType="h" fact="0.185"/>
        <dgm:constr type="b" for="ch" forName="left_41_4" refType="h" fact="0.265"/>
        <dgm:constr type="ctrX" for="ch" forName="left_41_4" refType="w" fact="0.2"/>
        <dgm:constr type="w" for="ch" forName="right_41_1" refType="w" fact="0.365"/>
        <dgm:constr type="h" for="ch" forName="right_41_1" refType="h" fact="0.185"/>
        <dgm:constr type="b" for="ch" forName="right_41_1" refType="h" fact="0.715"/>
        <dgm:constr type="ctrX" for="ch" forName="right_41_1" refType="w" fact="0.75"/>
        <dgm:constr type="w" for="ch" forName="right_24_1" refType="w" fact="0.365"/>
        <dgm:constr type="h" for="ch" forName="right_24_1" refType="h" fact="0.185"/>
        <dgm:constr type="b" for="ch" forName="right_24_1" refType="h" fact="0.76"/>
        <dgm:constr type="ctrX" for="ch" forName="right_24_1" refType="w" fact="0.77"/>
        <dgm:constr type="w" for="ch" forName="right_24_2" refType="w" fact="0.365"/>
        <dgm:constr type="h" for="ch" forName="right_24_2" refType="h" fact="0.185"/>
        <dgm:constr type="b" for="ch" forName="right_24_2" refType="h" fact="0.595"/>
        <dgm:constr type="ctrX" for="ch" forName="right_24_2" refType="w" fact="0.78"/>
        <dgm:constr type="w" for="ch" forName="right_24_3" refType="w" fact="0.365"/>
        <dgm:constr type="h" for="ch" forName="right_24_3" refType="h" fact="0.185"/>
        <dgm:constr type="b" for="ch" forName="right_24_3" refType="h" fact="0.43"/>
        <dgm:constr type="ctrX" for="ch" forName="right_24_3" refType="w" fact="0.79"/>
        <dgm:constr type="w" for="ch" forName="right_24_4" refType="w" fact="0.365"/>
        <dgm:constr type="h" for="ch" forName="right_24_4" refType="h" fact="0.185"/>
        <dgm:constr type="b" for="ch" forName="right_24_4" refType="h" fact="0.265"/>
        <dgm:constr type="ctrX" for="ch" forName="right_24_4" refType="w" fact="0.8"/>
        <dgm:constr type="w" for="ch" forName="left_24_1" refType="w" fact="0.365"/>
        <dgm:constr type="h" for="ch" forName="left_24_1" refType="h" fact="0.185"/>
        <dgm:constr type="b" for="ch" forName="left_24_1" refType="h" fact="0.715"/>
        <dgm:constr type="ctrX" for="ch" forName="left_24_1" refType="w" fact="0.25"/>
        <dgm:constr type="w" for="ch" forName="left_24_2" refType="w" fact="0.365"/>
        <dgm:constr type="h" for="ch" forName="left_24_2" refType="h" fact="0.185"/>
        <dgm:constr type="b" for="ch" forName="left_24_2" refType="h" fact="0.55"/>
        <dgm:constr type="ctrX" for="ch" forName="left_24_2" refType="w" fact="0.26"/>
        <dgm:constr type="w" for="ch" forName="left_42_1" refType="w" fact="0.365"/>
        <dgm:constr type="h" for="ch" forName="left_42_1" refType="h" fact="0.185"/>
        <dgm:constr type="b" for="ch" forName="left_42_1" refType="h" fact="0.76"/>
        <dgm:constr type="ctrX" for="ch" forName="left_42_1" refType="w" fact="0.23"/>
        <dgm:constr type="w" for="ch" forName="left_42_2" refType="w" fact="0.365"/>
        <dgm:constr type="h" for="ch" forName="left_42_2" refType="h" fact="0.185"/>
        <dgm:constr type="b" for="ch" forName="left_42_2" refType="h" fact="0.595"/>
        <dgm:constr type="ctrX" for="ch" forName="left_42_2" refType="w" fact="0.22"/>
        <dgm:constr type="w" for="ch" forName="left_42_3" refType="w" fact="0.365"/>
        <dgm:constr type="h" for="ch" forName="left_42_3" refType="h" fact="0.185"/>
        <dgm:constr type="b" for="ch" forName="left_42_3" refType="h" fact="0.43"/>
        <dgm:constr type="ctrX" for="ch" forName="left_42_3" refType="w" fact="0.21"/>
        <dgm:constr type="w" for="ch" forName="left_42_4" refType="w" fact="0.365"/>
        <dgm:constr type="h" for="ch" forName="left_42_4" refType="h" fact="0.185"/>
        <dgm:constr type="b" for="ch" forName="left_42_4" refType="h" fact="0.265"/>
        <dgm:constr type="ctrX" for="ch" forName="left_42_4" refType="w" fact="0.2"/>
        <dgm:constr type="w" for="ch" forName="right_42_1" refType="w" fact="0.365"/>
        <dgm:constr type="h" for="ch" forName="right_42_1" refType="h" fact="0.185"/>
        <dgm:constr type="b" for="ch" forName="right_42_1" refType="h" fact="0.715"/>
        <dgm:constr type="ctrX" for="ch" forName="right_42_1" refType="w" fact="0.75"/>
        <dgm:constr type="w" for="ch" forName="right_42_2" refType="w" fact="0.365"/>
        <dgm:constr type="h" for="ch" forName="right_42_2" refType="h" fact="0.185"/>
        <dgm:constr type="b" for="ch" forName="right_42_2" refType="h" fact="0.55"/>
        <dgm:constr type="ctrX" for="ch" forName="right_42_2" refType="w" fact="0.74"/>
        <dgm:constr type="w" for="ch" forName="right_34_1" refType="w" fact="0.365"/>
        <dgm:constr type="h" for="ch" forName="right_34_1" refType="h" fact="0.185"/>
        <dgm:constr type="b" for="ch" forName="right_34_1" refType="h" fact="0.76"/>
        <dgm:constr type="ctrX" for="ch" forName="right_34_1" refType="w" fact="0.77"/>
        <dgm:constr type="w" for="ch" forName="right_34_2" refType="w" fact="0.365"/>
        <dgm:constr type="h" for="ch" forName="right_34_2" refType="h" fact="0.185"/>
        <dgm:constr type="b" for="ch" forName="right_34_2" refType="h" fact="0.595"/>
        <dgm:constr type="ctrX" for="ch" forName="right_34_2" refType="w" fact="0.78"/>
        <dgm:constr type="w" for="ch" forName="right_34_3" refType="w" fact="0.365"/>
        <dgm:constr type="h" for="ch" forName="right_34_3" refType="h" fact="0.185"/>
        <dgm:constr type="b" for="ch" forName="right_34_3" refType="h" fact="0.43"/>
        <dgm:constr type="ctrX" for="ch" forName="right_34_3" refType="w" fact="0.79"/>
        <dgm:constr type="w" for="ch" forName="right_34_4" refType="w" fact="0.365"/>
        <dgm:constr type="h" for="ch" forName="right_34_4" refType="h" fact="0.185"/>
        <dgm:constr type="b" for="ch" forName="right_34_4" refType="h" fact="0.265"/>
        <dgm:constr type="ctrX" for="ch" forName="right_34_4" refType="w" fact="0.8"/>
        <dgm:constr type="w" for="ch" forName="left_34_1" refType="w" fact="0.365"/>
        <dgm:constr type="h" for="ch" forName="left_34_1" refType="h" fact="0.185"/>
        <dgm:constr type="b" for="ch" forName="left_34_1" refType="h" fact="0.715"/>
        <dgm:constr type="ctrX" for="ch" forName="left_34_1" refType="w" fact="0.25"/>
        <dgm:constr type="w" for="ch" forName="left_34_2" refType="w" fact="0.365"/>
        <dgm:constr type="h" for="ch" forName="left_34_2" refType="h" fact="0.185"/>
        <dgm:constr type="b" for="ch" forName="left_34_2" refType="h" fact="0.55"/>
        <dgm:constr type="ctrX" for="ch" forName="left_34_2" refType="w" fact="0.26"/>
        <dgm:constr type="w" for="ch" forName="left_34_3" refType="w" fact="0.365"/>
        <dgm:constr type="h" for="ch" forName="left_34_3" refType="h" fact="0.185"/>
        <dgm:constr type="b" for="ch" forName="left_34_3" refType="h" fact="0.385"/>
        <dgm:constr type="ctrX" for="ch" forName="left_34_3" refType="w" fact="0.27"/>
        <dgm:constr type="w" for="ch" forName="left_43_1" refType="w" fact="0.365"/>
        <dgm:constr type="h" for="ch" forName="left_43_1" refType="h" fact="0.185"/>
        <dgm:constr type="b" for="ch" forName="left_43_1" refType="h" fact="0.76"/>
        <dgm:constr type="ctrX" for="ch" forName="left_43_1" refType="w" fact="0.23"/>
        <dgm:constr type="w" for="ch" forName="left_43_2" refType="w" fact="0.365"/>
        <dgm:constr type="h" for="ch" forName="left_43_2" refType="h" fact="0.185"/>
        <dgm:constr type="b" for="ch" forName="left_43_2" refType="h" fact="0.595"/>
        <dgm:constr type="ctrX" for="ch" forName="left_43_2" refType="w" fact="0.22"/>
        <dgm:constr type="w" for="ch" forName="left_43_3" refType="w" fact="0.365"/>
        <dgm:constr type="h" for="ch" forName="left_43_3" refType="h" fact="0.185"/>
        <dgm:constr type="b" for="ch" forName="left_43_3" refType="h" fact="0.43"/>
        <dgm:constr type="ctrX" for="ch" forName="left_43_3" refType="w" fact="0.21"/>
        <dgm:constr type="w" for="ch" forName="left_43_4" refType="w" fact="0.365"/>
        <dgm:constr type="h" for="ch" forName="left_43_4" refType="h" fact="0.185"/>
        <dgm:constr type="b" for="ch" forName="left_43_4" refType="h" fact="0.265"/>
        <dgm:constr type="ctrX" for="ch" forName="left_43_4" refType="w" fact="0.2"/>
        <dgm:constr type="w" for="ch" forName="right_43_1" refType="w" fact="0.365"/>
        <dgm:constr type="h" for="ch" forName="right_43_1" refType="h" fact="0.185"/>
        <dgm:constr type="b" for="ch" forName="right_43_1" refType="h" fact="0.715"/>
        <dgm:constr type="ctrX" for="ch" forName="right_43_1" refType="w" fact="0.75"/>
        <dgm:constr type="w" for="ch" forName="right_43_2" refType="w" fact="0.365"/>
        <dgm:constr type="h" for="ch" forName="right_43_2" refType="h" fact="0.185"/>
        <dgm:constr type="b" for="ch" forName="right_43_2" refType="h" fact="0.55"/>
        <dgm:constr type="ctrX" for="ch" forName="right_43_2" refType="w" fact="0.74"/>
        <dgm:constr type="w" for="ch" forName="right_43_3" refType="w" fact="0.365"/>
        <dgm:constr type="h" for="ch" forName="right_43_3" refType="h" fact="0.185"/>
        <dgm:constr type="b" for="ch" forName="right_43_3" refType="h" fact="0.385"/>
        <dgm:constr type="ctrX" for="ch" forName="right_43_3" refType="w" fact="0.73"/>
        <dgm:constr type="w" for="ch" forName="right_44_1" refType="w" fact="0.36"/>
        <dgm:constr type="h" for="ch" forName="right_44_1" refType="h" fact="0.154"/>
        <dgm:constr type="b" for="ch" forName="right_44_1" refType="h" fact="0.725"/>
        <dgm:constr type="ctrX" for="ch" forName="right_44_1" refType="w" fact="0.76"/>
        <dgm:constr type="w" for="ch" forName="right_44_2" refType="w" fact="0.36"/>
        <dgm:constr type="h" for="ch" forName="right_44_2" refType="h" fact="0.154"/>
        <dgm:constr type="b" for="ch" forName="right_44_2" refType="h" fact="0.559"/>
        <dgm:constr type="ctrX" for="ch" forName="right_44_2" refType="w" fact="0.76"/>
        <dgm:constr type="w" for="ch" forName="right_44_3" refType="w" fact="0.36"/>
        <dgm:constr type="h" for="ch" forName="right_44_3" refType="h" fact="0.154"/>
        <dgm:constr type="b" for="ch" forName="right_44_3" refType="h" fact="0.393"/>
        <dgm:constr type="ctrX" for="ch" forName="right_44_3" refType="w" fact="0.76"/>
        <dgm:constr type="w" for="ch" forName="right_44_4" refType="w" fact="0.36"/>
        <dgm:constr type="h" for="ch" forName="right_44_4" refType="h" fact="0.154"/>
        <dgm:constr type="b" for="ch" forName="right_44_4" refType="h" fact="0.224"/>
        <dgm:constr type="ctrX" for="ch" forName="right_44_4" refType="w" fact="0.76"/>
        <dgm:constr type="w" for="ch" forName="left_44_1" refType="w" fact="0.36"/>
        <dgm:constr type="h" for="ch" forName="left_44_1" refType="h" fact="0.154"/>
        <dgm:constr type="b" for="ch" forName="left_44_1" refType="h" fact="0.725"/>
        <dgm:constr type="ctrX" for="ch" forName="left_44_1" refType="w" fact="0.24"/>
        <dgm:constr type="w" for="ch" forName="left_44_2" refType="w" fact="0.36"/>
        <dgm:constr type="h" for="ch" forName="left_44_2" refType="h" fact="0.154"/>
        <dgm:constr type="b" for="ch" forName="left_44_2" refType="h" fact="0.559"/>
        <dgm:constr type="ctrX" for="ch" forName="left_44_2" refType="w" fact="0.24"/>
        <dgm:constr type="w" for="ch" forName="left_44_3" refType="w" fact="0.36"/>
        <dgm:constr type="h" for="ch" forName="left_44_3" refType="h" fact="0.154"/>
        <dgm:constr type="b" for="ch" forName="left_44_3" refType="h" fact="0.393"/>
        <dgm:constr type="ctrX" for="ch" forName="left_44_3" refType="w" fact="0.24"/>
        <dgm:constr type="w" for="ch" forName="left_44_4" refType="w" fact="0.36"/>
        <dgm:constr type="h" for="ch" forName="left_44_4" refType="h" fact="0.154"/>
        <dgm:constr type="b" for="ch" forName="left_44_4" refType="h" fact="0.224"/>
        <dgm:constr type="ctrX" for="ch" forName="left_44_4" refType="w" fact="0.24"/>
      </dgm:constrLst>
      <dgm:ruleLst/>
      <dgm:layoutNode name="dummyMaxCanvas_ChildArea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fulcrum" styleLbl="alignAccFollowNode1">
        <dgm:alg type="sp"/>
        <dgm:shape xmlns:r="http://schemas.openxmlformats.org/officeDocument/2006/relationships" type="triangle" r:blip="">
          <dgm:adjLst/>
        </dgm:shape>
        <dgm:presOf/>
        <dgm:constrLst/>
        <dgm:ruleLst/>
      </dgm:layoutNode>
      <dgm:choose name="Name0">
        <dgm:if name="Name1" axis="ch ch" ptType="node node" st="1 1" cnt="1 0" func="cnt" op="equ" val="0">
          <dgm:choose name="Name2">
            <dgm:if name="Name3" axis="ch ch" ptType="node node" st="2 1" cnt="1 0" func="cnt" op="equ" val="0">
              <dgm:layoutNode name="balance_00" styleLbl="alignAccFollowNode1">
                <dgm:varLst>
                  <dgm:bulletEnabled val="1"/>
                </dgm:varLst>
                <dgm:alg type="sp"/>
                <dgm:shape xmlns:r="http://schemas.openxmlformats.org/officeDocument/2006/relationships" type="rect" r:blip="">
                  <dgm:adjLst/>
                </dgm:shape>
                <dgm:presOf/>
                <dgm:constrLst/>
                <dgm:ruleLst/>
              </dgm:layoutNode>
            </dgm:if>
            <dgm:else name="Name4">
              <dgm:choose name="Name5">
                <dgm:if name="Name6" axis="ch ch" ptType="node node" st="2 1" cnt="1 0" func="cnt" op="equ" val="1">
                  <dgm:layoutNode name="balance_01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4" type="rect" r:blip="">
                      <dgm:adjLst/>
                    </dgm:shape>
                    <dgm:presOf/>
                    <dgm:constrLst/>
                    <dgm:ruleLst/>
                  </dgm:layoutNode>
                  <dgm:layoutNode name="right_01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4" type="roundRect" r:blip="">
                      <dgm:adjLst/>
                    </dgm:shape>
                    <dgm:presOf axis="ch ch desOrSelf" ptType="node node node" st="2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7">
                  <dgm:choose name="Name8">
                    <dgm:if name="Name9" axis="ch ch" ptType="node node" st="2 1" cnt="1 0" func="cnt" op="equ" val="2">
                      <dgm:layoutNode name="balance_02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right_02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02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10">
                      <dgm:choose name="Name11">
                        <dgm:if name="Name12" axis="ch ch" ptType="node node" st="2 1" cnt="1 0" func="cnt" op="equ" val="3">
                          <dgm:layoutNode name="balance_03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03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13">
                          <dgm:choose name="Name14">
                            <dgm:if name="Name15" axis="ch ch" ptType="node node" st="2 1" cnt="1 0" func="cnt" op="gte" val="4">
                              <dgm:layoutNode name="balance_04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04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16"/>
                          </dgm:choose>
                        </dgm:else>
                      </dgm:choose>
                    </dgm:else>
                  </dgm:choose>
                </dgm:else>
              </dgm:choose>
            </dgm:else>
          </dgm:choose>
        </dgm:if>
        <dgm:else name="Name17">
          <dgm:choose name="Name18">
            <dgm:if name="Name19" axis="ch ch" ptType="node node" st="1 1" cnt="1 0" func="cnt" op="equ" val="1">
              <dgm:choose name="Name20">
                <dgm:if name="Name21" axis="ch ch" ptType="node node" st="2 1" cnt="1 0" func="cnt" op="equ" val="0">
                  <dgm:layoutNode name="balance_10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-4" type="rect" r:blip="">
                      <dgm:adjLst/>
                    </dgm:shape>
                    <dgm:presOf/>
                    <dgm:constrLst/>
                    <dgm:ruleLst/>
                  </dgm:layoutNode>
                  <dgm:layoutNode name="left_10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-4" type="roundRect" r:blip="">
                      <dgm:adjLst/>
                    </dgm:shape>
                    <dgm:presOf axis="ch ch desOrSelf" ptType="node node node" st="1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22">
                  <dgm:choose name="Name23">
                    <dgm:if name="Name24" axis="ch ch" ptType="node node" st="2 1" cnt="1 0" func="cnt" op="equ" val="1">
                      <dgm:layoutNode name="balance_11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25">
                      <dgm:choose name="Name26">
                        <dgm:if name="Name27" axis="ch ch" ptType="node node" st="2 1" cnt="1 0" func="cnt" op="equ" val="2">
                          <dgm:layoutNode name="balance_12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12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28">
                          <dgm:choose name="Name29">
                            <dgm:if name="Name30" axis="ch ch" ptType="node node" st="2 1" cnt="1 0" func="cnt" op="equ" val="3">
                              <dgm:layoutNode name="balance_13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31">
                              <dgm:choose name="Name32">
                                <dgm:if name="Name33" axis="ch ch" ptType="node node" st="2 1" cnt="1 0" func="cnt" op="gte" val="4">
                                  <dgm:layoutNode name="balance_14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34"/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else>
              </dgm:choose>
            </dgm:if>
            <dgm:else name="Name35">
              <dgm:choose name="Name36">
                <dgm:if name="Name37" axis="ch ch" ptType="node node" st="1 1" cnt="1 0" func="cnt" op="equ" val="2">
                  <dgm:choose name="Name38">
                    <dgm:if name="Name39" axis="ch ch" ptType="node node" st="2 1" cnt="1 0" func="cnt" op="equ" val="0">
                      <dgm:layoutNode name="balance_20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-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20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left_20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40">
                      <dgm:choose name="Name41">
                        <dgm:if name="Name42" axis="ch ch" ptType="node node" st="2 1" cnt="1 0" func="cnt" op="equ" val="1">
                          <dgm:layoutNode name="balance_21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21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43">
                          <dgm:choose name="Name44">
                            <dgm:if name="Name45" axis="ch ch" ptType="node node" st="2 1" cnt="1 0" func="cnt" op="equ" val="2">
                              <dgm:layoutNode name="balance_22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46">
                              <dgm:choose name="Name47">
                                <dgm:if name="Name48" axis="ch ch" ptType="node node" st="2 1" cnt="1 0" func="cnt" op="equ" val="3">
                                  <dgm:layoutNode name="balance_23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49">
                                  <dgm:choose name="Name50">
                                    <dgm:if name="Name51" axis="ch ch" ptType="node node" st="2 1" cnt="1 0" func="cnt" op="gte" val="4">
                                      <dgm:layoutNode name="balance_24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52"/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if>
                <dgm:else name="Name53">
                  <dgm:choose name="Name54">
                    <dgm:if name="Name55" axis="ch ch" ptType="node node" st="1 1" cnt="1 0" func="cnt" op="equ" val="3">
                      <dgm:choose name="Name56">
                        <dgm:if name="Name57" axis="ch ch" ptType="node node" st="2 1" cnt="1 0" func="cnt" op="equ" val="0">
                          <dgm:layoutNode name="balance_30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30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58">
                          <dgm:choose name="Name59">
                            <dgm:if name="Name60" axis="ch ch" ptType="node node" st="2 1" cnt="1 0" func="cnt" op="equ" val="1">
                              <dgm:layoutNode name="balance_31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61">
                              <dgm:choose name="Name62">
                                <dgm:if name="Name63" axis="ch ch" ptType="node node" st="2 1" cnt="1 0" func="cnt" op="equ" val="2">
                                  <dgm:layoutNode name="balance_32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64">
                                  <dgm:choose name="Name65">
                                    <dgm:if name="Name66" axis="ch ch" ptType="node node" st="2 1" cnt="1 0" func="cnt" op="equ" val="3">
                                      <dgm:layoutNode name="balance_33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67">
                                      <dgm:choose name="Name68">
                                        <dgm:if name="Name69" axis="ch ch" ptType="node node" st="2 1" cnt="1 0" func="cnt" op="gte" val="4">
                                          <dgm:layoutNode name="balance_34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righ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70"/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71">
                      <dgm:choose name="Name72">
                        <dgm:if name="Name73" axis="ch ch" ptType="node node" st="1 1" cnt="1 0" func="cnt" op="gte" val="4">
                          <dgm:choose name="Name74">
                            <dgm:if name="Name75" axis="ch ch" ptType="node node" st="2 1" cnt="1 0" func="cnt" op="equ" val="0">
                              <dgm:layoutNode name="balance_40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40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76">
                              <dgm:choose name="Name77">
                                <dgm:if name="Name78" axis="ch ch" ptType="node node" st="2 1" cnt="1 0" func="cnt" op="equ" val="1">
                                  <dgm:layoutNode name="balance_41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79">
                                  <dgm:choose name="Name80">
                                    <dgm:if name="Name81" axis="ch ch" ptType="node node" st="2 1" cnt="1 0" func="cnt" op="equ" val="2">
                                      <dgm:layoutNode name="balance_42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-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lef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82">
                                      <dgm:choose name="Name83">
                                        <dgm:if name="Name84" axis="ch ch" ptType="node node" st="2 1" cnt="1 0" func="cnt" op="equ" val="3">
                                          <dgm:layoutNode name="balance_43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-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lef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85">
                                          <dgm:choose name="Name86">
                                            <dgm:if name="Name87" axis="ch ch" ptType="node node" st="2 1" cnt="1 0" func="cnt" op="gte" val="4">
                                              <dgm:layoutNode name="balance_44" styleLbl="alignAccFollowNode1">
                                                <dgm:varLst>
                                                  <dgm:bulletEnabled val="1"/>
                                                </dgm:varLst>
                                                <dgm:alg type="sp"/>
                                                <dgm:shape xmlns:r="http://schemas.openxmlformats.org/officeDocument/2006/relationships" type="rect" r:blip="">
                                                  <dgm:adjLst/>
                                                </dgm:shape>
                                                <dgm:presOf/>
                                                <dgm:constrLst/>
                                                <dgm:ruleLst/>
                                              </dgm:layoutNode>
                                              <dgm:layoutNode name="righ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</dgm:if>
                                            <dgm:else name="Name88"/>
                                          </dgm:choose>
                                        </dgm:else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if>
                        <dgm:else name="Name89"/>
                      </dgm:choose>
                    </dgm:else>
                  </dgm:choose>
                </dgm:else>
              </dgm:choose>
            </dgm:else>
          </dgm:choose>
        </dgm:else>
      </dgm:choose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3d8">
  <dgm:title val=""/>
  <dgm:desc val=""/>
  <dgm:catLst>
    <dgm:cat type="3D" pri="11800"/>
  </dgm:catLst>
  <dgm:scene3d>
    <a:camera prst="perspectiveHeroicExtremeRightFacing" zoom="82000">
      <a:rot lat="21300000" lon="20400000" rev="180000"/>
    </a:camera>
    <a:lightRig rig="morning" dir="t">
      <a:rot lat="0" lon="0" rev="20400000"/>
    </a:lightRig>
  </dgm:scene3d>
  <dgm:styleLbl name="node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0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60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635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152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90500" prstMaterial="matte">
      <a:bevelT w="120650" h="38100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3.emf"/><Relationship Id="rId13" Type="http://schemas.openxmlformats.org/officeDocument/2006/relationships/image" Target="../media/image18.emf"/><Relationship Id="rId18" Type="http://schemas.openxmlformats.org/officeDocument/2006/relationships/image" Target="../media/image23.emf"/><Relationship Id="rId26" Type="http://schemas.openxmlformats.org/officeDocument/2006/relationships/image" Target="../media/image31.emf"/><Relationship Id="rId3" Type="http://schemas.openxmlformats.org/officeDocument/2006/relationships/image" Target="../media/image8.emf"/><Relationship Id="rId21" Type="http://schemas.openxmlformats.org/officeDocument/2006/relationships/image" Target="../media/image26.emf"/><Relationship Id="rId7" Type="http://schemas.openxmlformats.org/officeDocument/2006/relationships/image" Target="../media/image12.emf"/><Relationship Id="rId12" Type="http://schemas.openxmlformats.org/officeDocument/2006/relationships/image" Target="../media/image17.emf"/><Relationship Id="rId17" Type="http://schemas.openxmlformats.org/officeDocument/2006/relationships/image" Target="../media/image22.emf"/><Relationship Id="rId25" Type="http://schemas.openxmlformats.org/officeDocument/2006/relationships/image" Target="../media/image30.emf"/><Relationship Id="rId2" Type="http://schemas.openxmlformats.org/officeDocument/2006/relationships/image" Target="../media/image7.emf"/><Relationship Id="rId16" Type="http://schemas.openxmlformats.org/officeDocument/2006/relationships/image" Target="../media/image21.emf"/><Relationship Id="rId20" Type="http://schemas.openxmlformats.org/officeDocument/2006/relationships/image" Target="../media/image25.emf"/><Relationship Id="rId1" Type="http://schemas.openxmlformats.org/officeDocument/2006/relationships/image" Target="../media/image6.emf"/><Relationship Id="rId6" Type="http://schemas.openxmlformats.org/officeDocument/2006/relationships/image" Target="../media/image11.emf"/><Relationship Id="rId11" Type="http://schemas.openxmlformats.org/officeDocument/2006/relationships/image" Target="../media/image16.emf"/><Relationship Id="rId24" Type="http://schemas.openxmlformats.org/officeDocument/2006/relationships/image" Target="../media/image29.emf"/><Relationship Id="rId5" Type="http://schemas.openxmlformats.org/officeDocument/2006/relationships/image" Target="../media/image10.emf"/><Relationship Id="rId15" Type="http://schemas.openxmlformats.org/officeDocument/2006/relationships/image" Target="../media/image20.emf"/><Relationship Id="rId23" Type="http://schemas.openxmlformats.org/officeDocument/2006/relationships/image" Target="../media/image28.emf"/><Relationship Id="rId10" Type="http://schemas.openxmlformats.org/officeDocument/2006/relationships/image" Target="../media/image15.emf"/><Relationship Id="rId19" Type="http://schemas.openxmlformats.org/officeDocument/2006/relationships/image" Target="../media/image24.emf"/><Relationship Id="rId4" Type="http://schemas.openxmlformats.org/officeDocument/2006/relationships/image" Target="../media/image9.emf"/><Relationship Id="rId9" Type="http://schemas.openxmlformats.org/officeDocument/2006/relationships/image" Target="../media/image14.emf"/><Relationship Id="rId14" Type="http://schemas.openxmlformats.org/officeDocument/2006/relationships/image" Target="../media/image19.emf"/><Relationship Id="rId22" Type="http://schemas.openxmlformats.org/officeDocument/2006/relationships/image" Target="../media/image27.emf"/><Relationship Id="rId27" Type="http://schemas.openxmlformats.org/officeDocument/2006/relationships/image" Target="../media/image32.e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27.emf"/><Relationship Id="rId3" Type="http://schemas.openxmlformats.org/officeDocument/2006/relationships/image" Target="../media/image13.emf"/><Relationship Id="rId7" Type="http://schemas.openxmlformats.org/officeDocument/2006/relationships/image" Target="../media/image23.emf"/><Relationship Id="rId2" Type="http://schemas.openxmlformats.org/officeDocument/2006/relationships/image" Target="../media/image12.emf"/><Relationship Id="rId1" Type="http://schemas.openxmlformats.org/officeDocument/2006/relationships/image" Target="../media/image34.emf"/><Relationship Id="rId6" Type="http://schemas.openxmlformats.org/officeDocument/2006/relationships/image" Target="../media/image22.emf"/><Relationship Id="rId5" Type="http://schemas.openxmlformats.org/officeDocument/2006/relationships/image" Target="../media/image35.emf"/><Relationship Id="rId10" Type="http://schemas.openxmlformats.org/officeDocument/2006/relationships/image" Target="../media/image30.emf"/><Relationship Id="rId4" Type="http://schemas.openxmlformats.org/officeDocument/2006/relationships/image" Target="../media/image14.emf"/><Relationship Id="rId9" Type="http://schemas.openxmlformats.org/officeDocument/2006/relationships/image" Target="../media/image2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0" tIns="45715" rIns="91430" bIns="45715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0" tIns="45715" rIns="91430" bIns="45715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16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40775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0" tIns="45715" rIns="91430" bIns="45715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NATO RESTRICTED</a:t>
            </a:r>
            <a:endParaRPr lang="en-US" dirty="0"/>
          </a:p>
        </p:txBody>
      </p:sp>
      <p:sp>
        <p:nvSpPr>
          <p:cNvPr id="1116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740775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0" tIns="45715" rIns="91430" bIns="45715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FCBB5359-AA71-423B-B60A-4D8A5EAD78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0" tIns="45715" rIns="91430" bIns="45715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0" tIns="45715" rIns="91430" bIns="45715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9800" y="690563"/>
            <a:ext cx="4979988" cy="34496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11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68800"/>
            <a:ext cx="5486400" cy="414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0" tIns="45715" rIns="91430" bIns="457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11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40775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0" tIns="45715" rIns="91430" bIns="45715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NATO RESTRICTED</a:t>
            </a:r>
            <a:endParaRPr lang="en-US" dirty="0"/>
          </a:p>
        </p:txBody>
      </p:sp>
      <p:sp>
        <p:nvSpPr>
          <p:cNvPr id="911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740775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0" tIns="45715" rIns="91430" bIns="45715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9E5DD3F1-C091-4FDE-92C7-E7EBA4328E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13" Type="http://schemas.openxmlformats.org/officeDocument/2006/relationships/oleObject" Target="../embeddings/oleObject11.bin"/><Relationship Id="rId18" Type="http://schemas.openxmlformats.org/officeDocument/2006/relationships/oleObject" Target="../embeddings/oleObject16.bin"/><Relationship Id="rId26" Type="http://schemas.openxmlformats.org/officeDocument/2006/relationships/oleObject" Target="../embeddings/oleObject24.bin"/><Relationship Id="rId3" Type="http://schemas.openxmlformats.org/officeDocument/2006/relationships/image" Target="../media/image33.jpeg"/><Relationship Id="rId21" Type="http://schemas.openxmlformats.org/officeDocument/2006/relationships/oleObject" Target="../embeddings/oleObject19.bin"/><Relationship Id="rId34" Type="http://schemas.openxmlformats.org/officeDocument/2006/relationships/oleObject" Target="../embeddings/oleObject32.bin"/><Relationship Id="rId7" Type="http://schemas.openxmlformats.org/officeDocument/2006/relationships/oleObject" Target="../embeddings/oleObject5.bin"/><Relationship Id="rId12" Type="http://schemas.openxmlformats.org/officeDocument/2006/relationships/oleObject" Target="../embeddings/oleObject10.bin"/><Relationship Id="rId17" Type="http://schemas.openxmlformats.org/officeDocument/2006/relationships/oleObject" Target="../embeddings/oleObject15.bin"/><Relationship Id="rId25" Type="http://schemas.openxmlformats.org/officeDocument/2006/relationships/oleObject" Target="../embeddings/oleObject23.bin"/><Relationship Id="rId33" Type="http://schemas.openxmlformats.org/officeDocument/2006/relationships/oleObject" Target="../embeddings/oleObject31.bin"/><Relationship Id="rId2" Type="http://schemas.openxmlformats.org/officeDocument/2006/relationships/slideMaster" Target="../slideMasters/slideMaster1.xml"/><Relationship Id="rId16" Type="http://schemas.openxmlformats.org/officeDocument/2006/relationships/oleObject" Target="../embeddings/oleObject14.bin"/><Relationship Id="rId20" Type="http://schemas.openxmlformats.org/officeDocument/2006/relationships/oleObject" Target="../embeddings/oleObject18.bin"/><Relationship Id="rId29" Type="http://schemas.openxmlformats.org/officeDocument/2006/relationships/oleObject" Target="../embeddings/oleObject27.bin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11" Type="http://schemas.openxmlformats.org/officeDocument/2006/relationships/oleObject" Target="../embeddings/oleObject9.bin"/><Relationship Id="rId24" Type="http://schemas.openxmlformats.org/officeDocument/2006/relationships/oleObject" Target="../embeddings/oleObject22.bin"/><Relationship Id="rId32" Type="http://schemas.openxmlformats.org/officeDocument/2006/relationships/oleObject" Target="../embeddings/oleObject30.bin"/><Relationship Id="rId5" Type="http://schemas.openxmlformats.org/officeDocument/2006/relationships/oleObject" Target="../embeddings/oleObject3.bin"/><Relationship Id="rId15" Type="http://schemas.openxmlformats.org/officeDocument/2006/relationships/oleObject" Target="../embeddings/oleObject13.bin"/><Relationship Id="rId23" Type="http://schemas.openxmlformats.org/officeDocument/2006/relationships/oleObject" Target="../embeddings/oleObject21.bin"/><Relationship Id="rId28" Type="http://schemas.openxmlformats.org/officeDocument/2006/relationships/oleObject" Target="../embeddings/oleObject26.bin"/><Relationship Id="rId36" Type="http://schemas.openxmlformats.org/officeDocument/2006/relationships/oleObject" Target="../embeddings/oleObject34.bin"/><Relationship Id="rId10" Type="http://schemas.openxmlformats.org/officeDocument/2006/relationships/oleObject" Target="../embeddings/oleObject8.bin"/><Relationship Id="rId19" Type="http://schemas.openxmlformats.org/officeDocument/2006/relationships/oleObject" Target="../embeddings/oleObject17.bin"/><Relationship Id="rId31" Type="http://schemas.openxmlformats.org/officeDocument/2006/relationships/oleObject" Target="../embeddings/oleObject29.bin"/><Relationship Id="rId4" Type="http://schemas.openxmlformats.org/officeDocument/2006/relationships/oleObject" Target="../embeddings/oleObject2.bin"/><Relationship Id="rId9" Type="http://schemas.openxmlformats.org/officeDocument/2006/relationships/oleObject" Target="../embeddings/oleObject7.bin"/><Relationship Id="rId14" Type="http://schemas.openxmlformats.org/officeDocument/2006/relationships/oleObject" Target="../embeddings/oleObject12.bin"/><Relationship Id="rId22" Type="http://schemas.openxmlformats.org/officeDocument/2006/relationships/oleObject" Target="../embeddings/oleObject20.bin"/><Relationship Id="rId27" Type="http://schemas.openxmlformats.org/officeDocument/2006/relationships/oleObject" Target="../embeddings/oleObject25.bin"/><Relationship Id="rId30" Type="http://schemas.openxmlformats.org/officeDocument/2006/relationships/oleObject" Target="../embeddings/oleObject28.bin"/><Relationship Id="rId35" Type="http://schemas.openxmlformats.org/officeDocument/2006/relationships/oleObject" Target="../embeddings/oleObject33.bin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9.bin"/><Relationship Id="rId13" Type="http://schemas.openxmlformats.org/officeDocument/2006/relationships/oleObject" Target="../embeddings/oleObject44.bin"/><Relationship Id="rId18" Type="http://schemas.openxmlformats.org/officeDocument/2006/relationships/oleObject" Target="../embeddings/oleObject49.bin"/><Relationship Id="rId3" Type="http://schemas.openxmlformats.org/officeDocument/2006/relationships/image" Target="../media/image33.jpeg"/><Relationship Id="rId7" Type="http://schemas.openxmlformats.org/officeDocument/2006/relationships/oleObject" Target="../embeddings/oleObject38.bin"/><Relationship Id="rId12" Type="http://schemas.openxmlformats.org/officeDocument/2006/relationships/oleObject" Target="../embeddings/oleObject43.bin"/><Relationship Id="rId17" Type="http://schemas.openxmlformats.org/officeDocument/2006/relationships/oleObject" Target="../embeddings/oleObject48.bin"/><Relationship Id="rId2" Type="http://schemas.openxmlformats.org/officeDocument/2006/relationships/slideMaster" Target="../slideMasters/slideMaster1.xml"/><Relationship Id="rId16" Type="http://schemas.openxmlformats.org/officeDocument/2006/relationships/oleObject" Target="../embeddings/oleObject47.bin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37.bin"/><Relationship Id="rId11" Type="http://schemas.openxmlformats.org/officeDocument/2006/relationships/oleObject" Target="../embeddings/oleObject42.bin"/><Relationship Id="rId5" Type="http://schemas.openxmlformats.org/officeDocument/2006/relationships/oleObject" Target="../embeddings/oleObject36.bin"/><Relationship Id="rId15" Type="http://schemas.openxmlformats.org/officeDocument/2006/relationships/oleObject" Target="../embeddings/oleObject46.bin"/><Relationship Id="rId10" Type="http://schemas.openxmlformats.org/officeDocument/2006/relationships/oleObject" Target="../embeddings/oleObject41.bin"/><Relationship Id="rId19" Type="http://schemas.openxmlformats.org/officeDocument/2006/relationships/oleObject" Target="../embeddings/oleObject50.bin"/><Relationship Id="rId4" Type="http://schemas.openxmlformats.org/officeDocument/2006/relationships/oleObject" Target="../embeddings/oleObject35.bin"/><Relationship Id="rId9" Type="http://schemas.openxmlformats.org/officeDocument/2006/relationships/oleObject" Target="../embeddings/oleObject40.bin"/><Relationship Id="rId14" Type="http://schemas.openxmlformats.org/officeDocument/2006/relationships/oleObject" Target="../embeddings/oleObject45.bin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35"/>
          <p:cNvGrpSpPr>
            <a:grpSpLocks/>
          </p:cNvGrpSpPr>
          <p:nvPr/>
        </p:nvGrpSpPr>
        <p:grpSpPr bwMode="auto">
          <a:xfrm>
            <a:off x="0" y="0"/>
            <a:ext cx="1563291" cy="6858000"/>
            <a:chOff x="0" y="0"/>
            <a:chExt cx="909" cy="4320"/>
          </a:xfrm>
        </p:grpSpPr>
        <p:sp>
          <p:nvSpPr>
            <p:cNvPr id="5" name="Rectangle 336"/>
            <p:cNvSpPr>
              <a:spLocks noChangeArrowheads="1"/>
            </p:cNvSpPr>
            <p:nvPr userDrawn="1"/>
          </p:nvSpPr>
          <p:spPr bwMode="black">
            <a:xfrm>
              <a:off x="0" y="1784"/>
              <a:ext cx="909" cy="2536"/>
            </a:xfrm>
            <a:prstGeom prst="rect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004A91"/>
                </a:gs>
              </a:gsLst>
              <a:lin ang="5400000" scaled="1"/>
            </a:gradFill>
            <a:ln w="50800" algn="ctr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pic>
          <p:nvPicPr>
            <p:cNvPr id="6" name="Picture 337" descr="NATOver_RGB_144"/>
            <p:cNvPicPr>
              <a:picLocks noChangeAspect="1" noChangeArrowheads="1"/>
            </p:cNvPicPr>
            <p:nvPr userDrawn="1"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908" cy="18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7" name="Group 338"/>
          <p:cNvGrpSpPr>
            <a:grpSpLocks noChangeAspect="1"/>
          </p:cNvGrpSpPr>
          <p:nvPr/>
        </p:nvGrpSpPr>
        <p:grpSpPr bwMode="auto">
          <a:xfrm>
            <a:off x="177139" y="5664200"/>
            <a:ext cx="1209013" cy="742950"/>
            <a:chOff x="1339" y="976"/>
            <a:chExt cx="3560" cy="2368"/>
          </a:xfrm>
        </p:grpSpPr>
        <p:sp>
          <p:nvSpPr>
            <p:cNvPr id="8" name="AutoShape 339"/>
            <p:cNvSpPr>
              <a:spLocks noChangeAspect="1" noChangeArrowheads="1" noTextEdit="1"/>
            </p:cNvSpPr>
            <p:nvPr userDrawn="1"/>
          </p:nvSpPr>
          <p:spPr bwMode="white">
            <a:xfrm>
              <a:off x="1339" y="976"/>
              <a:ext cx="3560" cy="2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sp>
          <p:nvSpPr>
            <p:cNvPr id="9" name="Freeform 340"/>
            <p:cNvSpPr>
              <a:spLocks noChangeAspect="1"/>
            </p:cNvSpPr>
            <p:nvPr userDrawn="1"/>
          </p:nvSpPr>
          <p:spPr bwMode="white">
            <a:xfrm>
              <a:off x="2873" y="2681"/>
              <a:ext cx="284" cy="228"/>
            </a:xfrm>
            <a:custGeom>
              <a:avLst/>
              <a:gdLst/>
              <a:ahLst/>
              <a:cxnLst>
                <a:cxn ang="0">
                  <a:pos x="244" y="231"/>
                </a:cxn>
                <a:cxn ang="0">
                  <a:pos x="282" y="231"/>
                </a:cxn>
                <a:cxn ang="0">
                  <a:pos x="210" y="0"/>
                </a:cxn>
                <a:cxn ang="0">
                  <a:pos x="170" y="0"/>
                </a:cxn>
                <a:cxn ang="0">
                  <a:pos x="0" y="231"/>
                </a:cxn>
                <a:cxn ang="0">
                  <a:pos x="35" y="231"/>
                </a:cxn>
                <a:cxn ang="0">
                  <a:pos x="80" y="170"/>
                </a:cxn>
                <a:cxn ang="0">
                  <a:pos x="226" y="170"/>
                </a:cxn>
                <a:cxn ang="0">
                  <a:pos x="218" y="143"/>
                </a:cxn>
                <a:cxn ang="0">
                  <a:pos x="99" y="143"/>
                </a:cxn>
                <a:cxn ang="0">
                  <a:pos x="184" y="26"/>
                </a:cxn>
                <a:cxn ang="0">
                  <a:pos x="244" y="231"/>
                </a:cxn>
              </a:cxnLst>
              <a:rect l="0" t="0" r="r" b="b"/>
              <a:pathLst>
                <a:path w="282" h="231">
                  <a:moveTo>
                    <a:pt x="244" y="231"/>
                  </a:moveTo>
                  <a:lnTo>
                    <a:pt x="282" y="231"/>
                  </a:lnTo>
                  <a:lnTo>
                    <a:pt x="210" y="0"/>
                  </a:lnTo>
                  <a:lnTo>
                    <a:pt x="170" y="0"/>
                  </a:lnTo>
                  <a:lnTo>
                    <a:pt x="0" y="231"/>
                  </a:lnTo>
                  <a:lnTo>
                    <a:pt x="35" y="231"/>
                  </a:lnTo>
                  <a:lnTo>
                    <a:pt x="80" y="170"/>
                  </a:lnTo>
                  <a:lnTo>
                    <a:pt x="226" y="170"/>
                  </a:lnTo>
                  <a:lnTo>
                    <a:pt x="218" y="143"/>
                  </a:lnTo>
                  <a:lnTo>
                    <a:pt x="99" y="143"/>
                  </a:lnTo>
                  <a:lnTo>
                    <a:pt x="184" y="26"/>
                  </a:lnTo>
                  <a:lnTo>
                    <a:pt x="244" y="23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sp>
          <p:nvSpPr>
            <p:cNvPr id="10" name="Freeform 341"/>
            <p:cNvSpPr>
              <a:spLocks noChangeAspect="1"/>
            </p:cNvSpPr>
            <p:nvPr userDrawn="1"/>
          </p:nvSpPr>
          <p:spPr bwMode="white">
            <a:xfrm>
              <a:off x="3213" y="2681"/>
              <a:ext cx="258" cy="233"/>
            </a:xfrm>
            <a:custGeom>
              <a:avLst/>
              <a:gdLst/>
              <a:ahLst/>
              <a:cxnLst>
                <a:cxn ang="0">
                  <a:pos x="144" y="111"/>
                </a:cxn>
                <a:cxn ang="0">
                  <a:pos x="199" y="195"/>
                </a:cxn>
                <a:cxn ang="0">
                  <a:pos x="175" y="203"/>
                </a:cxn>
                <a:cxn ang="0">
                  <a:pos x="148" y="209"/>
                </a:cxn>
                <a:cxn ang="0">
                  <a:pos x="104" y="209"/>
                </a:cxn>
                <a:cxn ang="0">
                  <a:pos x="77" y="201"/>
                </a:cxn>
                <a:cxn ang="0">
                  <a:pos x="61" y="190"/>
                </a:cxn>
                <a:cxn ang="0">
                  <a:pos x="52" y="180"/>
                </a:cxn>
                <a:cxn ang="0">
                  <a:pos x="43" y="165"/>
                </a:cxn>
                <a:cxn ang="0">
                  <a:pos x="38" y="142"/>
                </a:cxn>
                <a:cxn ang="0">
                  <a:pos x="39" y="119"/>
                </a:cxn>
                <a:cxn ang="0">
                  <a:pos x="48" y="91"/>
                </a:cxn>
                <a:cxn ang="0">
                  <a:pos x="59" y="73"/>
                </a:cxn>
                <a:cxn ang="0">
                  <a:pos x="73" y="57"/>
                </a:cxn>
                <a:cxn ang="0">
                  <a:pos x="100" y="38"/>
                </a:cxn>
                <a:cxn ang="0">
                  <a:pos x="134" y="26"/>
                </a:cxn>
                <a:cxn ang="0">
                  <a:pos x="174" y="25"/>
                </a:cxn>
                <a:cxn ang="0">
                  <a:pos x="203" y="31"/>
                </a:cxn>
                <a:cxn ang="0">
                  <a:pos x="213" y="37"/>
                </a:cxn>
                <a:cxn ang="0">
                  <a:pos x="220" y="49"/>
                </a:cxn>
                <a:cxn ang="0">
                  <a:pos x="255" y="61"/>
                </a:cxn>
                <a:cxn ang="0">
                  <a:pos x="258" y="43"/>
                </a:cxn>
                <a:cxn ang="0">
                  <a:pos x="255" y="30"/>
                </a:cxn>
                <a:cxn ang="0">
                  <a:pos x="248" y="19"/>
                </a:cxn>
                <a:cxn ang="0">
                  <a:pos x="232" y="9"/>
                </a:cxn>
                <a:cxn ang="0">
                  <a:pos x="207" y="2"/>
                </a:cxn>
                <a:cxn ang="0">
                  <a:pos x="163" y="1"/>
                </a:cxn>
                <a:cxn ang="0">
                  <a:pos x="121" y="6"/>
                </a:cxn>
                <a:cxn ang="0">
                  <a:pos x="85" y="15"/>
                </a:cxn>
                <a:cxn ang="0">
                  <a:pos x="62" y="28"/>
                </a:cxn>
                <a:cxn ang="0">
                  <a:pos x="40" y="47"/>
                </a:cxn>
                <a:cxn ang="0">
                  <a:pos x="24" y="68"/>
                </a:cxn>
                <a:cxn ang="0">
                  <a:pos x="9" y="94"/>
                </a:cxn>
                <a:cxn ang="0">
                  <a:pos x="2" y="121"/>
                </a:cxn>
                <a:cxn ang="0">
                  <a:pos x="1" y="148"/>
                </a:cxn>
                <a:cxn ang="0">
                  <a:pos x="7" y="174"/>
                </a:cxn>
                <a:cxn ang="0">
                  <a:pos x="20" y="196"/>
                </a:cxn>
                <a:cxn ang="0">
                  <a:pos x="32" y="209"/>
                </a:cxn>
                <a:cxn ang="0">
                  <a:pos x="48" y="219"/>
                </a:cxn>
                <a:cxn ang="0">
                  <a:pos x="78" y="230"/>
                </a:cxn>
                <a:cxn ang="0">
                  <a:pos x="115" y="235"/>
                </a:cxn>
                <a:cxn ang="0">
                  <a:pos x="155" y="232"/>
                </a:cxn>
                <a:cxn ang="0">
                  <a:pos x="204" y="220"/>
                </a:cxn>
              </a:cxnLst>
              <a:rect l="0" t="0" r="r" b="b"/>
              <a:pathLst>
                <a:path w="258" h="235">
                  <a:moveTo>
                    <a:pt x="228" y="212"/>
                  </a:moveTo>
                  <a:lnTo>
                    <a:pt x="248" y="111"/>
                  </a:lnTo>
                  <a:lnTo>
                    <a:pt x="144" y="111"/>
                  </a:lnTo>
                  <a:lnTo>
                    <a:pt x="138" y="137"/>
                  </a:lnTo>
                  <a:lnTo>
                    <a:pt x="211" y="137"/>
                  </a:lnTo>
                  <a:lnTo>
                    <a:pt x="199" y="195"/>
                  </a:lnTo>
                  <a:lnTo>
                    <a:pt x="192" y="198"/>
                  </a:lnTo>
                  <a:lnTo>
                    <a:pt x="183" y="201"/>
                  </a:lnTo>
                  <a:lnTo>
                    <a:pt x="175" y="203"/>
                  </a:lnTo>
                  <a:lnTo>
                    <a:pt x="166" y="206"/>
                  </a:lnTo>
                  <a:lnTo>
                    <a:pt x="157" y="208"/>
                  </a:lnTo>
                  <a:lnTo>
                    <a:pt x="148" y="209"/>
                  </a:lnTo>
                  <a:lnTo>
                    <a:pt x="131" y="211"/>
                  </a:lnTo>
                  <a:lnTo>
                    <a:pt x="117" y="211"/>
                  </a:lnTo>
                  <a:lnTo>
                    <a:pt x="104" y="209"/>
                  </a:lnTo>
                  <a:lnTo>
                    <a:pt x="93" y="207"/>
                  </a:lnTo>
                  <a:lnTo>
                    <a:pt x="82" y="203"/>
                  </a:lnTo>
                  <a:lnTo>
                    <a:pt x="77" y="201"/>
                  </a:lnTo>
                  <a:lnTo>
                    <a:pt x="73" y="199"/>
                  </a:lnTo>
                  <a:lnTo>
                    <a:pt x="65" y="193"/>
                  </a:lnTo>
                  <a:lnTo>
                    <a:pt x="61" y="190"/>
                  </a:lnTo>
                  <a:lnTo>
                    <a:pt x="58" y="187"/>
                  </a:lnTo>
                  <a:lnTo>
                    <a:pt x="54" y="184"/>
                  </a:lnTo>
                  <a:lnTo>
                    <a:pt x="52" y="180"/>
                  </a:lnTo>
                  <a:lnTo>
                    <a:pt x="47" y="173"/>
                  </a:lnTo>
                  <a:lnTo>
                    <a:pt x="45" y="169"/>
                  </a:lnTo>
                  <a:lnTo>
                    <a:pt x="43" y="165"/>
                  </a:lnTo>
                  <a:lnTo>
                    <a:pt x="40" y="156"/>
                  </a:lnTo>
                  <a:lnTo>
                    <a:pt x="38" y="147"/>
                  </a:lnTo>
                  <a:lnTo>
                    <a:pt x="38" y="142"/>
                  </a:lnTo>
                  <a:lnTo>
                    <a:pt x="38" y="138"/>
                  </a:lnTo>
                  <a:lnTo>
                    <a:pt x="38" y="128"/>
                  </a:lnTo>
                  <a:lnTo>
                    <a:pt x="39" y="119"/>
                  </a:lnTo>
                  <a:lnTo>
                    <a:pt x="41" y="109"/>
                  </a:lnTo>
                  <a:lnTo>
                    <a:pt x="44" y="100"/>
                  </a:lnTo>
                  <a:lnTo>
                    <a:pt x="48" y="91"/>
                  </a:lnTo>
                  <a:lnTo>
                    <a:pt x="51" y="86"/>
                  </a:lnTo>
                  <a:lnTo>
                    <a:pt x="53" y="82"/>
                  </a:lnTo>
                  <a:lnTo>
                    <a:pt x="59" y="73"/>
                  </a:lnTo>
                  <a:lnTo>
                    <a:pt x="66" y="65"/>
                  </a:lnTo>
                  <a:lnTo>
                    <a:pt x="69" y="61"/>
                  </a:lnTo>
                  <a:lnTo>
                    <a:pt x="73" y="57"/>
                  </a:lnTo>
                  <a:lnTo>
                    <a:pt x="81" y="50"/>
                  </a:lnTo>
                  <a:lnTo>
                    <a:pt x="90" y="43"/>
                  </a:lnTo>
                  <a:lnTo>
                    <a:pt x="100" y="38"/>
                  </a:lnTo>
                  <a:lnTo>
                    <a:pt x="111" y="33"/>
                  </a:lnTo>
                  <a:lnTo>
                    <a:pt x="122" y="29"/>
                  </a:lnTo>
                  <a:lnTo>
                    <a:pt x="134" y="26"/>
                  </a:lnTo>
                  <a:lnTo>
                    <a:pt x="147" y="25"/>
                  </a:lnTo>
                  <a:lnTo>
                    <a:pt x="160" y="24"/>
                  </a:lnTo>
                  <a:lnTo>
                    <a:pt x="174" y="25"/>
                  </a:lnTo>
                  <a:lnTo>
                    <a:pt x="189" y="27"/>
                  </a:lnTo>
                  <a:lnTo>
                    <a:pt x="196" y="29"/>
                  </a:lnTo>
                  <a:lnTo>
                    <a:pt x="203" y="31"/>
                  </a:lnTo>
                  <a:lnTo>
                    <a:pt x="206" y="32"/>
                  </a:lnTo>
                  <a:lnTo>
                    <a:pt x="209" y="34"/>
                  </a:lnTo>
                  <a:lnTo>
                    <a:pt x="213" y="37"/>
                  </a:lnTo>
                  <a:lnTo>
                    <a:pt x="217" y="41"/>
                  </a:lnTo>
                  <a:lnTo>
                    <a:pt x="219" y="46"/>
                  </a:lnTo>
                  <a:lnTo>
                    <a:pt x="220" y="49"/>
                  </a:lnTo>
                  <a:lnTo>
                    <a:pt x="221" y="53"/>
                  </a:lnTo>
                  <a:lnTo>
                    <a:pt x="221" y="61"/>
                  </a:lnTo>
                  <a:lnTo>
                    <a:pt x="255" y="61"/>
                  </a:lnTo>
                  <a:lnTo>
                    <a:pt x="257" y="54"/>
                  </a:lnTo>
                  <a:lnTo>
                    <a:pt x="258" y="49"/>
                  </a:lnTo>
                  <a:lnTo>
                    <a:pt x="258" y="43"/>
                  </a:lnTo>
                  <a:lnTo>
                    <a:pt x="258" y="38"/>
                  </a:lnTo>
                  <a:lnTo>
                    <a:pt x="257" y="34"/>
                  </a:lnTo>
                  <a:lnTo>
                    <a:pt x="255" y="30"/>
                  </a:lnTo>
                  <a:lnTo>
                    <a:pt x="253" y="26"/>
                  </a:lnTo>
                  <a:lnTo>
                    <a:pt x="251" y="22"/>
                  </a:lnTo>
                  <a:lnTo>
                    <a:pt x="248" y="19"/>
                  </a:lnTo>
                  <a:lnTo>
                    <a:pt x="245" y="16"/>
                  </a:lnTo>
                  <a:lnTo>
                    <a:pt x="237" y="11"/>
                  </a:lnTo>
                  <a:lnTo>
                    <a:pt x="232" y="9"/>
                  </a:lnTo>
                  <a:lnTo>
                    <a:pt x="228" y="7"/>
                  </a:lnTo>
                  <a:lnTo>
                    <a:pt x="218" y="4"/>
                  </a:lnTo>
                  <a:lnTo>
                    <a:pt x="207" y="2"/>
                  </a:lnTo>
                  <a:lnTo>
                    <a:pt x="196" y="1"/>
                  </a:lnTo>
                  <a:lnTo>
                    <a:pt x="174" y="0"/>
                  </a:lnTo>
                  <a:lnTo>
                    <a:pt x="163" y="1"/>
                  </a:lnTo>
                  <a:lnTo>
                    <a:pt x="153" y="2"/>
                  </a:lnTo>
                  <a:lnTo>
                    <a:pt x="135" y="4"/>
                  </a:lnTo>
                  <a:lnTo>
                    <a:pt x="121" y="6"/>
                  </a:lnTo>
                  <a:lnTo>
                    <a:pt x="103" y="10"/>
                  </a:lnTo>
                  <a:lnTo>
                    <a:pt x="94" y="13"/>
                  </a:lnTo>
                  <a:lnTo>
                    <a:pt x="85" y="15"/>
                  </a:lnTo>
                  <a:lnTo>
                    <a:pt x="77" y="18"/>
                  </a:lnTo>
                  <a:lnTo>
                    <a:pt x="71" y="22"/>
                  </a:lnTo>
                  <a:lnTo>
                    <a:pt x="62" y="28"/>
                  </a:lnTo>
                  <a:lnTo>
                    <a:pt x="53" y="35"/>
                  </a:lnTo>
                  <a:lnTo>
                    <a:pt x="44" y="43"/>
                  </a:lnTo>
                  <a:lnTo>
                    <a:pt x="40" y="47"/>
                  </a:lnTo>
                  <a:lnTo>
                    <a:pt x="37" y="51"/>
                  </a:lnTo>
                  <a:lnTo>
                    <a:pt x="30" y="59"/>
                  </a:lnTo>
                  <a:lnTo>
                    <a:pt x="24" y="68"/>
                  </a:lnTo>
                  <a:lnTo>
                    <a:pt x="18" y="76"/>
                  </a:lnTo>
                  <a:lnTo>
                    <a:pt x="13" y="85"/>
                  </a:lnTo>
                  <a:lnTo>
                    <a:pt x="9" y="94"/>
                  </a:lnTo>
                  <a:lnTo>
                    <a:pt x="6" y="103"/>
                  </a:lnTo>
                  <a:lnTo>
                    <a:pt x="4" y="112"/>
                  </a:lnTo>
                  <a:lnTo>
                    <a:pt x="2" y="121"/>
                  </a:lnTo>
                  <a:lnTo>
                    <a:pt x="1" y="131"/>
                  </a:lnTo>
                  <a:lnTo>
                    <a:pt x="0" y="140"/>
                  </a:lnTo>
                  <a:lnTo>
                    <a:pt x="1" y="148"/>
                  </a:lnTo>
                  <a:lnTo>
                    <a:pt x="2" y="157"/>
                  </a:lnTo>
                  <a:lnTo>
                    <a:pt x="4" y="165"/>
                  </a:lnTo>
                  <a:lnTo>
                    <a:pt x="7" y="174"/>
                  </a:lnTo>
                  <a:lnTo>
                    <a:pt x="10" y="181"/>
                  </a:lnTo>
                  <a:lnTo>
                    <a:pt x="15" y="189"/>
                  </a:lnTo>
                  <a:lnTo>
                    <a:pt x="20" y="196"/>
                  </a:lnTo>
                  <a:lnTo>
                    <a:pt x="26" y="203"/>
                  </a:lnTo>
                  <a:lnTo>
                    <a:pt x="29" y="206"/>
                  </a:lnTo>
                  <a:lnTo>
                    <a:pt x="32" y="209"/>
                  </a:lnTo>
                  <a:lnTo>
                    <a:pt x="36" y="212"/>
                  </a:lnTo>
                  <a:lnTo>
                    <a:pt x="40" y="214"/>
                  </a:lnTo>
                  <a:lnTo>
                    <a:pt x="48" y="219"/>
                  </a:lnTo>
                  <a:lnTo>
                    <a:pt x="57" y="224"/>
                  </a:lnTo>
                  <a:lnTo>
                    <a:pt x="67" y="227"/>
                  </a:lnTo>
                  <a:lnTo>
                    <a:pt x="78" y="230"/>
                  </a:lnTo>
                  <a:lnTo>
                    <a:pt x="90" y="233"/>
                  </a:lnTo>
                  <a:lnTo>
                    <a:pt x="102" y="234"/>
                  </a:lnTo>
                  <a:lnTo>
                    <a:pt x="115" y="235"/>
                  </a:lnTo>
                  <a:lnTo>
                    <a:pt x="129" y="234"/>
                  </a:lnTo>
                  <a:lnTo>
                    <a:pt x="142" y="233"/>
                  </a:lnTo>
                  <a:lnTo>
                    <a:pt x="155" y="232"/>
                  </a:lnTo>
                  <a:lnTo>
                    <a:pt x="167" y="229"/>
                  </a:lnTo>
                  <a:lnTo>
                    <a:pt x="180" y="227"/>
                  </a:lnTo>
                  <a:lnTo>
                    <a:pt x="204" y="220"/>
                  </a:lnTo>
                  <a:lnTo>
                    <a:pt x="228" y="2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sp>
          <p:nvSpPr>
            <p:cNvPr id="11" name="Freeform 342"/>
            <p:cNvSpPr>
              <a:spLocks noChangeAspect="1"/>
            </p:cNvSpPr>
            <p:nvPr userDrawn="1"/>
          </p:nvSpPr>
          <p:spPr bwMode="white">
            <a:xfrm>
              <a:off x="3527" y="2681"/>
              <a:ext cx="223" cy="228"/>
            </a:xfrm>
            <a:custGeom>
              <a:avLst/>
              <a:gdLst/>
              <a:ahLst/>
              <a:cxnLst>
                <a:cxn ang="0">
                  <a:pos x="0" y="231"/>
                </a:cxn>
                <a:cxn ang="0">
                  <a:pos x="180" y="231"/>
                </a:cxn>
                <a:cxn ang="0">
                  <a:pos x="186" y="203"/>
                </a:cxn>
                <a:cxn ang="0">
                  <a:pos x="38" y="203"/>
                </a:cxn>
                <a:cxn ang="0">
                  <a:pos x="55" y="123"/>
                </a:cxn>
                <a:cxn ang="0">
                  <a:pos x="187" y="123"/>
                </a:cxn>
                <a:cxn ang="0">
                  <a:pos x="193" y="95"/>
                </a:cxn>
                <a:cxn ang="0">
                  <a:pos x="60" y="95"/>
                </a:cxn>
                <a:cxn ang="0">
                  <a:pos x="74" y="27"/>
                </a:cxn>
                <a:cxn ang="0">
                  <a:pos x="217" y="27"/>
                </a:cxn>
                <a:cxn ang="0">
                  <a:pos x="223" y="0"/>
                </a:cxn>
                <a:cxn ang="0">
                  <a:pos x="48" y="0"/>
                </a:cxn>
                <a:cxn ang="0">
                  <a:pos x="0" y="231"/>
                </a:cxn>
              </a:cxnLst>
              <a:rect l="0" t="0" r="r" b="b"/>
              <a:pathLst>
                <a:path w="223" h="231">
                  <a:moveTo>
                    <a:pt x="0" y="231"/>
                  </a:moveTo>
                  <a:lnTo>
                    <a:pt x="180" y="231"/>
                  </a:lnTo>
                  <a:lnTo>
                    <a:pt x="186" y="203"/>
                  </a:lnTo>
                  <a:lnTo>
                    <a:pt x="38" y="203"/>
                  </a:lnTo>
                  <a:lnTo>
                    <a:pt x="55" y="123"/>
                  </a:lnTo>
                  <a:lnTo>
                    <a:pt x="187" y="123"/>
                  </a:lnTo>
                  <a:lnTo>
                    <a:pt x="193" y="95"/>
                  </a:lnTo>
                  <a:lnTo>
                    <a:pt x="60" y="95"/>
                  </a:lnTo>
                  <a:lnTo>
                    <a:pt x="74" y="27"/>
                  </a:lnTo>
                  <a:lnTo>
                    <a:pt x="217" y="27"/>
                  </a:lnTo>
                  <a:lnTo>
                    <a:pt x="223" y="0"/>
                  </a:lnTo>
                  <a:lnTo>
                    <a:pt x="48" y="0"/>
                  </a:lnTo>
                  <a:lnTo>
                    <a:pt x="0" y="23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sp>
          <p:nvSpPr>
            <p:cNvPr id="12" name="Freeform 343"/>
            <p:cNvSpPr>
              <a:spLocks noChangeAspect="1"/>
            </p:cNvSpPr>
            <p:nvPr userDrawn="1"/>
          </p:nvSpPr>
          <p:spPr bwMode="white">
            <a:xfrm>
              <a:off x="3785" y="2681"/>
              <a:ext cx="268" cy="228"/>
            </a:xfrm>
            <a:custGeom>
              <a:avLst/>
              <a:gdLst/>
              <a:ahLst/>
              <a:cxnLst>
                <a:cxn ang="0">
                  <a:pos x="0" y="231"/>
                </a:cxn>
                <a:cxn ang="0">
                  <a:pos x="29" y="231"/>
                </a:cxn>
                <a:cxn ang="0">
                  <a:pos x="70" y="31"/>
                </a:cxn>
                <a:cxn ang="0">
                  <a:pos x="179" y="231"/>
                </a:cxn>
                <a:cxn ang="0">
                  <a:pos x="219" y="231"/>
                </a:cxn>
                <a:cxn ang="0">
                  <a:pos x="267" y="0"/>
                </a:cxn>
                <a:cxn ang="0">
                  <a:pos x="238" y="0"/>
                </a:cxn>
                <a:cxn ang="0">
                  <a:pos x="197" y="199"/>
                </a:cxn>
                <a:cxn ang="0">
                  <a:pos x="90" y="0"/>
                </a:cxn>
                <a:cxn ang="0">
                  <a:pos x="47" y="0"/>
                </a:cxn>
                <a:cxn ang="0">
                  <a:pos x="0" y="231"/>
                </a:cxn>
              </a:cxnLst>
              <a:rect l="0" t="0" r="r" b="b"/>
              <a:pathLst>
                <a:path w="267" h="231">
                  <a:moveTo>
                    <a:pt x="0" y="231"/>
                  </a:moveTo>
                  <a:lnTo>
                    <a:pt x="29" y="231"/>
                  </a:lnTo>
                  <a:lnTo>
                    <a:pt x="70" y="31"/>
                  </a:lnTo>
                  <a:lnTo>
                    <a:pt x="179" y="231"/>
                  </a:lnTo>
                  <a:lnTo>
                    <a:pt x="219" y="231"/>
                  </a:lnTo>
                  <a:lnTo>
                    <a:pt x="267" y="0"/>
                  </a:lnTo>
                  <a:lnTo>
                    <a:pt x="238" y="0"/>
                  </a:lnTo>
                  <a:lnTo>
                    <a:pt x="197" y="199"/>
                  </a:lnTo>
                  <a:lnTo>
                    <a:pt x="90" y="0"/>
                  </a:lnTo>
                  <a:lnTo>
                    <a:pt x="47" y="0"/>
                  </a:lnTo>
                  <a:lnTo>
                    <a:pt x="0" y="23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sp>
          <p:nvSpPr>
            <p:cNvPr id="13" name="Freeform 344"/>
            <p:cNvSpPr>
              <a:spLocks noChangeAspect="1"/>
            </p:cNvSpPr>
            <p:nvPr userDrawn="1"/>
          </p:nvSpPr>
          <p:spPr bwMode="white">
            <a:xfrm>
              <a:off x="4104" y="2671"/>
              <a:ext cx="243" cy="243"/>
            </a:xfrm>
            <a:custGeom>
              <a:avLst/>
              <a:gdLst/>
              <a:ahLst/>
              <a:cxnLst>
                <a:cxn ang="0">
                  <a:pos x="184" y="177"/>
                </a:cxn>
                <a:cxn ang="0">
                  <a:pos x="174" y="192"/>
                </a:cxn>
                <a:cxn ang="0">
                  <a:pos x="161" y="203"/>
                </a:cxn>
                <a:cxn ang="0">
                  <a:pos x="142" y="213"/>
                </a:cxn>
                <a:cxn ang="0">
                  <a:pos x="121" y="217"/>
                </a:cxn>
                <a:cxn ang="0">
                  <a:pos x="100" y="217"/>
                </a:cxn>
                <a:cxn ang="0">
                  <a:pos x="79" y="212"/>
                </a:cxn>
                <a:cxn ang="0">
                  <a:pos x="61" y="201"/>
                </a:cxn>
                <a:cxn ang="0">
                  <a:pos x="47" y="186"/>
                </a:cxn>
                <a:cxn ang="0">
                  <a:pos x="40" y="173"/>
                </a:cxn>
                <a:cxn ang="0">
                  <a:pos x="37" y="162"/>
                </a:cxn>
                <a:cxn ang="0">
                  <a:pos x="35" y="141"/>
                </a:cxn>
                <a:cxn ang="0">
                  <a:pos x="41" y="111"/>
                </a:cxn>
                <a:cxn ang="0">
                  <a:pos x="49" y="91"/>
                </a:cxn>
                <a:cxn ang="0">
                  <a:pos x="65" y="67"/>
                </a:cxn>
                <a:cxn ang="0">
                  <a:pos x="84" y="49"/>
                </a:cxn>
                <a:cxn ang="0">
                  <a:pos x="106" y="36"/>
                </a:cxn>
                <a:cxn ang="0">
                  <a:pos x="143" y="27"/>
                </a:cxn>
                <a:cxn ang="0">
                  <a:pos x="163" y="28"/>
                </a:cxn>
                <a:cxn ang="0">
                  <a:pos x="181" y="33"/>
                </a:cxn>
                <a:cxn ang="0">
                  <a:pos x="195" y="42"/>
                </a:cxn>
                <a:cxn ang="0">
                  <a:pos x="204" y="53"/>
                </a:cxn>
                <a:cxn ang="0">
                  <a:pos x="206" y="68"/>
                </a:cxn>
                <a:cxn ang="0">
                  <a:pos x="243" y="57"/>
                </a:cxn>
                <a:cxn ang="0">
                  <a:pos x="239" y="44"/>
                </a:cxn>
                <a:cxn ang="0">
                  <a:pos x="231" y="29"/>
                </a:cxn>
                <a:cxn ang="0">
                  <a:pos x="222" y="19"/>
                </a:cxn>
                <a:cxn ang="0">
                  <a:pos x="199" y="6"/>
                </a:cxn>
                <a:cxn ang="0">
                  <a:pos x="170" y="0"/>
                </a:cxn>
                <a:cxn ang="0">
                  <a:pos x="137" y="2"/>
                </a:cxn>
                <a:cxn ang="0">
                  <a:pos x="110" y="8"/>
                </a:cxn>
                <a:cxn ang="0">
                  <a:pos x="83" y="20"/>
                </a:cxn>
                <a:cxn ang="0">
                  <a:pos x="53" y="40"/>
                </a:cxn>
                <a:cxn ang="0">
                  <a:pos x="27" y="68"/>
                </a:cxn>
                <a:cxn ang="0">
                  <a:pos x="14" y="90"/>
                </a:cxn>
                <a:cxn ang="0">
                  <a:pos x="5" y="115"/>
                </a:cxn>
                <a:cxn ang="0">
                  <a:pos x="1" y="135"/>
                </a:cxn>
                <a:cxn ang="0">
                  <a:pos x="0" y="153"/>
                </a:cxn>
                <a:cxn ang="0">
                  <a:pos x="5" y="182"/>
                </a:cxn>
                <a:cxn ang="0">
                  <a:pos x="17" y="205"/>
                </a:cxn>
                <a:cxn ang="0">
                  <a:pos x="36" y="223"/>
                </a:cxn>
                <a:cxn ang="0">
                  <a:pos x="59" y="235"/>
                </a:cxn>
                <a:cxn ang="0">
                  <a:pos x="85" y="241"/>
                </a:cxn>
                <a:cxn ang="0">
                  <a:pos x="113" y="243"/>
                </a:cxn>
                <a:cxn ang="0">
                  <a:pos x="141" y="239"/>
                </a:cxn>
                <a:cxn ang="0">
                  <a:pos x="158" y="234"/>
                </a:cxn>
                <a:cxn ang="0">
                  <a:pos x="183" y="222"/>
                </a:cxn>
                <a:cxn ang="0">
                  <a:pos x="204" y="205"/>
                </a:cxn>
                <a:cxn ang="0">
                  <a:pos x="218" y="186"/>
                </a:cxn>
                <a:cxn ang="0">
                  <a:pos x="224" y="172"/>
                </a:cxn>
              </a:cxnLst>
              <a:rect l="0" t="0" r="r" b="b"/>
              <a:pathLst>
                <a:path w="243" h="243">
                  <a:moveTo>
                    <a:pt x="187" y="170"/>
                  </a:moveTo>
                  <a:lnTo>
                    <a:pt x="186" y="173"/>
                  </a:lnTo>
                  <a:lnTo>
                    <a:pt x="184" y="177"/>
                  </a:lnTo>
                  <a:lnTo>
                    <a:pt x="181" y="183"/>
                  </a:lnTo>
                  <a:lnTo>
                    <a:pt x="177" y="189"/>
                  </a:lnTo>
                  <a:lnTo>
                    <a:pt x="174" y="192"/>
                  </a:lnTo>
                  <a:lnTo>
                    <a:pt x="172" y="194"/>
                  </a:lnTo>
                  <a:lnTo>
                    <a:pt x="167" y="199"/>
                  </a:lnTo>
                  <a:lnTo>
                    <a:pt x="161" y="203"/>
                  </a:lnTo>
                  <a:lnTo>
                    <a:pt x="155" y="207"/>
                  </a:lnTo>
                  <a:lnTo>
                    <a:pt x="149" y="210"/>
                  </a:lnTo>
                  <a:lnTo>
                    <a:pt x="142" y="213"/>
                  </a:lnTo>
                  <a:lnTo>
                    <a:pt x="135" y="215"/>
                  </a:lnTo>
                  <a:lnTo>
                    <a:pt x="128" y="216"/>
                  </a:lnTo>
                  <a:lnTo>
                    <a:pt x="121" y="217"/>
                  </a:lnTo>
                  <a:lnTo>
                    <a:pt x="114" y="218"/>
                  </a:lnTo>
                  <a:lnTo>
                    <a:pt x="107" y="218"/>
                  </a:lnTo>
                  <a:lnTo>
                    <a:pt x="100" y="217"/>
                  </a:lnTo>
                  <a:lnTo>
                    <a:pt x="93" y="216"/>
                  </a:lnTo>
                  <a:lnTo>
                    <a:pt x="86" y="214"/>
                  </a:lnTo>
                  <a:lnTo>
                    <a:pt x="79" y="212"/>
                  </a:lnTo>
                  <a:lnTo>
                    <a:pt x="73" y="209"/>
                  </a:lnTo>
                  <a:lnTo>
                    <a:pt x="67" y="205"/>
                  </a:lnTo>
                  <a:lnTo>
                    <a:pt x="61" y="201"/>
                  </a:lnTo>
                  <a:lnTo>
                    <a:pt x="56" y="197"/>
                  </a:lnTo>
                  <a:lnTo>
                    <a:pt x="51" y="192"/>
                  </a:lnTo>
                  <a:lnTo>
                    <a:pt x="47" y="186"/>
                  </a:lnTo>
                  <a:lnTo>
                    <a:pt x="43" y="180"/>
                  </a:lnTo>
                  <a:lnTo>
                    <a:pt x="41" y="177"/>
                  </a:lnTo>
                  <a:lnTo>
                    <a:pt x="40" y="173"/>
                  </a:lnTo>
                  <a:lnTo>
                    <a:pt x="39" y="170"/>
                  </a:lnTo>
                  <a:lnTo>
                    <a:pt x="38" y="166"/>
                  </a:lnTo>
                  <a:lnTo>
                    <a:pt x="37" y="162"/>
                  </a:lnTo>
                  <a:lnTo>
                    <a:pt x="36" y="158"/>
                  </a:lnTo>
                  <a:lnTo>
                    <a:pt x="35" y="150"/>
                  </a:lnTo>
                  <a:lnTo>
                    <a:pt x="35" y="141"/>
                  </a:lnTo>
                  <a:lnTo>
                    <a:pt x="36" y="132"/>
                  </a:lnTo>
                  <a:lnTo>
                    <a:pt x="38" y="122"/>
                  </a:lnTo>
                  <a:lnTo>
                    <a:pt x="41" y="111"/>
                  </a:lnTo>
                  <a:lnTo>
                    <a:pt x="43" y="105"/>
                  </a:lnTo>
                  <a:lnTo>
                    <a:pt x="45" y="100"/>
                  </a:lnTo>
                  <a:lnTo>
                    <a:pt x="49" y="91"/>
                  </a:lnTo>
                  <a:lnTo>
                    <a:pt x="54" y="82"/>
                  </a:lnTo>
                  <a:lnTo>
                    <a:pt x="59" y="74"/>
                  </a:lnTo>
                  <a:lnTo>
                    <a:pt x="65" y="67"/>
                  </a:lnTo>
                  <a:lnTo>
                    <a:pt x="71" y="60"/>
                  </a:lnTo>
                  <a:lnTo>
                    <a:pt x="78" y="54"/>
                  </a:lnTo>
                  <a:lnTo>
                    <a:pt x="84" y="49"/>
                  </a:lnTo>
                  <a:lnTo>
                    <a:pt x="91" y="44"/>
                  </a:lnTo>
                  <a:lnTo>
                    <a:pt x="98" y="40"/>
                  </a:lnTo>
                  <a:lnTo>
                    <a:pt x="106" y="36"/>
                  </a:lnTo>
                  <a:lnTo>
                    <a:pt x="121" y="31"/>
                  </a:lnTo>
                  <a:lnTo>
                    <a:pt x="135" y="28"/>
                  </a:lnTo>
                  <a:lnTo>
                    <a:pt x="143" y="27"/>
                  </a:lnTo>
                  <a:lnTo>
                    <a:pt x="150" y="27"/>
                  </a:lnTo>
                  <a:lnTo>
                    <a:pt x="157" y="28"/>
                  </a:lnTo>
                  <a:lnTo>
                    <a:pt x="163" y="28"/>
                  </a:lnTo>
                  <a:lnTo>
                    <a:pt x="170" y="29"/>
                  </a:lnTo>
                  <a:lnTo>
                    <a:pt x="176" y="31"/>
                  </a:lnTo>
                  <a:lnTo>
                    <a:pt x="181" y="33"/>
                  </a:lnTo>
                  <a:lnTo>
                    <a:pt x="187" y="36"/>
                  </a:lnTo>
                  <a:lnTo>
                    <a:pt x="191" y="38"/>
                  </a:lnTo>
                  <a:lnTo>
                    <a:pt x="195" y="42"/>
                  </a:lnTo>
                  <a:lnTo>
                    <a:pt x="199" y="45"/>
                  </a:lnTo>
                  <a:lnTo>
                    <a:pt x="202" y="49"/>
                  </a:lnTo>
                  <a:lnTo>
                    <a:pt x="204" y="53"/>
                  </a:lnTo>
                  <a:lnTo>
                    <a:pt x="206" y="58"/>
                  </a:lnTo>
                  <a:lnTo>
                    <a:pt x="206" y="63"/>
                  </a:lnTo>
                  <a:lnTo>
                    <a:pt x="206" y="68"/>
                  </a:lnTo>
                  <a:lnTo>
                    <a:pt x="243" y="68"/>
                  </a:lnTo>
                  <a:lnTo>
                    <a:pt x="243" y="62"/>
                  </a:lnTo>
                  <a:lnTo>
                    <a:pt x="243" y="57"/>
                  </a:lnTo>
                  <a:lnTo>
                    <a:pt x="242" y="53"/>
                  </a:lnTo>
                  <a:lnTo>
                    <a:pt x="241" y="48"/>
                  </a:lnTo>
                  <a:lnTo>
                    <a:pt x="239" y="44"/>
                  </a:lnTo>
                  <a:lnTo>
                    <a:pt x="238" y="40"/>
                  </a:lnTo>
                  <a:lnTo>
                    <a:pt x="233" y="32"/>
                  </a:lnTo>
                  <a:lnTo>
                    <a:pt x="231" y="29"/>
                  </a:lnTo>
                  <a:lnTo>
                    <a:pt x="228" y="25"/>
                  </a:lnTo>
                  <a:lnTo>
                    <a:pt x="225" y="22"/>
                  </a:lnTo>
                  <a:lnTo>
                    <a:pt x="222" y="19"/>
                  </a:lnTo>
                  <a:lnTo>
                    <a:pt x="215" y="14"/>
                  </a:lnTo>
                  <a:lnTo>
                    <a:pt x="207" y="10"/>
                  </a:lnTo>
                  <a:lnTo>
                    <a:pt x="199" y="6"/>
                  </a:lnTo>
                  <a:lnTo>
                    <a:pt x="189" y="3"/>
                  </a:lnTo>
                  <a:lnTo>
                    <a:pt x="180" y="1"/>
                  </a:lnTo>
                  <a:lnTo>
                    <a:pt x="170" y="0"/>
                  </a:lnTo>
                  <a:lnTo>
                    <a:pt x="159" y="0"/>
                  </a:lnTo>
                  <a:lnTo>
                    <a:pt x="148" y="0"/>
                  </a:lnTo>
                  <a:lnTo>
                    <a:pt x="137" y="2"/>
                  </a:lnTo>
                  <a:lnTo>
                    <a:pt x="126" y="4"/>
                  </a:lnTo>
                  <a:lnTo>
                    <a:pt x="115" y="7"/>
                  </a:lnTo>
                  <a:lnTo>
                    <a:pt x="110" y="8"/>
                  </a:lnTo>
                  <a:lnTo>
                    <a:pt x="104" y="10"/>
                  </a:lnTo>
                  <a:lnTo>
                    <a:pt x="93" y="15"/>
                  </a:lnTo>
                  <a:lnTo>
                    <a:pt x="83" y="20"/>
                  </a:lnTo>
                  <a:lnTo>
                    <a:pt x="72" y="26"/>
                  </a:lnTo>
                  <a:lnTo>
                    <a:pt x="62" y="33"/>
                  </a:lnTo>
                  <a:lnTo>
                    <a:pt x="53" y="40"/>
                  </a:lnTo>
                  <a:lnTo>
                    <a:pt x="43" y="49"/>
                  </a:lnTo>
                  <a:lnTo>
                    <a:pt x="35" y="58"/>
                  </a:lnTo>
                  <a:lnTo>
                    <a:pt x="27" y="68"/>
                  </a:lnTo>
                  <a:lnTo>
                    <a:pt x="20" y="78"/>
                  </a:lnTo>
                  <a:lnTo>
                    <a:pt x="17" y="84"/>
                  </a:lnTo>
                  <a:lnTo>
                    <a:pt x="14" y="90"/>
                  </a:lnTo>
                  <a:lnTo>
                    <a:pt x="9" y="102"/>
                  </a:lnTo>
                  <a:lnTo>
                    <a:pt x="7" y="108"/>
                  </a:lnTo>
                  <a:lnTo>
                    <a:pt x="5" y="115"/>
                  </a:lnTo>
                  <a:lnTo>
                    <a:pt x="3" y="121"/>
                  </a:lnTo>
                  <a:lnTo>
                    <a:pt x="2" y="128"/>
                  </a:lnTo>
                  <a:lnTo>
                    <a:pt x="1" y="135"/>
                  </a:lnTo>
                  <a:lnTo>
                    <a:pt x="0" y="143"/>
                  </a:lnTo>
                  <a:lnTo>
                    <a:pt x="0" y="148"/>
                  </a:lnTo>
                  <a:lnTo>
                    <a:pt x="0" y="153"/>
                  </a:lnTo>
                  <a:lnTo>
                    <a:pt x="1" y="164"/>
                  </a:lnTo>
                  <a:lnTo>
                    <a:pt x="2" y="173"/>
                  </a:lnTo>
                  <a:lnTo>
                    <a:pt x="5" y="182"/>
                  </a:lnTo>
                  <a:lnTo>
                    <a:pt x="8" y="190"/>
                  </a:lnTo>
                  <a:lnTo>
                    <a:pt x="12" y="198"/>
                  </a:lnTo>
                  <a:lnTo>
                    <a:pt x="17" y="205"/>
                  </a:lnTo>
                  <a:lnTo>
                    <a:pt x="23" y="211"/>
                  </a:lnTo>
                  <a:lnTo>
                    <a:pt x="29" y="217"/>
                  </a:lnTo>
                  <a:lnTo>
                    <a:pt x="36" y="223"/>
                  </a:lnTo>
                  <a:lnTo>
                    <a:pt x="43" y="227"/>
                  </a:lnTo>
                  <a:lnTo>
                    <a:pt x="51" y="231"/>
                  </a:lnTo>
                  <a:lnTo>
                    <a:pt x="59" y="235"/>
                  </a:lnTo>
                  <a:lnTo>
                    <a:pt x="67" y="238"/>
                  </a:lnTo>
                  <a:lnTo>
                    <a:pt x="76" y="240"/>
                  </a:lnTo>
                  <a:lnTo>
                    <a:pt x="85" y="241"/>
                  </a:lnTo>
                  <a:lnTo>
                    <a:pt x="94" y="243"/>
                  </a:lnTo>
                  <a:lnTo>
                    <a:pt x="103" y="243"/>
                  </a:lnTo>
                  <a:lnTo>
                    <a:pt x="113" y="243"/>
                  </a:lnTo>
                  <a:lnTo>
                    <a:pt x="122" y="242"/>
                  </a:lnTo>
                  <a:lnTo>
                    <a:pt x="131" y="241"/>
                  </a:lnTo>
                  <a:lnTo>
                    <a:pt x="141" y="239"/>
                  </a:lnTo>
                  <a:lnTo>
                    <a:pt x="150" y="237"/>
                  </a:lnTo>
                  <a:lnTo>
                    <a:pt x="154" y="236"/>
                  </a:lnTo>
                  <a:lnTo>
                    <a:pt x="158" y="234"/>
                  </a:lnTo>
                  <a:lnTo>
                    <a:pt x="167" y="230"/>
                  </a:lnTo>
                  <a:lnTo>
                    <a:pt x="175" y="226"/>
                  </a:lnTo>
                  <a:lnTo>
                    <a:pt x="183" y="222"/>
                  </a:lnTo>
                  <a:lnTo>
                    <a:pt x="190" y="217"/>
                  </a:lnTo>
                  <a:lnTo>
                    <a:pt x="197" y="211"/>
                  </a:lnTo>
                  <a:lnTo>
                    <a:pt x="204" y="205"/>
                  </a:lnTo>
                  <a:lnTo>
                    <a:pt x="210" y="198"/>
                  </a:lnTo>
                  <a:lnTo>
                    <a:pt x="215" y="190"/>
                  </a:lnTo>
                  <a:lnTo>
                    <a:pt x="218" y="186"/>
                  </a:lnTo>
                  <a:lnTo>
                    <a:pt x="221" y="180"/>
                  </a:lnTo>
                  <a:lnTo>
                    <a:pt x="223" y="175"/>
                  </a:lnTo>
                  <a:lnTo>
                    <a:pt x="224" y="172"/>
                  </a:lnTo>
                  <a:lnTo>
                    <a:pt x="224" y="170"/>
                  </a:lnTo>
                  <a:lnTo>
                    <a:pt x="187" y="17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sp>
          <p:nvSpPr>
            <p:cNvPr id="14" name="Freeform 345"/>
            <p:cNvSpPr>
              <a:spLocks noChangeAspect="1"/>
            </p:cNvSpPr>
            <p:nvPr userDrawn="1"/>
          </p:nvSpPr>
          <p:spPr bwMode="white">
            <a:xfrm>
              <a:off x="4393" y="2681"/>
              <a:ext cx="253" cy="228"/>
            </a:xfrm>
            <a:custGeom>
              <a:avLst/>
              <a:gdLst/>
              <a:ahLst/>
              <a:cxnLst>
                <a:cxn ang="0">
                  <a:pos x="66" y="231"/>
                </a:cxn>
                <a:cxn ang="0">
                  <a:pos x="100" y="231"/>
                </a:cxn>
                <a:cxn ang="0">
                  <a:pos x="121" y="132"/>
                </a:cxn>
                <a:cxn ang="0">
                  <a:pos x="257" y="0"/>
                </a:cxn>
                <a:cxn ang="0">
                  <a:pos x="215" y="0"/>
                </a:cxn>
                <a:cxn ang="0">
                  <a:pos x="110" y="106"/>
                </a:cxn>
                <a:cxn ang="0">
                  <a:pos x="45" y="0"/>
                </a:cxn>
                <a:cxn ang="0">
                  <a:pos x="0" y="0"/>
                </a:cxn>
                <a:cxn ang="0">
                  <a:pos x="86" y="134"/>
                </a:cxn>
                <a:cxn ang="0">
                  <a:pos x="66" y="231"/>
                </a:cxn>
              </a:cxnLst>
              <a:rect l="0" t="0" r="r" b="b"/>
              <a:pathLst>
                <a:path w="257" h="231">
                  <a:moveTo>
                    <a:pt x="66" y="231"/>
                  </a:moveTo>
                  <a:lnTo>
                    <a:pt x="100" y="231"/>
                  </a:lnTo>
                  <a:lnTo>
                    <a:pt x="121" y="132"/>
                  </a:lnTo>
                  <a:lnTo>
                    <a:pt x="257" y="0"/>
                  </a:lnTo>
                  <a:lnTo>
                    <a:pt x="215" y="0"/>
                  </a:lnTo>
                  <a:lnTo>
                    <a:pt x="110" y="106"/>
                  </a:lnTo>
                  <a:lnTo>
                    <a:pt x="45" y="0"/>
                  </a:lnTo>
                  <a:lnTo>
                    <a:pt x="0" y="0"/>
                  </a:lnTo>
                  <a:lnTo>
                    <a:pt x="86" y="134"/>
                  </a:lnTo>
                  <a:lnTo>
                    <a:pt x="66" y="23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sp>
          <p:nvSpPr>
            <p:cNvPr id="15" name="Freeform 346"/>
            <p:cNvSpPr>
              <a:spLocks noChangeAspect="1"/>
            </p:cNvSpPr>
            <p:nvPr userDrawn="1"/>
          </p:nvSpPr>
          <p:spPr bwMode="white">
            <a:xfrm>
              <a:off x="3648" y="1391"/>
              <a:ext cx="284" cy="233"/>
            </a:xfrm>
            <a:custGeom>
              <a:avLst/>
              <a:gdLst/>
              <a:ahLst/>
              <a:cxnLst>
                <a:cxn ang="0">
                  <a:pos x="244" y="231"/>
                </a:cxn>
                <a:cxn ang="0">
                  <a:pos x="282" y="231"/>
                </a:cxn>
                <a:cxn ang="0">
                  <a:pos x="210" y="0"/>
                </a:cxn>
                <a:cxn ang="0">
                  <a:pos x="170" y="0"/>
                </a:cxn>
                <a:cxn ang="0">
                  <a:pos x="0" y="231"/>
                </a:cxn>
                <a:cxn ang="0">
                  <a:pos x="35" y="231"/>
                </a:cxn>
                <a:cxn ang="0">
                  <a:pos x="80" y="170"/>
                </a:cxn>
                <a:cxn ang="0">
                  <a:pos x="226" y="170"/>
                </a:cxn>
                <a:cxn ang="0">
                  <a:pos x="218" y="143"/>
                </a:cxn>
                <a:cxn ang="0">
                  <a:pos x="99" y="143"/>
                </a:cxn>
                <a:cxn ang="0">
                  <a:pos x="184" y="26"/>
                </a:cxn>
                <a:cxn ang="0">
                  <a:pos x="244" y="231"/>
                </a:cxn>
              </a:cxnLst>
              <a:rect l="0" t="0" r="r" b="b"/>
              <a:pathLst>
                <a:path w="282" h="231">
                  <a:moveTo>
                    <a:pt x="244" y="231"/>
                  </a:moveTo>
                  <a:lnTo>
                    <a:pt x="282" y="231"/>
                  </a:lnTo>
                  <a:lnTo>
                    <a:pt x="210" y="0"/>
                  </a:lnTo>
                  <a:lnTo>
                    <a:pt x="170" y="0"/>
                  </a:lnTo>
                  <a:lnTo>
                    <a:pt x="0" y="231"/>
                  </a:lnTo>
                  <a:lnTo>
                    <a:pt x="35" y="231"/>
                  </a:lnTo>
                  <a:lnTo>
                    <a:pt x="80" y="170"/>
                  </a:lnTo>
                  <a:lnTo>
                    <a:pt x="226" y="170"/>
                  </a:lnTo>
                  <a:lnTo>
                    <a:pt x="218" y="143"/>
                  </a:lnTo>
                  <a:lnTo>
                    <a:pt x="99" y="143"/>
                  </a:lnTo>
                  <a:lnTo>
                    <a:pt x="184" y="26"/>
                  </a:lnTo>
                  <a:lnTo>
                    <a:pt x="244" y="23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sp>
          <p:nvSpPr>
            <p:cNvPr id="16" name="Freeform 347"/>
            <p:cNvSpPr>
              <a:spLocks noChangeAspect="1"/>
            </p:cNvSpPr>
            <p:nvPr userDrawn="1"/>
          </p:nvSpPr>
          <p:spPr bwMode="white">
            <a:xfrm>
              <a:off x="4620" y="1386"/>
              <a:ext cx="263" cy="238"/>
            </a:xfrm>
            <a:custGeom>
              <a:avLst/>
              <a:gdLst/>
              <a:ahLst/>
              <a:cxnLst>
                <a:cxn ang="0">
                  <a:pos x="169" y="28"/>
                </a:cxn>
                <a:cxn ang="0">
                  <a:pos x="188" y="33"/>
                </a:cxn>
                <a:cxn ang="0">
                  <a:pos x="210" y="48"/>
                </a:cxn>
                <a:cxn ang="0">
                  <a:pos x="219" y="61"/>
                </a:cxn>
                <a:cxn ang="0">
                  <a:pos x="228" y="84"/>
                </a:cxn>
                <a:cxn ang="0">
                  <a:pos x="228" y="109"/>
                </a:cxn>
                <a:cxn ang="0">
                  <a:pos x="222" y="136"/>
                </a:cxn>
                <a:cxn ang="0">
                  <a:pos x="214" y="153"/>
                </a:cxn>
                <a:cxn ang="0">
                  <a:pos x="196" y="176"/>
                </a:cxn>
                <a:cxn ang="0">
                  <a:pos x="182" y="189"/>
                </a:cxn>
                <a:cxn ang="0">
                  <a:pos x="160" y="201"/>
                </a:cxn>
                <a:cxn ang="0">
                  <a:pos x="134" y="209"/>
                </a:cxn>
                <a:cxn ang="0">
                  <a:pos x="99" y="210"/>
                </a:cxn>
                <a:cxn ang="0">
                  <a:pos x="80" y="205"/>
                </a:cxn>
                <a:cxn ang="0">
                  <a:pos x="57" y="193"/>
                </a:cxn>
                <a:cxn ang="0">
                  <a:pos x="43" y="174"/>
                </a:cxn>
                <a:cxn ang="0">
                  <a:pos x="36" y="152"/>
                </a:cxn>
                <a:cxn ang="0">
                  <a:pos x="37" y="127"/>
                </a:cxn>
                <a:cxn ang="0">
                  <a:pos x="43" y="102"/>
                </a:cxn>
                <a:cxn ang="0">
                  <a:pos x="56" y="78"/>
                </a:cxn>
                <a:cxn ang="0">
                  <a:pos x="75" y="57"/>
                </a:cxn>
                <a:cxn ang="0">
                  <a:pos x="98" y="40"/>
                </a:cxn>
                <a:cxn ang="0">
                  <a:pos x="125" y="29"/>
                </a:cxn>
                <a:cxn ang="0">
                  <a:pos x="146" y="27"/>
                </a:cxn>
                <a:cxn ang="0">
                  <a:pos x="137" y="2"/>
                </a:cxn>
                <a:cxn ang="0">
                  <a:pos x="100" y="10"/>
                </a:cxn>
                <a:cxn ang="0">
                  <a:pos x="72" y="23"/>
                </a:cxn>
                <a:cxn ang="0">
                  <a:pos x="44" y="44"/>
                </a:cxn>
                <a:cxn ang="0">
                  <a:pos x="22" y="69"/>
                </a:cxn>
                <a:cxn ang="0">
                  <a:pos x="8" y="97"/>
                </a:cxn>
                <a:cxn ang="0">
                  <a:pos x="1" y="126"/>
                </a:cxn>
                <a:cxn ang="0">
                  <a:pos x="0" y="149"/>
                </a:cxn>
                <a:cxn ang="0">
                  <a:pos x="4" y="172"/>
                </a:cxn>
                <a:cxn ang="0">
                  <a:pos x="16" y="197"/>
                </a:cxn>
                <a:cxn ang="0">
                  <a:pos x="31" y="214"/>
                </a:cxn>
                <a:cxn ang="0">
                  <a:pos x="52" y="227"/>
                </a:cxn>
                <a:cxn ang="0">
                  <a:pos x="84" y="236"/>
                </a:cxn>
                <a:cxn ang="0">
                  <a:pos x="123" y="237"/>
                </a:cxn>
                <a:cxn ang="0">
                  <a:pos x="167" y="227"/>
                </a:cxn>
                <a:cxn ang="0">
                  <a:pos x="191" y="215"/>
                </a:cxn>
                <a:cxn ang="0">
                  <a:pos x="222" y="192"/>
                </a:cxn>
                <a:cxn ang="0">
                  <a:pos x="238" y="173"/>
                </a:cxn>
                <a:cxn ang="0">
                  <a:pos x="255" y="142"/>
                </a:cxn>
                <a:cxn ang="0">
                  <a:pos x="263" y="110"/>
                </a:cxn>
                <a:cxn ang="0">
                  <a:pos x="263" y="78"/>
                </a:cxn>
                <a:cxn ang="0">
                  <a:pos x="254" y="48"/>
                </a:cxn>
                <a:cxn ang="0">
                  <a:pos x="243" y="32"/>
                </a:cxn>
                <a:cxn ang="0">
                  <a:pos x="219" y="12"/>
                </a:cxn>
                <a:cxn ang="0">
                  <a:pos x="198" y="4"/>
                </a:cxn>
                <a:cxn ang="0">
                  <a:pos x="179" y="0"/>
                </a:cxn>
              </a:cxnLst>
              <a:rect l="0" t="0" r="r" b="b"/>
              <a:pathLst>
                <a:path w="264" h="237">
                  <a:moveTo>
                    <a:pt x="157" y="0"/>
                  </a:moveTo>
                  <a:lnTo>
                    <a:pt x="157" y="27"/>
                  </a:lnTo>
                  <a:lnTo>
                    <a:pt x="169" y="28"/>
                  </a:lnTo>
                  <a:lnTo>
                    <a:pt x="174" y="29"/>
                  </a:lnTo>
                  <a:lnTo>
                    <a:pt x="179" y="30"/>
                  </a:lnTo>
                  <a:lnTo>
                    <a:pt x="188" y="33"/>
                  </a:lnTo>
                  <a:lnTo>
                    <a:pt x="196" y="37"/>
                  </a:lnTo>
                  <a:lnTo>
                    <a:pt x="203" y="42"/>
                  </a:lnTo>
                  <a:lnTo>
                    <a:pt x="210" y="48"/>
                  </a:lnTo>
                  <a:lnTo>
                    <a:pt x="212" y="51"/>
                  </a:lnTo>
                  <a:lnTo>
                    <a:pt x="215" y="54"/>
                  </a:lnTo>
                  <a:lnTo>
                    <a:pt x="219" y="61"/>
                  </a:lnTo>
                  <a:lnTo>
                    <a:pt x="223" y="68"/>
                  </a:lnTo>
                  <a:lnTo>
                    <a:pt x="226" y="76"/>
                  </a:lnTo>
                  <a:lnTo>
                    <a:pt x="228" y="84"/>
                  </a:lnTo>
                  <a:lnTo>
                    <a:pt x="229" y="92"/>
                  </a:lnTo>
                  <a:lnTo>
                    <a:pt x="229" y="101"/>
                  </a:lnTo>
                  <a:lnTo>
                    <a:pt x="228" y="109"/>
                  </a:lnTo>
                  <a:lnTo>
                    <a:pt x="227" y="118"/>
                  </a:lnTo>
                  <a:lnTo>
                    <a:pt x="225" y="127"/>
                  </a:lnTo>
                  <a:lnTo>
                    <a:pt x="222" y="136"/>
                  </a:lnTo>
                  <a:lnTo>
                    <a:pt x="220" y="140"/>
                  </a:lnTo>
                  <a:lnTo>
                    <a:pt x="218" y="144"/>
                  </a:lnTo>
                  <a:lnTo>
                    <a:pt x="214" y="153"/>
                  </a:lnTo>
                  <a:lnTo>
                    <a:pt x="209" y="161"/>
                  </a:lnTo>
                  <a:lnTo>
                    <a:pt x="203" y="168"/>
                  </a:lnTo>
                  <a:lnTo>
                    <a:pt x="196" y="176"/>
                  </a:lnTo>
                  <a:lnTo>
                    <a:pt x="193" y="179"/>
                  </a:lnTo>
                  <a:lnTo>
                    <a:pt x="189" y="182"/>
                  </a:lnTo>
                  <a:lnTo>
                    <a:pt x="182" y="189"/>
                  </a:lnTo>
                  <a:lnTo>
                    <a:pt x="173" y="194"/>
                  </a:lnTo>
                  <a:lnTo>
                    <a:pt x="164" y="199"/>
                  </a:lnTo>
                  <a:lnTo>
                    <a:pt x="160" y="201"/>
                  </a:lnTo>
                  <a:lnTo>
                    <a:pt x="155" y="203"/>
                  </a:lnTo>
                  <a:lnTo>
                    <a:pt x="145" y="207"/>
                  </a:lnTo>
                  <a:lnTo>
                    <a:pt x="134" y="209"/>
                  </a:lnTo>
                  <a:lnTo>
                    <a:pt x="123" y="210"/>
                  </a:lnTo>
                  <a:lnTo>
                    <a:pt x="112" y="210"/>
                  </a:lnTo>
                  <a:lnTo>
                    <a:pt x="99" y="210"/>
                  </a:lnTo>
                  <a:lnTo>
                    <a:pt x="89" y="208"/>
                  </a:lnTo>
                  <a:lnTo>
                    <a:pt x="84" y="207"/>
                  </a:lnTo>
                  <a:lnTo>
                    <a:pt x="80" y="205"/>
                  </a:lnTo>
                  <a:lnTo>
                    <a:pt x="71" y="202"/>
                  </a:lnTo>
                  <a:lnTo>
                    <a:pt x="64" y="198"/>
                  </a:lnTo>
                  <a:lnTo>
                    <a:pt x="57" y="193"/>
                  </a:lnTo>
                  <a:lnTo>
                    <a:pt x="51" y="187"/>
                  </a:lnTo>
                  <a:lnTo>
                    <a:pt x="47" y="181"/>
                  </a:lnTo>
                  <a:lnTo>
                    <a:pt x="43" y="174"/>
                  </a:lnTo>
                  <a:lnTo>
                    <a:pt x="40" y="167"/>
                  </a:lnTo>
                  <a:lnTo>
                    <a:pt x="38" y="160"/>
                  </a:lnTo>
                  <a:lnTo>
                    <a:pt x="36" y="152"/>
                  </a:lnTo>
                  <a:lnTo>
                    <a:pt x="35" y="144"/>
                  </a:lnTo>
                  <a:lnTo>
                    <a:pt x="36" y="136"/>
                  </a:lnTo>
                  <a:lnTo>
                    <a:pt x="37" y="127"/>
                  </a:lnTo>
                  <a:lnTo>
                    <a:pt x="38" y="119"/>
                  </a:lnTo>
                  <a:lnTo>
                    <a:pt x="40" y="110"/>
                  </a:lnTo>
                  <a:lnTo>
                    <a:pt x="43" y="102"/>
                  </a:lnTo>
                  <a:lnTo>
                    <a:pt x="47" y="94"/>
                  </a:lnTo>
                  <a:lnTo>
                    <a:pt x="51" y="86"/>
                  </a:lnTo>
                  <a:lnTo>
                    <a:pt x="56" y="78"/>
                  </a:lnTo>
                  <a:lnTo>
                    <a:pt x="62" y="70"/>
                  </a:lnTo>
                  <a:lnTo>
                    <a:pt x="68" y="63"/>
                  </a:lnTo>
                  <a:lnTo>
                    <a:pt x="75" y="57"/>
                  </a:lnTo>
                  <a:lnTo>
                    <a:pt x="82" y="50"/>
                  </a:lnTo>
                  <a:lnTo>
                    <a:pt x="89" y="45"/>
                  </a:lnTo>
                  <a:lnTo>
                    <a:pt x="98" y="40"/>
                  </a:lnTo>
                  <a:lnTo>
                    <a:pt x="106" y="35"/>
                  </a:lnTo>
                  <a:lnTo>
                    <a:pt x="116" y="32"/>
                  </a:lnTo>
                  <a:lnTo>
                    <a:pt x="125" y="29"/>
                  </a:lnTo>
                  <a:lnTo>
                    <a:pt x="130" y="28"/>
                  </a:lnTo>
                  <a:lnTo>
                    <a:pt x="135" y="27"/>
                  </a:lnTo>
                  <a:lnTo>
                    <a:pt x="146" y="27"/>
                  </a:lnTo>
                  <a:lnTo>
                    <a:pt x="156" y="27"/>
                  </a:lnTo>
                  <a:lnTo>
                    <a:pt x="156" y="0"/>
                  </a:lnTo>
                  <a:lnTo>
                    <a:pt x="137" y="2"/>
                  </a:lnTo>
                  <a:lnTo>
                    <a:pt x="119" y="6"/>
                  </a:lnTo>
                  <a:lnTo>
                    <a:pt x="110" y="8"/>
                  </a:lnTo>
                  <a:lnTo>
                    <a:pt x="100" y="10"/>
                  </a:lnTo>
                  <a:lnTo>
                    <a:pt x="91" y="14"/>
                  </a:lnTo>
                  <a:lnTo>
                    <a:pt x="82" y="18"/>
                  </a:lnTo>
                  <a:lnTo>
                    <a:pt x="72" y="23"/>
                  </a:lnTo>
                  <a:lnTo>
                    <a:pt x="61" y="30"/>
                  </a:lnTo>
                  <a:lnTo>
                    <a:pt x="52" y="37"/>
                  </a:lnTo>
                  <a:lnTo>
                    <a:pt x="44" y="44"/>
                  </a:lnTo>
                  <a:lnTo>
                    <a:pt x="36" y="52"/>
                  </a:lnTo>
                  <a:lnTo>
                    <a:pt x="29" y="60"/>
                  </a:lnTo>
                  <a:lnTo>
                    <a:pt x="22" y="69"/>
                  </a:lnTo>
                  <a:lnTo>
                    <a:pt x="17" y="78"/>
                  </a:lnTo>
                  <a:lnTo>
                    <a:pt x="12" y="87"/>
                  </a:lnTo>
                  <a:lnTo>
                    <a:pt x="8" y="97"/>
                  </a:lnTo>
                  <a:lnTo>
                    <a:pt x="5" y="106"/>
                  </a:lnTo>
                  <a:lnTo>
                    <a:pt x="2" y="116"/>
                  </a:lnTo>
                  <a:lnTo>
                    <a:pt x="1" y="126"/>
                  </a:lnTo>
                  <a:lnTo>
                    <a:pt x="0" y="135"/>
                  </a:lnTo>
                  <a:lnTo>
                    <a:pt x="0" y="145"/>
                  </a:lnTo>
                  <a:lnTo>
                    <a:pt x="0" y="149"/>
                  </a:lnTo>
                  <a:lnTo>
                    <a:pt x="0" y="154"/>
                  </a:lnTo>
                  <a:lnTo>
                    <a:pt x="2" y="163"/>
                  </a:lnTo>
                  <a:lnTo>
                    <a:pt x="4" y="172"/>
                  </a:lnTo>
                  <a:lnTo>
                    <a:pt x="7" y="181"/>
                  </a:lnTo>
                  <a:lnTo>
                    <a:pt x="11" y="189"/>
                  </a:lnTo>
                  <a:lnTo>
                    <a:pt x="16" y="197"/>
                  </a:lnTo>
                  <a:lnTo>
                    <a:pt x="22" y="204"/>
                  </a:lnTo>
                  <a:lnTo>
                    <a:pt x="28" y="210"/>
                  </a:lnTo>
                  <a:lnTo>
                    <a:pt x="31" y="214"/>
                  </a:lnTo>
                  <a:lnTo>
                    <a:pt x="35" y="217"/>
                  </a:lnTo>
                  <a:lnTo>
                    <a:pt x="43" y="222"/>
                  </a:lnTo>
                  <a:lnTo>
                    <a:pt x="52" y="227"/>
                  </a:lnTo>
                  <a:lnTo>
                    <a:pt x="62" y="231"/>
                  </a:lnTo>
                  <a:lnTo>
                    <a:pt x="73" y="234"/>
                  </a:lnTo>
                  <a:lnTo>
                    <a:pt x="84" y="236"/>
                  </a:lnTo>
                  <a:lnTo>
                    <a:pt x="96" y="237"/>
                  </a:lnTo>
                  <a:lnTo>
                    <a:pt x="109" y="237"/>
                  </a:lnTo>
                  <a:lnTo>
                    <a:pt x="123" y="237"/>
                  </a:lnTo>
                  <a:lnTo>
                    <a:pt x="139" y="235"/>
                  </a:lnTo>
                  <a:lnTo>
                    <a:pt x="153" y="231"/>
                  </a:lnTo>
                  <a:lnTo>
                    <a:pt x="167" y="227"/>
                  </a:lnTo>
                  <a:lnTo>
                    <a:pt x="173" y="224"/>
                  </a:lnTo>
                  <a:lnTo>
                    <a:pt x="180" y="222"/>
                  </a:lnTo>
                  <a:lnTo>
                    <a:pt x="191" y="215"/>
                  </a:lnTo>
                  <a:lnTo>
                    <a:pt x="202" y="208"/>
                  </a:lnTo>
                  <a:lnTo>
                    <a:pt x="213" y="200"/>
                  </a:lnTo>
                  <a:lnTo>
                    <a:pt x="222" y="192"/>
                  </a:lnTo>
                  <a:lnTo>
                    <a:pt x="230" y="183"/>
                  </a:lnTo>
                  <a:lnTo>
                    <a:pt x="234" y="178"/>
                  </a:lnTo>
                  <a:lnTo>
                    <a:pt x="238" y="173"/>
                  </a:lnTo>
                  <a:lnTo>
                    <a:pt x="244" y="163"/>
                  </a:lnTo>
                  <a:lnTo>
                    <a:pt x="250" y="153"/>
                  </a:lnTo>
                  <a:lnTo>
                    <a:pt x="255" y="142"/>
                  </a:lnTo>
                  <a:lnTo>
                    <a:pt x="259" y="131"/>
                  </a:lnTo>
                  <a:lnTo>
                    <a:pt x="261" y="121"/>
                  </a:lnTo>
                  <a:lnTo>
                    <a:pt x="263" y="110"/>
                  </a:lnTo>
                  <a:lnTo>
                    <a:pt x="264" y="99"/>
                  </a:lnTo>
                  <a:lnTo>
                    <a:pt x="264" y="88"/>
                  </a:lnTo>
                  <a:lnTo>
                    <a:pt x="263" y="78"/>
                  </a:lnTo>
                  <a:lnTo>
                    <a:pt x="261" y="67"/>
                  </a:lnTo>
                  <a:lnTo>
                    <a:pt x="258" y="58"/>
                  </a:lnTo>
                  <a:lnTo>
                    <a:pt x="254" y="48"/>
                  </a:lnTo>
                  <a:lnTo>
                    <a:pt x="249" y="40"/>
                  </a:lnTo>
                  <a:lnTo>
                    <a:pt x="246" y="35"/>
                  </a:lnTo>
                  <a:lnTo>
                    <a:pt x="243" y="32"/>
                  </a:lnTo>
                  <a:lnTo>
                    <a:pt x="236" y="24"/>
                  </a:lnTo>
                  <a:lnTo>
                    <a:pt x="228" y="18"/>
                  </a:lnTo>
                  <a:lnTo>
                    <a:pt x="219" y="12"/>
                  </a:lnTo>
                  <a:lnTo>
                    <a:pt x="209" y="7"/>
                  </a:lnTo>
                  <a:lnTo>
                    <a:pt x="203" y="5"/>
                  </a:lnTo>
                  <a:lnTo>
                    <a:pt x="198" y="4"/>
                  </a:lnTo>
                  <a:lnTo>
                    <a:pt x="192" y="2"/>
                  </a:lnTo>
                  <a:lnTo>
                    <a:pt x="185" y="1"/>
                  </a:lnTo>
                  <a:lnTo>
                    <a:pt x="179" y="0"/>
                  </a:lnTo>
                  <a:lnTo>
                    <a:pt x="172" y="0"/>
                  </a:lnTo>
                  <a:lnTo>
                    <a:pt x="15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sp>
          <p:nvSpPr>
            <p:cNvPr id="17" name="Freeform 348"/>
            <p:cNvSpPr>
              <a:spLocks noChangeAspect="1"/>
            </p:cNvSpPr>
            <p:nvPr userDrawn="1"/>
          </p:nvSpPr>
          <p:spPr bwMode="white">
            <a:xfrm>
              <a:off x="3177" y="1391"/>
              <a:ext cx="268" cy="233"/>
            </a:xfrm>
            <a:custGeom>
              <a:avLst/>
              <a:gdLst/>
              <a:ahLst/>
              <a:cxnLst>
                <a:cxn ang="0">
                  <a:pos x="0" y="232"/>
                </a:cxn>
                <a:cxn ang="0">
                  <a:pos x="28" y="232"/>
                </a:cxn>
                <a:cxn ang="0">
                  <a:pos x="70" y="31"/>
                </a:cxn>
                <a:cxn ang="0">
                  <a:pos x="179" y="232"/>
                </a:cxn>
                <a:cxn ang="0">
                  <a:pos x="219" y="232"/>
                </a:cxn>
                <a:cxn ang="0">
                  <a:pos x="266" y="0"/>
                </a:cxn>
                <a:cxn ang="0">
                  <a:pos x="238" y="0"/>
                </a:cxn>
                <a:cxn ang="0">
                  <a:pos x="197" y="200"/>
                </a:cxn>
                <a:cxn ang="0">
                  <a:pos x="90" y="0"/>
                </a:cxn>
                <a:cxn ang="0">
                  <a:pos x="47" y="0"/>
                </a:cxn>
                <a:cxn ang="0">
                  <a:pos x="0" y="232"/>
                </a:cxn>
              </a:cxnLst>
              <a:rect l="0" t="0" r="r" b="b"/>
              <a:pathLst>
                <a:path w="266" h="232">
                  <a:moveTo>
                    <a:pt x="0" y="232"/>
                  </a:moveTo>
                  <a:lnTo>
                    <a:pt x="28" y="232"/>
                  </a:lnTo>
                  <a:lnTo>
                    <a:pt x="70" y="31"/>
                  </a:lnTo>
                  <a:lnTo>
                    <a:pt x="179" y="232"/>
                  </a:lnTo>
                  <a:lnTo>
                    <a:pt x="219" y="232"/>
                  </a:lnTo>
                  <a:lnTo>
                    <a:pt x="266" y="0"/>
                  </a:lnTo>
                  <a:lnTo>
                    <a:pt x="238" y="0"/>
                  </a:lnTo>
                  <a:lnTo>
                    <a:pt x="197" y="200"/>
                  </a:lnTo>
                  <a:lnTo>
                    <a:pt x="90" y="0"/>
                  </a:lnTo>
                  <a:lnTo>
                    <a:pt x="47" y="0"/>
                  </a:lnTo>
                  <a:lnTo>
                    <a:pt x="0" y="23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sp>
          <p:nvSpPr>
            <p:cNvPr id="18" name="Freeform 349"/>
            <p:cNvSpPr>
              <a:spLocks noChangeAspect="1"/>
            </p:cNvSpPr>
            <p:nvPr userDrawn="1"/>
          </p:nvSpPr>
          <p:spPr bwMode="white">
            <a:xfrm>
              <a:off x="4175" y="1391"/>
              <a:ext cx="238" cy="233"/>
            </a:xfrm>
            <a:custGeom>
              <a:avLst/>
              <a:gdLst/>
              <a:ahLst/>
              <a:cxnLst>
                <a:cxn ang="0">
                  <a:pos x="0" y="29"/>
                </a:cxn>
                <a:cxn ang="0">
                  <a:pos x="99" y="29"/>
                </a:cxn>
                <a:cxn ang="0">
                  <a:pos x="57" y="232"/>
                </a:cxn>
                <a:cxn ang="0">
                  <a:pos x="90" y="232"/>
                </a:cxn>
                <a:cxn ang="0">
                  <a:pos x="132" y="29"/>
                </a:cxn>
                <a:cxn ang="0">
                  <a:pos x="231" y="29"/>
                </a:cxn>
                <a:cxn ang="0">
                  <a:pos x="237" y="0"/>
                </a:cxn>
                <a:cxn ang="0">
                  <a:pos x="6" y="0"/>
                </a:cxn>
                <a:cxn ang="0">
                  <a:pos x="0" y="29"/>
                </a:cxn>
              </a:cxnLst>
              <a:rect l="0" t="0" r="r" b="b"/>
              <a:pathLst>
                <a:path w="237" h="232">
                  <a:moveTo>
                    <a:pt x="0" y="29"/>
                  </a:moveTo>
                  <a:lnTo>
                    <a:pt x="99" y="29"/>
                  </a:lnTo>
                  <a:lnTo>
                    <a:pt x="57" y="232"/>
                  </a:lnTo>
                  <a:lnTo>
                    <a:pt x="90" y="232"/>
                  </a:lnTo>
                  <a:lnTo>
                    <a:pt x="132" y="29"/>
                  </a:lnTo>
                  <a:lnTo>
                    <a:pt x="231" y="29"/>
                  </a:lnTo>
                  <a:lnTo>
                    <a:pt x="237" y="0"/>
                  </a:lnTo>
                  <a:lnTo>
                    <a:pt x="6" y="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sp>
          <p:nvSpPr>
            <p:cNvPr id="19" name="Freeform 350"/>
            <p:cNvSpPr>
              <a:spLocks noChangeAspect="1"/>
            </p:cNvSpPr>
            <p:nvPr userDrawn="1"/>
          </p:nvSpPr>
          <p:spPr bwMode="white">
            <a:xfrm>
              <a:off x="2580" y="2843"/>
              <a:ext cx="61" cy="137"/>
            </a:xfrm>
            <a:custGeom>
              <a:avLst/>
              <a:gdLst/>
              <a:ahLst/>
              <a:cxnLst>
                <a:cxn ang="0">
                  <a:pos x="28" y="137"/>
                </a:cxn>
                <a:cxn ang="0">
                  <a:pos x="0" y="137"/>
                </a:cxn>
                <a:cxn ang="0">
                  <a:pos x="30" y="1"/>
                </a:cxn>
                <a:cxn ang="0">
                  <a:pos x="58" y="0"/>
                </a:cxn>
                <a:cxn ang="0">
                  <a:pos x="28" y="137"/>
                </a:cxn>
              </a:cxnLst>
              <a:rect l="0" t="0" r="r" b="b"/>
              <a:pathLst>
                <a:path w="58" h="137">
                  <a:moveTo>
                    <a:pt x="28" y="137"/>
                  </a:moveTo>
                  <a:lnTo>
                    <a:pt x="0" y="137"/>
                  </a:lnTo>
                  <a:lnTo>
                    <a:pt x="30" y="1"/>
                  </a:lnTo>
                  <a:lnTo>
                    <a:pt x="58" y="0"/>
                  </a:lnTo>
                  <a:lnTo>
                    <a:pt x="28" y="13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sp>
          <p:nvSpPr>
            <p:cNvPr id="20" name="Freeform 351"/>
            <p:cNvSpPr>
              <a:spLocks noChangeAspect="1"/>
            </p:cNvSpPr>
            <p:nvPr userDrawn="1"/>
          </p:nvSpPr>
          <p:spPr bwMode="white">
            <a:xfrm>
              <a:off x="3461" y="2130"/>
              <a:ext cx="147" cy="30"/>
            </a:xfrm>
            <a:custGeom>
              <a:avLst/>
              <a:gdLst/>
              <a:ahLst/>
              <a:cxnLst>
                <a:cxn ang="0">
                  <a:pos x="145" y="0"/>
                </a:cxn>
                <a:cxn ang="0">
                  <a:pos x="137" y="30"/>
                </a:cxn>
                <a:cxn ang="0">
                  <a:pos x="0" y="30"/>
                </a:cxn>
                <a:cxn ang="0">
                  <a:pos x="8" y="0"/>
                </a:cxn>
                <a:cxn ang="0">
                  <a:pos x="145" y="0"/>
                </a:cxn>
              </a:cxnLst>
              <a:rect l="0" t="0" r="r" b="b"/>
              <a:pathLst>
                <a:path w="145" h="30">
                  <a:moveTo>
                    <a:pt x="145" y="0"/>
                  </a:moveTo>
                  <a:lnTo>
                    <a:pt x="137" y="30"/>
                  </a:lnTo>
                  <a:lnTo>
                    <a:pt x="0" y="30"/>
                  </a:lnTo>
                  <a:lnTo>
                    <a:pt x="8" y="0"/>
                  </a:lnTo>
                  <a:lnTo>
                    <a:pt x="14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sp>
          <p:nvSpPr>
            <p:cNvPr id="21" name="Freeform 352"/>
            <p:cNvSpPr>
              <a:spLocks noChangeAspect="1"/>
            </p:cNvSpPr>
            <p:nvPr userDrawn="1"/>
          </p:nvSpPr>
          <p:spPr bwMode="white">
            <a:xfrm>
              <a:off x="1942" y="2135"/>
              <a:ext cx="137" cy="30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7" y="0"/>
                </a:cxn>
                <a:cxn ang="0">
                  <a:pos x="133" y="0"/>
                </a:cxn>
                <a:cxn ang="0">
                  <a:pos x="125" y="34"/>
                </a:cxn>
                <a:cxn ang="0">
                  <a:pos x="0" y="34"/>
                </a:cxn>
              </a:cxnLst>
              <a:rect l="0" t="0" r="r" b="b"/>
              <a:pathLst>
                <a:path w="133" h="34">
                  <a:moveTo>
                    <a:pt x="0" y="34"/>
                  </a:moveTo>
                  <a:lnTo>
                    <a:pt x="7" y="0"/>
                  </a:lnTo>
                  <a:lnTo>
                    <a:pt x="133" y="0"/>
                  </a:lnTo>
                  <a:lnTo>
                    <a:pt x="125" y="34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sp>
          <p:nvSpPr>
            <p:cNvPr id="22" name="Freeform 353"/>
            <p:cNvSpPr>
              <a:spLocks noChangeAspect="1"/>
            </p:cNvSpPr>
            <p:nvPr userDrawn="1"/>
          </p:nvSpPr>
          <p:spPr bwMode="white">
            <a:xfrm>
              <a:off x="2919" y="1320"/>
              <a:ext cx="56" cy="137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58" y="0"/>
                </a:cxn>
                <a:cxn ang="0">
                  <a:pos x="28" y="136"/>
                </a:cxn>
                <a:cxn ang="0">
                  <a:pos x="0" y="136"/>
                </a:cxn>
                <a:cxn ang="0">
                  <a:pos x="31" y="0"/>
                </a:cxn>
              </a:cxnLst>
              <a:rect l="0" t="0" r="r" b="b"/>
              <a:pathLst>
                <a:path w="58" h="136">
                  <a:moveTo>
                    <a:pt x="31" y="0"/>
                  </a:moveTo>
                  <a:lnTo>
                    <a:pt x="58" y="0"/>
                  </a:lnTo>
                  <a:lnTo>
                    <a:pt x="28" y="136"/>
                  </a:lnTo>
                  <a:lnTo>
                    <a:pt x="0" y="136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sp>
          <p:nvSpPr>
            <p:cNvPr id="23" name="Freeform 354"/>
            <p:cNvSpPr>
              <a:spLocks noChangeAspect="1"/>
            </p:cNvSpPr>
            <p:nvPr userDrawn="1"/>
          </p:nvSpPr>
          <p:spPr bwMode="white">
            <a:xfrm>
              <a:off x="2266" y="1619"/>
              <a:ext cx="542" cy="455"/>
            </a:xfrm>
            <a:custGeom>
              <a:avLst/>
              <a:gdLst/>
              <a:ahLst/>
              <a:cxnLst>
                <a:cxn ang="0">
                  <a:pos x="536" y="0"/>
                </a:cxn>
                <a:cxn ang="0">
                  <a:pos x="530" y="34"/>
                </a:cxn>
                <a:cxn ang="0">
                  <a:pos x="508" y="38"/>
                </a:cxn>
                <a:cxn ang="0">
                  <a:pos x="476" y="45"/>
                </a:cxn>
                <a:cxn ang="0">
                  <a:pos x="456" y="51"/>
                </a:cxn>
                <a:cxn ang="0">
                  <a:pos x="415" y="65"/>
                </a:cxn>
                <a:cxn ang="0">
                  <a:pos x="375" y="82"/>
                </a:cxn>
                <a:cxn ang="0">
                  <a:pos x="336" y="101"/>
                </a:cxn>
                <a:cxn ang="0">
                  <a:pos x="299" y="123"/>
                </a:cxn>
                <a:cxn ang="0">
                  <a:pos x="263" y="147"/>
                </a:cxn>
                <a:cxn ang="0">
                  <a:pos x="229" y="173"/>
                </a:cxn>
                <a:cxn ang="0">
                  <a:pos x="197" y="202"/>
                </a:cxn>
                <a:cxn ang="0">
                  <a:pos x="167" y="232"/>
                </a:cxn>
                <a:cxn ang="0">
                  <a:pos x="145" y="256"/>
                </a:cxn>
                <a:cxn ang="0">
                  <a:pos x="125" y="281"/>
                </a:cxn>
                <a:cxn ang="0">
                  <a:pos x="100" y="316"/>
                </a:cxn>
                <a:cxn ang="0">
                  <a:pos x="77" y="353"/>
                </a:cxn>
                <a:cxn ang="0">
                  <a:pos x="56" y="391"/>
                </a:cxn>
                <a:cxn ang="0">
                  <a:pos x="38" y="430"/>
                </a:cxn>
                <a:cxn ang="0">
                  <a:pos x="0" y="439"/>
                </a:cxn>
                <a:cxn ang="0">
                  <a:pos x="17" y="398"/>
                </a:cxn>
                <a:cxn ang="0">
                  <a:pos x="37" y="358"/>
                </a:cxn>
                <a:cxn ang="0">
                  <a:pos x="59" y="319"/>
                </a:cxn>
                <a:cxn ang="0">
                  <a:pos x="84" y="282"/>
                </a:cxn>
                <a:cxn ang="0">
                  <a:pos x="111" y="246"/>
                </a:cxn>
                <a:cxn ang="0">
                  <a:pos x="141" y="213"/>
                </a:cxn>
                <a:cxn ang="0">
                  <a:pos x="172" y="180"/>
                </a:cxn>
                <a:cxn ang="0">
                  <a:pos x="206" y="150"/>
                </a:cxn>
                <a:cxn ang="0">
                  <a:pos x="241" y="123"/>
                </a:cxn>
                <a:cxn ang="0">
                  <a:pos x="278" y="97"/>
                </a:cxn>
                <a:cxn ang="0">
                  <a:pos x="317" y="74"/>
                </a:cxn>
                <a:cxn ang="0">
                  <a:pos x="346" y="59"/>
                </a:cxn>
                <a:cxn ang="0">
                  <a:pos x="377" y="45"/>
                </a:cxn>
                <a:cxn ang="0">
                  <a:pos x="419" y="28"/>
                </a:cxn>
                <a:cxn ang="0">
                  <a:pos x="462" y="15"/>
                </a:cxn>
                <a:cxn ang="0">
                  <a:pos x="505" y="5"/>
                </a:cxn>
                <a:cxn ang="0">
                  <a:pos x="528" y="1"/>
                </a:cxn>
              </a:cxnLst>
              <a:rect l="0" t="0" r="r" b="b"/>
              <a:pathLst>
                <a:path w="540" h="451">
                  <a:moveTo>
                    <a:pt x="528" y="1"/>
                  </a:moveTo>
                  <a:lnTo>
                    <a:pt x="536" y="0"/>
                  </a:lnTo>
                  <a:lnTo>
                    <a:pt x="540" y="32"/>
                  </a:lnTo>
                  <a:lnTo>
                    <a:pt x="530" y="34"/>
                  </a:lnTo>
                  <a:lnTo>
                    <a:pt x="519" y="36"/>
                  </a:lnTo>
                  <a:lnTo>
                    <a:pt x="508" y="38"/>
                  </a:lnTo>
                  <a:lnTo>
                    <a:pt x="498" y="40"/>
                  </a:lnTo>
                  <a:lnTo>
                    <a:pt x="476" y="45"/>
                  </a:lnTo>
                  <a:lnTo>
                    <a:pt x="466" y="48"/>
                  </a:lnTo>
                  <a:lnTo>
                    <a:pt x="456" y="51"/>
                  </a:lnTo>
                  <a:lnTo>
                    <a:pt x="435" y="58"/>
                  </a:lnTo>
                  <a:lnTo>
                    <a:pt x="415" y="65"/>
                  </a:lnTo>
                  <a:lnTo>
                    <a:pt x="395" y="73"/>
                  </a:lnTo>
                  <a:lnTo>
                    <a:pt x="375" y="82"/>
                  </a:lnTo>
                  <a:lnTo>
                    <a:pt x="355" y="91"/>
                  </a:lnTo>
                  <a:lnTo>
                    <a:pt x="336" y="101"/>
                  </a:lnTo>
                  <a:lnTo>
                    <a:pt x="317" y="112"/>
                  </a:lnTo>
                  <a:lnTo>
                    <a:pt x="299" y="123"/>
                  </a:lnTo>
                  <a:lnTo>
                    <a:pt x="281" y="134"/>
                  </a:lnTo>
                  <a:lnTo>
                    <a:pt x="263" y="147"/>
                  </a:lnTo>
                  <a:lnTo>
                    <a:pt x="246" y="160"/>
                  </a:lnTo>
                  <a:lnTo>
                    <a:pt x="229" y="173"/>
                  </a:lnTo>
                  <a:lnTo>
                    <a:pt x="213" y="187"/>
                  </a:lnTo>
                  <a:lnTo>
                    <a:pt x="197" y="202"/>
                  </a:lnTo>
                  <a:lnTo>
                    <a:pt x="182" y="217"/>
                  </a:lnTo>
                  <a:lnTo>
                    <a:pt x="167" y="232"/>
                  </a:lnTo>
                  <a:lnTo>
                    <a:pt x="152" y="248"/>
                  </a:lnTo>
                  <a:lnTo>
                    <a:pt x="145" y="256"/>
                  </a:lnTo>
                  <a:lnTo>
                    <a:pt x="138" y="264"/>
                  </a:lnTo>
                  <a:lnTo>
                    <a:pt x="125" y="281"/>
                  </a:lnTo>
                  <a:lnTo>
                    <a:pt x="112" y="299"/>
                  </a:lnTo>
                  <a:lnTo>
                    <a:pt x="100" y="316"/>
                  </a:lnTo>
                  <a:lnTo>
                    <a:pt x="88" y="334"/>
                  </a:lnTo>
                  <a:lnTo>
                    <a:pt x="77" y="353"/>
                  </a:lnTo>
                  <a:lnTo>
                    <a:pt x="66" y="372"/>
                  </a:lnTo>
                  <a:lnTo>
                    <a:pt x="56" y="391"/>
                  </a:lnTo>
                  <a:lnTo>
                    <a:pt x="47" y="410"/>
                  </a:lnTo>
                  <a:lnTo>
                    <a:pt x="38" y="430"/>
                  </a:lnTo>
                  <a:lnTo>
                    <a:pt x="30" y="451"/>
                  </a:lnTo>
                  <a:lnTo>
                    <a:pt x="0" y="439"/>
                  </a:lnTo>
                  <a:lnTo>
                    <a:pt x="8" y="418"/>
                  </a:lnTo>
                  <a:lnTo>
                    <a:pt x="17" y="398"/>
                  </a:lnTo>
                  <a:lnTo>
                    <a:pt x="26" y="378"/>
                  </a:lnTo>
                  <a:lnTo>
                    <a:pt x="37" y="358"/>
                  </a:lnTo>
                  <a:lnTo>
                    <a:pt x="48" y="338"/>
                  </a:lnTo>
                  <a:lnTo>
                    <a:pt x="59" y="319"/>
                  </a:lnTo>
                  <a:lnTo>
                    <a:pt x="71" y="301"/>
                  </a:lnTo>
                  <a:lnTo>
                    <a:pt x="84" y="282"/>
                  </a:lnTo>
                  <a:lnTo>
                    <a:pt x="97" y="264"/>
                  </a:lnTo>
                  <a:lnTo>
                    <a:pt x="111" y="246"/>
                  </a:lnTo>
                  <a:lnTo>
                    <a:pt x="126" y="229"/>
                  </a:lnTo>
                  <a:lnTo>
                    <a:pt x="141" y="213"/>
                  </a:lnTo>
                  <a:lnTo>
                    <a:pt x="156" y="196"/>
                  </a:lnTo>
                  <a:lnTo>
                    <a:pt x="172" y="180"/>
                  </a:lnTo>
                  <a:lnTo>
                    <a:pt x="189" y="165"/>
                  </a:lnTo>
                  <a:lnTo>
                    <a:pt x="206" y="150"/>
                  </a:lnTo>
                  <a:lnTo>
                    <a:pt x="223" y="136"/>
                  </a:lnTo>
                  <a:lnTo>
                    <a:pt x="241" y="123"/>
                  </a:lnTo>
                  <a:lnTo>
                    <a:pt x="259" y="110"/>
                  </a:lnTo>
                  <a:lnTo>
                    <a:pt x="278" y="97"/>
                  </a:lnTo>
                  <a:lnTo>
                    <a:pt x="297" y="85"/>
                  </a:lnTo>
                  <a:lnTo>
                    <a:pt x="317" y="74"/>
                  </a:lnTo>
                  <a:lnTo>
                    <a:pt x="336" y="64"/>
                  </a:lnTo>
                  <a:lnTo>
                    <a:pt x="346" y="59"/>
                  </a:lnTo>
                  <a:lnTo>
                    <a:pt x="357" y="54"/>
                  </a:lnTo>
                  <a:lnTo>
                    <a:pt x="377" y="45"/>
                  </a:lnTo>
                  <a:lnTo>
                    <a:pt x="398" y="36"/>
                  </a:lnTo>
                  <a:lnTo>
                    <a:pt x="419" y="28"/>
                  </a:lnTo>
                  <a:lnTo>
                    <a:pt x="440" y="21"/>
                  </a:lnTo>
                  <a:lnTo>
                    <a:pt x="462" y="15"/>
                  </a:lnTo>
                  <a:lnTo>
                    <a:pt x="483" y="10"/>
                  </a:lnTo>
                  <a:lnTo>
                    <a:pt x="505" y="5"/>
                  </a:lnTo>
                  <a:lnTo>
                    <a:pt x="517" y="3"/>
                  </a:lnTo>
                  <a:lnTo>
                    <a:pt x="528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sp>
          <p:nvSpPr>
            <p:cNvPr id="24" name="Freeform 355"/>
            <p:cNvSpPr>
              <a:spLocks noChangeAspect="1"/>
            </p:cNvSpPr>
            <p:nvPr userDrawn="1"/>
          </p:nvSpPr>
          <p:spPr bwMode="white">
            <a:xfrm>
              <a:off x="2235" y="2231"/>
              <a:ext cx="349" cy="445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33" y="22"/>
                </a:cxn>
                <a:cxn ang="0">
                  <a:pos x="33" y="51"/>
                </a:cxn>
                <a:cxn ang="0">
                  <a:pos x="35" y="80"/>
                </a:cxn>
                <a:cxn ang="0">
                  <a:pos x="37" y="98"/>
                </a:cxn>
                <a:cxn ang="0">
                  <a:pos x="41" y="125"/>
                </a:cxn>
                <a:cxn ang="0">
                  <a:pos x="48" y="152"/>
                </a:cxn>
                <a:cxn ang="0">
                  <a:pos x="59" y="185"/>
                </a:cxn>
                <a:cxn ang="0">
                  <a:pos x="72" y="217"/>
                </a:cxn>
                <a:cxn ang="0">
                  <a:pos x="89" y="247"/>
                </a:cxn>
                <a:cxn ang="0">
                  <a:pos x="108" y="275"/>
                </a:cxn>
                <a:cxn ang="0">
                  <a:pos x="130" y="301"/>
                </a:cxn>
                <a:cxn ang="0">
                  <a:pos x="149" y="319"/>
                </a:cxn>
                <a:cxn ang="0">
                  <a:pos x="168" y="335"/>
                </a:cxn>
                <a:cxn ang="0">
                  <a:pos x="197" y="356"/>
                </a:cxn>
                <a:cxn ang="0">
                  <a:pos x="228" y="373"/>
                </a:cxn>
                <a:cxn ang="0">
                  <a:pos x="261" y="388"/>
                </a:cxn>
                <a:cxn ang="0">
                  <a:pos x="297" y="400"/>
                </a:cxn>
                <a:cxn ang="0">
                  <a:pos x="334" y="410"/>
                </a:cxn>
                <a:cxn ang="0">
                  <a:pos x="349" y="445"/>
                </a:cxn>
                <a:cxn ang="0">
                  <a:pos x="308" y="437"/>
                </a:cxn>
                <a:cxn ang="0">
                  <a:pos x="269" y="426"/>
                </a:cxn>
                <a:cxn ang="0">
                  <a:pos x="232" y="411"/>
                </a:cxn>
                <a:cxn ang="0">
                  <a:pos x="198" y="394"/>
                </a:cxn>
                <a:cxn ang="0">
                  <a:pos x="182" y="384"/>
                </a:cxn>
                <a:cxn ang="0">
                  <a:pos x="158" y="368"/>
                </a:cxn>
                <a:cxn ang="0">
                  <a:pos x="137" y="351"/>
                </a:cxn>
                <a:cxn ang="0">
                  <a:pos x="110" y="326"/>
                </a:cxn>
                <a:cxn ang="0">
                  <a:pos x="85" y="298"/>
                </a:cxn>
                <a:cxn ang="0">
                  <a:pos x="64" y="268"/>
                </a:cxn>
                <a:cxn ang="0">
                  <a:pos x="45" y="236"/>
                </a:cxn>
                <a:cxn ang="0">
                  <a:pos x="30" y="203"/>
                </a:cxn>
                <a:cxn ang="0">
                  <a:pos x="17" y="167"/>
                </a:cxn>
                <a:cxn ang="0">
                  <a:pos x="8" y="129"/>
                </a:cxn>
                <a:cxn ang="0">
                  <a:pos x="2" y="90"/>
                </a:cxn>
                <a:cxn ang="0">
                  <a:pos x="0" y="60"/>
                </a:cxn>
                <a:cxn ang="0">
                  <a:pos x="0" y="29"/>
                </a:cxn>
              </a:cxnLst>
              <a:rect l="0" t="0" r="r" b="b"/>
              <a:pathLst>
                <a:path w="354" h="445">
                  <a:moveTo>
                    <a:pt x="1" y="8"/>
                  </a:moveTo>
                  <a:lnTo>
                    <a:pt x="1" y="0"/>
                  </a:lnTo>
                  <a:lnTo>
                    <a:pt x="34" y="2"/>
                  </a:lnTo>
                  <a:lnTo>
                    <a:pt x="33" y="22"/>
                  </a:lnTo>
                  <a:lnTo>
                    <a:pt x="33" y="41"/>
                  </a:lnTo>
                  <a:lnTo>
                    <a:pt x="33" y="51"/>
                  </a:lnTo>
                  <a:lnTo>
                    <a:pt x="33" y="61"/>
                  </a:lnTo>
                  <a:lnTo>
                    <a:pt x="35" y="80"/>
                  </a:lnTo>
                  <a:lnTo>
                    <a:pt x="36" y="89"/>
                  </a:lnTo>
                  <a:lnTo>
                    <a:pt x="37" y="98"/>
                  </a:lnTo>
                  <a:lnTo>
                    <a:pt x="40" y="116"/>
                  </a:lnTo>
                  <a:lnTo>
                    <a:pt x="41" y="125"/>
                  </a:lnTo>
                  <a:lnTo>
                    <a:pt x="43" y="134"/>
                  </a:lnTo>
                  <a:lnTo>
                    <a:pt x="48" y="152"/>
                  </a:lnTo>
                  <a:lnTo>
                    <a:pt x="53" y="169"/>
                  </a:lnTo>
                  <a:lnTo>
                    <a:pt x="59" y="185"/>
                  </a:lnTo>
                  <a:lnTo>
                    <a:pt x="65" y="201"/>
                  </a:lnTo>
                  <a:lnTo>
                    <a:pt x="72" y="217"/>
                  </a:lnTo>
                  <a:lnTo>
                    <a:pt x="80" y="232"/>
                  </a:lnTo>
                  <a:lnTo>
                    <a:pt x="89" y="247"/>
                  </a:lnTo>
                  <a:lnTo>
                    <a:pt x="98" y="261"/>
                  </a:lnTo>
                  <a:lnTo>
                    <a:pt x="108" y="275"/>
                  </a:lnTo>
                  <a:lnTo>
                    <a:pt x="119" y="288"/>
                  </a:lnTo>
                  <a:lnTo>
                    <a:pt x="130" y="301"/>
                  </a:lnTo>
                  <a:lnTo>
                    <a:pt x="142" y="313"/>
                  </a:lnTo>
                  <a:lnTo>
                    <a:pt x="149" y="319"/>
                  </a:lnTo>
                  <a:lnTo>
                    <a:pt x="155" y="324"/>
                  </a:lnTo>
                  <a:lnTo>
                    <a:pt x="168" y="335"/>
                  </a:lnTo>
                  <a:lnTo>
                    <a:pt x="182" y="346"/>
                  </a:lnTo>
                  <a:lnTo>
                    <a:pt x="197" y="356"/>
                  </a:lnTo>
                  <a:lnTo>
                    <a:pt x="212" y="365"/>
                  </a:lnTo>
                  <a:lnTo>
                    <a:pt x="228" y="373"/>
                  </a:lnTo>
                  <a:lnTo>
                    <a:pt x="244" y="381"/>
                  </a:lnTo>
                  <a:lnTo>
                    <a:pt x="261" y="388"/>
                  </a:lnTo>
                  <a:lnTo>
                    <a:pt x="278" y="395"/>
                  </a:lnTo>
                  <a:lnTo>
                    <a:pt x="297" y="400"/>
                  </a:lnTo>
                  <a:lnTo>
                    <a:pt x="315" y="405"/>
                  </a:lnTo>
                  <a:lnTo>
                    <a:pt x="334" y="410"/>
                  </a:lnTo>
                  <a:lnTo>
                    <a:pt x="354" y="413"/>
                  </a:lnTo>
                  <a:lnTo>
                    <a:pt x="349" y="445"/>
                  </a:lnTo>
                  <a:lnTo>
                    <a:pt x="328" y="442"/>
                  </a:lnTo>
                  <a:lnTo>
                    <a:pt x="308" y="437"/>
                  </a:lnTo>
                  <a:lnTo>
                    <a:pt x="288" y="432"/>
                  </a:lnTo>
                  <a:lnTo>
                    <a:pt x="269" y="426"/>
                  </a:lnTo>
                  <a:lnTo>
                    <a:pt x="251" y="419"/>
                  </a:lnTo>
                  <a:lnTo>
                    <a:pt x="232" y="411"/>
                  </a:lnTo>
                  <a:lnTo>
                    <a:pt x="215" y="403"/>
                  </a:lnTo>
                  <a:lnTo>
                    <a:pt x="198" y="394"/>
                  </a:lnTo>
                  <a:lnTo>
                    <a:pt x="190" y="389"/>
                  </a:lnTo>
                  <a:lnTo>
                    <a:pt x="182" y="384"/>
                  </a:lnTo>
                  <a:lnTo>
                    <a:pt x="166" y="374"/>
                  </a:lnTo>
                  <a:lnTo>
                    <a:pt x="158" y="368"/>
                  </a:lnTo>
                  <a:lnTo>
                    <a:pt x="151" y="363"/>
                  </a:lnTo>
                  <a:lnTo>
                    <a:pt x="137" y="351"/>
                  </a:lnTo>
                  <a:lnTo>
                    <a:pt x="123" y="339"/>
                  </a:lnTo>
                  <a:lnTo>
                    <a:pt x="110" y="326"/>
                  </a:lnTo>
                  <a:lnTo>
                    <a:pt x="97" y="312"/>
                  </a:lnTo>
                  <a:lnTo>
                    <a:pt x="85" y="298"/>
                  </a:lnTo>
                  <a:lnTo>
                    <a:pt x="74" y="284"/>
                  </a:lnTo>
                  <a:lnTo>
                    <a:pt x="64" y="268"/>
                  </a:lnTo>
                  <a:lnTo>
                    <a:pt x="54" y="253"/>
                  </a:lnTo>
                  <a:lnTo>
                    <a:pt x="45" y="236"/>
                  </a:lnTo>
                  <a:lnTo>
                    <a:pt x="37" y="220"/>
                  </a:lnTo>
                  <a:lnTo>
                    <a:pt x="30" y="203"/>
                  </a:lnTo>
                  <a:lnTo>
                    <a:pt x="23" y="185"/>
                  </a:lnTo>
                  <a:lnTo>
                    <a:pt x="17" y="167"/>
                  </a:lnTo>
                  <a:lnTo>
                    <a:pt x="12" y="148"/>
                  </a:lnTo>
                  <a:lnTo>
                    <a:pt x="8" y="129"/>
                  </a:lnTo>
                  <a:lnTo>
                    <a:pt x="5" y="110"/>
                  </a:lnTo>
                  <a:lnTo>
                    <a:pt x="2" y="90"/>
                  </a:lnTo>
                  <a:lnTo>
                    <a:pt x="1" y="70"/>
                  </a:lnTo>
                  <a:lnTo>
                    <a:pt x="0" y="60"/>
                  </a:lnTo>
                  <a:lnTo>
                    <a:pt x="0" y="50"/>
                  </a:lnTo>
                  <a:lnTo>
                    <a:pt x="0" y="29"/>
                  </a:lnTo>
                  <a:lnTo>
                    <a:pt x="1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sp>
          <p:nvSpPr>
            <p:cNvPr id="25" name="Freeform 356"/>
            <p:cNvSpPr>
              <a:spLocks noChangeAspect="1"/>
            </p:cNvSpPr>
            <p:nvPr userDrawn="1"/>
          </p:nvSpPr>
          <p:spPr bwMode="white">
            <a:xfrm>
              <a:off x="2742" y="2221"/>
              <a:ext cx="542" cy="450"/>
            </a:xfrm>
            <a:custGeom>
              <a:avLst/>
              <a:gdLst/>
              <a:ahLst/>
              <a:cxnLst>
                <a:cxn ang="0">
                  <a:pos x="5" y="451"/>
                </a:cxn>
                <a:cxn ang="0">
                  <a:pos x="11" y="417"/>
                </a:cxn>
                <a:cxn ang="0">
                  <a:pos x="33" y="413"/>
                </a:cxn>
                <a:cxn ang="0">
                  <a:pos x="64" y="406"/>
                </a:cxn>
                <a:cxn ang="0">
                  <a:pos x="85" y="400"/>
                </a:cxn>
                <a:cxn ang="0">
                  <a:pos x="126" y="386"/>
                </a:cxn>
                <a:cxn ang="0">
                  <a:pos x="166" y="369"/>
                </a:cxn>
                <a:cxn ang="0">
                  <a:pos x="204" y="350"/>
                </a:cxn>
                <a:cxn ang="0">
                  <a:pos x="242" y="328"/>
                </a:cxn>
                <a:cxn ang="0">
                  <a:pos x="277" y="304"/>
                </a:cxn>
                <a:cxn ang="0">
                  <a:pos x="311" y="278"/>
                </a:cxn>
                <a:cxn ang="0">
                  <a:pos x="344" y="249"/>
                </a:cxn>
                <a:cxn ang="0">
                  <a:pos x="374" y="219"/>
                </a:cxn>
                <a:cxn ang="0">
                  <a:pos x="396" y="195"/>
                </a:cxn>
                <a:cxn ang="0">
                  <a:pos x="416" y="170"/>
                </a:cxn>
                <a:cxn ang="0">
                  <a:pos x="441" y="135"/>
                </a:cxn>
                <a:cxn ang="0">
                  <a:pos x="464" y="98"/>
                </a:cxn>
                <a:cxn ang="0">
                  <a:pos x="485" y="60"/>
                </a:cxn>
                <a:cxn ang="0">
                  <a:pos x="503" y="21"/>
                </a:cxn>
                <a:cxn ang="0">
                  <a:pos x="541" y="12"/>
                </a:cxn>
                <a:cxn ang="0">
                  <a:pos x="524" y="53"/>
                </a:cxn>
                <a:cxn ang="0">
                  <a:pos x="504" y="93"/>
                </a:cxn>
                <a:cxn ang="0">
                  <a:pos x="482" y="132"/>
                </a:cxn>
                <a:cxn ang="0">
                  <a:pos x="457" y="169"/>
                </a:cxn>
                <a:cxn ang="0">
                  <a:pos x="429" y="205"/>
                </a:cxn>
                <a:cxn ang="0">
                  <a:pos x="400" y="238"/>
                </a:cxn>
                <a:cxn ang="0">
                  <a:pos x="368" y="270"/>
                </a:cxn>
                <a:cxn ang="0">
                  <a:pos x="335" y="300"/>
                </a:cxn>
                <a:cxn ang="0">
                  <a:pos x="300" y="328"/>
                </a:cxn>
                <a:cxn ang="0">
                  <a:pos x="263" y="354"/>
                </a:cxn>
                <a:cxn ang="0">
                  <a:pos x="224" y="377"/>
                </a:cxn>
                <a:cxn ang="0">
                  <a:pos x="194" y="392"/>
                </a:cxn>
                <a:cxn ang="0">
                  <a:pos x="164" y="406"/>
                </a:cxn>
                <a:cxn ang="0">
                  <a:pos x="122" y="423"/>
                </a:cxn>
                <a:cxn ang="0">
                  <a:pos x="79" y="436"/>
                </a:cxn>
                <a:cxn ang="0">
                  <a:pos x="35" y="446"/>
                </a:cxn>
                <a:cxn ang="0">
                  <a:pos x="13" y="450"/>
                </a:cxn>
              </a:cxnLst>
              <a:rect l="0" t="0" r="r" b="b"/>
              <a:pathLst>
                <a:path w="541" h="451">
                  <a:moveTo>
                    <a:pt x="13" y="450"/>
                  </a:moveTo>
                  <a:lnTo>
                    <a:pt x="5" y="451"/>
                  </a:lnTo>
                  <a:lnTo>
                    <a:pt x="0" y="419"/>
                  </a:lnTo>
                  <a:lnTo>
                    <a:pt x="11" y="417"/>
                  </a:lnTo>
                  <a:lnTo>
                    <a:pt x="22" y="415"/>
                  </a:lnTo>
                  <a:lnTo>
                    <a:pt x="33" y="413"/>
                  </a:lnTo>
                  <a:lnTo>
                    <a:pt x="43" y="411"/>
                  </a:lnTo>
                  <a:lnTo>
                    <a:pt x="64" y="406"/>
                  </a:lnTo>
                  <a:lnTo>
                    <a:pt x="75" y="403"/>
                  </a:lnTo>
                  <a:lnTo>
                    <a:pt x="85" y="400"/>
                  </a:lnTo>
                  <a:lnTo>
                    <a:pt x="106" y="393"/>
                  </a:lnTo>
                  <a:lnTo>
                    <a:pt x="126" y="386"/>
                  </a:lnTo>
                  <a:lnTo>
                    <a:pt x="146" y="378"/>
                  </a:lnTo>
                  <a:lnTo>
                    <a:pt x="166" y="369"/>
                  </a:lnTo>
                  <a:lnTo>
                    <a:pt x="185" y="360"/>
                  </a:lnTo>
                  <a:lnTo>
                    <a:pt x="204" y="350"/>
                  </a:lnTo>
                  <a:lnTo>
                    <a:pt x="223" y="339"/>
                  </a:lnTo>
                  <a:lnTo>
                    <a:pt x="242" y="328"/>
                  </a:lnTo>
                  <a:lnTo>
                    <a:pt x="260" y="316"/>
                  </a:lnTo>
                  <a:lnTo>
                    <a:pt x="277" y="304"/>
                  </a:lnTo>
                  <a:lnTo>
                    <a:pt x="295" y="291"/>
                  </a:lnTo>
                  <a:lnTo>
                    <a:pt x="311" y="278"/>
                  </a:lnTo>
                  <a:lnTo>
                    <a:pt x="328" y="264"/>
                  </a:lnTo>
                  <a:lnTo>
                    <a:pt x="344" y="249"/>
                  </a:lnTo>
                  <a:lnTo>
                    <a:pt x="359" y="234"/>
                  </a:lnTo>
                  <a:lnTo>
                    <a:pt x="374" y="219"/>
                  </a:lnTo>
                  <a:lnTo>
                    <a:pt x="389" y="203"/>
                  </a:lnTo>
                  <a:lnTo>
                    <a:pt x="396" y="195"/>
                  </a:lnTo>
                  <a:lnTo>
                    <a:pt x="402" y="187"/>
                  </a:lnTo>
                  <a:lnTo>
                    <a:pt x="416" y="170"/>
                  </a:lnTo>
                  <a:lnTo>
                    <a:pt x="429" y="152"/>
                  </a:lnTo>
                  <a:lnTo>
                    <a:pt x="441" y="135"/>
                  </a:lnTo>
                  <a:lnTo>
                    <a:pt x="453" y="117"/>
                  </a:lnTo>
                  <a:lnTo>
                    <a:pt x="464" y="98"/>
                  </a:lnTo>
                  <a:lnTo>
                    <a:pt x="475" y="79"/>
                  </a:lnTo>
                  <a:lnTo>
                    <a:pt x="485" y="60"/>
                  </a:lnTo>
                  <a:lnTo>
                    <a:pt x="494" y="41"/>
                  </a:lnTo>
                  <a:lnTo>
                    <a:pt x="503" y="21"/>
                  </a:lnTo>
                  <a:lnTo>
                    <a:pt x="511" y="0"/>
                  </a:lnTo>
                  <a:lnTo>
                    <a:pt x="541" y="12"/>
                  </a:lnTo>
                  <a:lnTo>
                    <a:pt x="533" y="33"/>
                  </a:lnTo>
                  <a:lnTo>
                    <a:pt x="524" y="53"/>
                  </a:lnTo>
                  <a:lnTo>
                    <a:pt x="514" y="73"/>
                  </a:lnTo>
                  <a:lnTo>
                    <a:pt x="504" y="93"/>
                  </a:lnTo>
                  <a:lnTo>
                    <a:pt x="493" y="112"/>
                  </a:lnTo>
                  <a:lnTo>
                    <a:pt x="482" y="132"/>
                  </a:lnTo>
                  <a:lnTo>
                    <a:pt x="469" y="150"/>
                  </a:lnTo>
                  <a:lnTo>
                    <a:pt x="457" y="169"/>
                  </a:lnTo>
                  <a:lnTo>
                    <a:pt x="443" y="187"/>
                  </a:lnTo>
                  <a:lnTo>
                    <a:pt x="429" y="205"/>
                  </a:lnTo>
                  <a:lnTo>
                    <a:pt x="415" y="222"/>
                  </a:lnTo>
                  <a:lnTo>
                    <a:pt x="400" y="238"/>
                  </a:lnTo>
                  <a:lnTo>
                    <a:pt x="384" y="255"/>
                  </a:lnTo>
                  <a:lnTo>
                    <a:pt x="368" y="270"/>
                  </a:lnTo>
                  <a:lnTo>
                    <a:pt x="352" y="286"/>
                  </a:lnTo>
                  <a:lnTo>
                    <a:pt x="335" y="300"/>
                  </a:lnTo>
                  <a:lnTo>
                    <a:pt x="317" y="315"/>
                  </a:lnTo>
                  <a:lnTo>
                    <a:pt x="300" y="328"/>
                  </a:lnTo>
                  <a:lnTo>
                    <a:pt x="281" y="341"/>
                  </a:lnTo>
                  <a:lnTo>
                    <a:pt x="263" y="354"/>
                  </a:lnTo>
                  <a:lnTo>
                    <a:pt x="243" y="366"/>
                  </a:lnTo>
                  <a:lnTo>
                    <a:pt x="224" y="377"/>
                  </a:lnTo>
                  <a:lnTo>
                    <a:pt x="204" y="387"/>
                  </a:lnTo>
                  <a:lnTo>
                    <a:pt x="194" y="392"/>
                  </a:lnTo>
                  <a:lnTo>
                    <a:pt x="184" y="397"/>
                  </a:lnTo>
                  <a:lnTo>
                    <a:pt x="164" y="406"/>
                  </a:lnTo>
                  <a:lnTo>
                    <a:pt x="143" y="415"/>
                  </a:lnTo>
                  <a:lnTo>
                    <a:pt x="122" y="423"/>
                  </a:lnTo>
                  <a:lnTo>
                    <a:pt x="101" y="430"/>
                  </a:lnTo>
                  <a:lnTo>
                    <a:pt x="79" y="436"/>
                  </a:lnTo>
                  <a:lnTo>
                    <a:pt x="57" y="441"/>
                  </a:lnTo>
                  <a:lnTo>
                    <a:pt x="35" y="446"/>
                  </a:lnTo>
                  <a:lnTo>
                    <a:pt x="24" y="448"/>
                  </a:lnTo>
                  <a:lnTo>
                    <a:pt x="13" y="45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sp>
          <p:nvSpPr>
            <p:cNvPr id="26" name="Freeform 357"/>
            <p:cNvSpPr>
              <a:spLocks noChangeAspect="1"/>
            </p:cNvSpPr>
            <p:nvPr userDrawn="1"/>
          </p:nvSpPr>
          <p:spPr bwMode="white">
            <a:xfrm>
              <a:off x="2970" y="1624"/>
              <a:ext cx="354" cy="445"/>
            </a:xfrm>
            <a:custGeom>
              <a:avLst/>
              <a:gdLst/>
              <a:ahLst/>
              <a:cxnLst>
                <a:cxn ang="0">
                  <a:pos x="353" y="446"/>
                </a:cxn>
                <a:cxn ang="0">
                  <a:pos x="322" y="424"/>
                </a:cxn>
                <a:cxn ang="0">
                  <a:pos x="322" y="394"/>
                </a:cxn>
                <a:cxn ang="0">
                  <a:pos x="320" y="366"/>
                </a:cxn>
                <a:cxn ang="0">
                  <a:pos x="318" y="347"/>
                </a:cxn>
                <a:cxn ang="0">
                  <a:pos x="313" y="320"/>
                </a:cxn>
                <a:cxn ang="0">
                  <a:pos x="307" y="294"/>
                </a:cxn>
                <a:cxn ang="0">
                  <a:pos x="296" y="260"/>
                </a:cxn>
                <a:cxn ang="0">
                  <a:pos x="282" y="229"/>
                </a:cxn>
                <a:cxn ang="0">
                  <a:pos x="265" y="199"/>
                </a:cxn>
                <a:cxn ang="0">
                  <a:pos x="246" y="171"/>
                </a:cxn>
                <a:cxn ang="0">
                  <a:pos x="224" y="145"/>
                </a:cxn>
                <a:cxn ang="0">
                  <a:pos x="206" y="127"/>
                </a:cxn>
                <a:cxn ang="0">
                  <a:pos x="186" y="110"/>
                </a:cxn>
                <a:cxn ang="0">
                  <a:pos x="158" y="90"/>
                </a:cxn>
                <a:cxn ang="0">
                  <a:pos x="127" y="73"/>
                </a:cxn>
                <a:cxn ang="0">
                  <a:pos x="93" y="58"/>
                </a:cxn>
                <a:cxn ang="0">
                  <a:pos x="58" y="45"/>
                </a:cxn>
                <a:cxn ang="0">
                  <a:pos x="20" y="36"/>
                </a:cxn>
                <a:cxn ang="0">
                  <a:pos x="5" y="0"/>
                </a:cxn>
                <a:cxn ang="0">
                  <a:pos x="46" y="9"/>
                </a:cxn>
                <a:cxn ang="0">
                  <a:pos x="85" y="20"/>
                </a:cxn>
                <a:cxn ang="0">
                  <a:pos x="122" y="35"/>
                </a:cxn>
                <a:cxn ang="0">
                  <a:pos x="156" y="52"/>
                </a:cxn>
                <a:cxn ang="0">
                  <a:pos x="173" y="62"/>
                </a:cxn>
                <a:cxn ang="0">
                  <a:pos x="196" y="77"/>
                </a:cxn>
                <a:cxn ang="0">
                  <a:pos x="218" y="95"/>
                </a:cxn>
                <a:cxn ang="0">
                  <a:pos x="245" y="120"/>
                </a:cxn>
                <a:cxn ang="0">
                  <a:pos x="269" y="148"/>
                </a:cxn>
                <a:cxn ang="0">
                  <a:pos x="290" y="177"/>
                </a:cxn>
                <a:cxn ang="0">
                  <a:pos x="309" y="209"/>
                </a:cxn>
                <a:cxn ang="0">
                  <a:pos x="324" y="243"/>
                </a:cxn>
                <a:cxn ang="0">
                  <a:pos x="337" y="279"/>
                </a:cxn>
                <a:cxn ang="0">
                  <a:pos x="346" y="316"/>
                </a:cxn>
                <a:cxn ang="0">
                  <a:pos x="352" y="355"/>
                </a:cxn>
                <a:cxn ang="0">
                  <a:pos x="354" y="386"/>
                </a:cxn>
                <a:cxn ang="0">
                  <a:pos x="355" y="417"/>
                </a:cxn>
              </a:cxnLst>
              <a:rect l="0" t="0" r="r" b="b"/>
              <a:pathLst>
                <a:path w="355" h="446">
                  <a:moveTo>
                    <a:pt x="354" y="438"/>
                  </a:moveTo>
                  <a:lnTo>
                    <a:pt x="353" y="446"/>
                  </a:lnTo>
                  <a:lnTo>
                    <a:pt x="321" y="444"/>
                  </a:lnTo>
                  <a:lnTo>
                    <a:pt x="322" y="424"/>
                  </a:lnTo>
                  <a:lnTo>
                    <a:pt x="322" y="404"/>
                  </a:lnTo>
                  <a:lnTo>
                    <a:pt x="322" y="394"/>
                  </a:lnTo>
                  <a:lnTo>
                    <a:pt x="321" y="385"/>
                  </a:lnTo>
                  <a:lnTo>
                    <a:pt x="320" y="366"/>
                  </a:lnTo>
                  <a:lnTo>
                    <a:pt x="319" y="357"/>
                  </a:lnTo>
                  <a:lnTo>
                    <a:pt x="318" y="347"/>
                  </a:lnTo>
                  <a:lnTo>
                    <a:pt x="315" y="329"/>
                  </a:lnTo>
                  <a:lnTo>
                    <a:pt x="313" y="320"/>
                  </a:lnTo>
                  <a:lnTo>
                    <a:pt x="311" y="311"/>
                  </a:lnTo>
                  <a:lnTo>
                    <a:pt x="307" y="294"/>
                  </a:lnTo>
                  <a:lnTo>
                    <a:pt x="301" y="277"/>
                  </a:lnTo>
                  <a:lnTo>
                    <a:pt x="296" y="260"/>
                  </a:lnTo>
                  <a:lnTo>
                    <a:pt x="289" y="244"/>
                  </a:lnTo>
                  <a:lnTo>
                    <a:pt x="282" y="229"/>
                  </a:lnTo>
                  <a:lnTo>
                    <a:pt x="274" y="213"/>
                  </a:lnTo>
                  <a:lnTo>
                    <a:pt x="265" y="199"/>
                  </a:lnTo>
                  <a:lnTo>
                    <a:pt x="256" y="184"/>
                  </a:lnTo>
                  <a:lnTo>
                    <a:pt x="246" y="171"/>
                  </a:lnTo>
                  <a:lnTo>
                    <a:pt x="235" y="158"/>
                  </a:lnTo>
                  <a:lnTo>
                    <a:pt x="224" y="145"/>
                  </a:lnTo>
                  <a:lnTo>
                    <a:pt x="212" y="133"/>
                  </a:lnTo>
                  <a:lnTo>
                    <a:pt x="206" y="127"/>
                  </a:lnTo>
                  <a:lnTo>
                    <a:pt x="199" y="121"/>
                  </a:lnTo>
                  <a:lnTo>
                    <a:pt x="186" y="110"/>
                  </a:lnTo>
                  <a:lnTo>
                    <a:pt x="172" y="100"/>
                  </a:lnTo>
                  <a:lnTo>
                    <a:pt x="158" y="90"/>
                  </a:lnTo>
                  <a:lnTo>
                    <a:pt x="143" y="81"/>
                  </a:lnTo>
                  <a:lnTo>
                    <a:pt x="127" y="73"/>
                  </a:lnTo>
                  <a:lnTo>
                    <a:pt x="110" y="65"/>
                  </a:lnTo>
                  <a:lnTo>
                    <a:pt x="93" y="58"/>
                  </a:lnTo>
                  <a:lnTo>
                    <a:pt x="76" y="51"/>
                  </a:lnTo>
                  <a:lnTo>
                    <a:pt x="58" y="45"/>
                  </a:lnTo>
                  <a:lnTo>
                    <a:pt x="39" y="40"/>
                  </a:lnTo>
                  <a:lnTo>
                    <a:pt x="20" y="36"/>
                  </a:lnTo>
                  <a:lnTo>
                    <a:pt x="0" y="32"/>
                  </a:lnTo>
                  <a:lnTo>
                    <a:pt x="5" y="0"/>
                  </a:lnTo>
                  <a:lnTo>
                    <a:pt x="26" y="4"/>
                  </a:lnTo>
                  <a:lnTo>
                    <a:pt x="46" y="9"/>
                  </a:lnTo>
                  <a:lnTo>
                    <a:pt x="66" y="14"/>
                  </a:lnTo>
                  <a:lnTo>
                    <a:pt x="85" y="20"/>
                  </a:lnTo>
                  <a:lnTo>
                    <a:pt x="104" y="27"/>
                  </a:lnTo>
                  <a:lnTo>
                    <a:pt x="122" y="35"/>
                  </a:lnTo>
                  <a:lnTo>
                    <a:pt x="139" y="43"/>
                  </a:lnTo>
                  <a:lnTo>
                    <a:pt x="156" y="52"/>
                  </a:lnTo>
                  <a:lnTo>
                    <a:pt x="164" y="57"/>
                  </a:lnTo>
                  <a:lnTo>
                    <a:pt x="173" y="62"/>
                  </a:lnTo>
                  <a:lnTo>
                    <a:pt x="188" y="72"/>
                  </a:lnTo>
                  <a:lnTo>
                    <a:pt x="196" y="77"/>
                  </a:lnTo>
                  <a:lnTo>
                    <a:pt x="203" y="83"/>
                  </a:lnTo>
                  <a:lnTo>
                    <a:pt x="218" y="95"/>
                  </a:lnTo>
                  <a:lnTo>
                    <a:pt x="232" y="107"/>
                  </a:lnTo>
                  <a:lnTo>
                    <a:pt x="245" y="120"/>
                  </a:lnTo>
                  <a:lnTo>
                    <a:pt x="257" y="133"/>
                  </a:lnTo>
                  <a:lnTo>
                    <a:pt x="269" y="148"/>
                  </a:lnTo>
                  <a:lnTo>
                    <a:pt x="280" y="162"/>
                  </a:lnTo>
                  <a:lnTo>
                    <a:pt x="290" y="177"/>
                  </a:lnTo>
                  <a:lnTo>
                    <a:pt x="300" y="193"/>
                  </a:lnTo>
                  <a:lnTo>
                    <a:pt x="309" y="209"/>
                  </a:lnTo>
                  <a:lnTo>
                    <a:pt x="317" y="226"/>
                  </a:lnTo>
                  <a:lnTo>
                    <a:pt x="324" y="243"/>
                  </a:lnTo>
                  <a:lnTo>
                    <a:pt x="331" y="261"/>
                  </a:lnTo>
                  <a:lnTo>
                    <a:pt x="337" y="279"/>
                  </a:lnTo>
                  <a:lnTo>
                    <a:pt x="342" y="297"/>
                  </a:lnTo>
                  <a:lnTo>
                    <a:pt x="346" y="316"/>
                  </a:lnTo>
                  <a:lnTo>
                    <a:pt x="349" y="336"/>
                  </a:lnTo>
                  <a:lnTo>
                    <a:pt x="352" y="355"/>
                  </a:lnTo>
                  <a:lnTo>
                    <a:pt x="354" y="375"/>
                  </a:lnTo>
                  <a:lnTo>
                    <a:pt x="354" y="386"/>
                  </a:lnTo>
                  <a:lnTo>
                    <a:pt x="355" y="396"/>
                  </a:lnTo>
                  <a:lnTo>
                    <a:pt x="355" y="417"/>
                  </a:lnTo>
                  <a:lnTo>
                    <a:pt x="354" y="43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sp>
          <p:nvSpPr>
            <p:cNvPr id="27" name="Freeform 358"/>
            <p:cNvSpPr>
              <a:spLocks noChangeAspect="1"/>
            </p:cNvSpPr>
            <p:nvPr userDrawn="1"/>
          </p:nvSpPr>
          <p:spPr bwMode="white">
            <a:xfrm>
              <a:off x="1724" y="1275"/>
              <a:ext cx="1236" cy="1751"/>
            </a:xfrm>
            <a:custGeom>
              <a:avLst/>
              <a:gdLst/>
              <a:ahLst/>
              <a:cxnLst>
                <a:cxn ang="0">
                  <a:pos x="1014" y="33"/>
                </a:cxn>
                <a:cxn ang="0">
                  <a:pos x="1208" y="4"/>
                </a:cxn>
                <a:cxn ang="0">
                  <a:pos x="1210" y="14"/>
                </a:cxn>
                <a:cxn ang="0">
                  <a:pos x="980" y="60"/>
                </a:cxn>
                <a:cxn ang="0">
                  <a:pos x="837" y="91"/>
                </a:cxn>
                <a:cxn ang="0">
                  <a:pos x="591" y="153"/>
                </a:cxn>
                <a:cxn ang="0">
                  <a:pos x="415" y="202"/>
                </a:cxn>
                <a:cxn ang="0">
                  <a:pos x="282" y="243"/>
                </a:cxn>
                <a:cxn ang="0">
                  <a:pos x="88" y="914"/>
                </a:cxn>
                <a:cxn ang="0">
                  <a:pos x="82" y="961"/>
                </a:cxn>
                <a:cxn ang="0">
                  <a:pos x="81" y="1006"/>
                </a:cxn>
                <a:cxn ang="0">
                  <a:pos x="86" y="1050"/>
                </a:cxn>
                <a:cxn ang="0">
                  <a:pos x="95" y="1093"/>
                </a:cxn>
                <a:cxn ang="0">
                  <a:pos x="109" y="1135"/>
                </a:cxn>
                <a:cxn ang="0">
                  <a:pos x="127" y="1175"/>
                </a:cxn>
                <a:cxn ang="0">
                  <a:pos x="148" y="1215"/>
                </a:cxn>
                <a:cxn ang="0">
                  <a:pos x="173" y="1253"/>
                </a:cxn>
                <a:cxn ang="0">
                  <a:pos x="200" y="1290"/>
                </a:cxn>
                <a:cxn ang="0">
                  <a:pos x="241" y="1337"/>
                </a:cxn>
                <a:cxn ang="0">
                  <a:pos x="309" y="1403"/>
                </a:cxn>
                <a:cxn ang="0">
                  <a:pos x="383" y="1464"/>
                </a:cxn>
                <a:cxn ang="0">
                  <a:pos x="460" y="1519"/>
                </a:cxn>
                <a:cxn ang="0">
                  <a:pos x="536" y="1568"/>
                </a:cxn>
                <a:cxn ang="0">
                  <a:pos x="633" y="1625"/>
                </a:cxn>
                <a:cxn ang="0">
                  <a:pos x="729" y="1676"/>
                </a:cxn>
                <a:cxn ang="0">
                  <a:pos x="813" y="1718"/>
                </a:cxn>
                <a:cxn ang="0">
                  <a:pos x="845" y="1747"/>
                </a:cxn>
                <a:cxn ang="0">
                  <a:pos x="739" y="1709"/>
                </a:cxn>
                <a:cxn ang="0">
                  <a:pos x="636" y="1665"/>
                </a:cxn>
                <a:cxn ang="0">
                  <a:pos x="536" y="1617"/>
                </a:cxn>
                <a:cxn ang="0">
                  <a:pos x="473" y="1584"/>
                </a:cxn>
                <a:cxn ang="0">
                  <a:pos x="388" y="1533"/>
                </a:cxn>
                <a:cxn ang="0">
                  <a:pos x="325" y="1490"/>
                </a:cxn>
                <a:cxn ang="0">
                  <a:pos x="264" y="1444"/>
                </a:cxn>
                <a:cxn ang="0">
                  <a:pos x="206" y="1393"/>
                </a:cxn>
                <a:cxn ang="0">
                  <a:pos x="153" y="1339"/>
                </a:cxn>
                <a:cxn ang="0">
                  <a:pos x="113" y="1290"/>
                </a:cxn>
                <a:cxn ang="0">
                  <a:pos x="92" y="1259"/>
                </a:cxn>
                <a:cxn ang="0">
                  <a:pos x="60" y="1206"/>
                </a:cxn>
                <a:cxn ang="0">
                  <a:pos x="43" y="1173"/>
                </a:cxn>
                <a:cxn ang="0">
                  <a:pos x="18" y="1104"/>
                </a:cxn>
                <a:cxn ang="0">
                  <a:pos x="5" y="1043"/>
                </a:cxn>
                <a:cxn ang="0">
                  <a:pos x="0" y="992"/>
                </a:cxn>
                <a:cxn ang="0">
                  <a:pos x="0" y="952"/>
                </a:cxn>
                <a:cxn ang="0">
                  <a:pos x="5" y="898"/>
                </a:cxn>
                <a:cxn ang="0">
                  <a:pos x="151" y="240"/>
                </a:cxn>
                <a:cxn ang="0">
                  <a:pos x="280" y="197"/>
                </a:cxn>
                <a:cxn ang="0">
                  <a:pos x="414" y="159"/>
                </a:cxn>
                <a:cxn ang="0">
                  <a:pos x="597" y="114"/>
                </a:cxn>
                <a:cxn ang="0">
                  <a:pos x="733" y="84"/>
                </a:cxn>
              </a:cxnLst>
              <a:rect l="0" t="0" r="r" b="b"/>
              <a:pathLst>
                <a:path w="1236" h="1750">
                  <a:moveTo>
                    <a:pt x="866" y="58"/>
                  </a:moveTo>
                  <a:lnTo>
                    <a:pt x="943" y="45"/>
                  </a:lnTo>
                  <a:lnTo>
                    <a:pt x="1014" y="33"/>
                  </a:lnTo>
                  <a:lnTo>
                    <a:pt x="1077" y="23"/>
                  </a:lnTo>
                  <a:lnTo>
                    <a:pt x="1131" y="15"/>
                  </a:lnTo>
                  <a:lnTo>
                    <a:pt x="1208" y="4"/>
                  </a:lnTo>
                  <a:lnTo>
                    <a:pt x="1236" y="0"/>
                  </a:lnTo>
                  <a:lnTo>
                    <a:pt x="1234" y="10"/>
                  </a:lnTo>
                  <a:lnTo>
                    <a:pt x="1210" y="14"/>
                  </a:lnTo>
                  <a:lnTo>
                    <a:pt x="1144" y="27"/>
                  </a:lnTo>
                  <a:lnTo>
                    <a:pt x="1042" y="47"/>
                  </a:lnTo>
                  <a:lnTo>
                    <a:pt x="980" y="60"/>
                  </a:lnTo>
                  <a:lnTo>
                    <a:pt x="946" y="67"/>
                  </a:lnTo>
                  <a:lnTo>
                    <a:pt x="911" y="75"/>
                  </a:lnTo>
                  <a:lnTo>
                    <a:pt x="837" y="91"/>
                  </a:lnTo>
                  <a:lnTo>
                    <a:pt x="758" y="110"/>
                  </a:lnTo>
                  <a:lnTo>
                    <a:pt x="676" y="130"/>
                  </a:lnTo>
                  <a:lnTo>
                    <a:pt x="591" y="153"/>
                  </a:lnTo>
                  <a:lnTo>
                    <a:pt x="547" y="164"/>
                  </a:lnTo>
                  <a:lnTo>
                    <a:pt x="503" y="176"/>
                  </a:lnTo>
                  <a:lnTo>
                    <a:pt x="415" y="202"/>
                  </a:lnTo>
                  <a:lnTo>
                    <a:pt x="370" y="215"/>
                  </a:lnTo>
                  <a:lnTo>
                    <a:pt x="326" y="229"/>
                  </a:lnTo>
                  <a:lnTo>
                    <a:pt x="282" y="243"/>
                  </a:lnTo>
                  <a:lnTo>
                    <a:pt x="238" y="258"/>
                  </a:lnTo>
                  <a:lnTo>
                    <a:pt x="91" y="899"/>
                  </a:lnTo>
                  <a:lnTo>
                    <a:pt x="88" y="914"/>
                  </a:lnTo>
                  <a:lnTo>
                    <a:pt x="85" y="930"/>
                  </a:lnTo>
                  <a:lnTo>
                    <a:pt x="83" y="945"/>
                  </a:lnTo>
                  <a:lnTo>
                    <a:pt x="82" y="961"/>
                  </a:lnTo>
                  <a:lnTo>
                    <a:pt x="81" y="976"/>
                  </a:lnTo>
                  <a:lnTo>
                    <a:pt x="81" y="991"/>
                  </a:lnTo>
                  <a:lnTo>
                    <a:pt x="81" y="1006"/>
                  </a:lnTo>
                  <a:lnTo>
                    <a:pt x="82" y="1021"/>
                  </a:lnTo>
                  <a:lnTo>
                    <a:pt x="84" y="1035"/>
                  </a:lnTo>
                  <a:lnTo>
                    <a:pt x="86" y="1050"/>
                  </a:lnTo>
                  <a:lnTo>
                    <a:pt x="88" y="1064"/>
                  </a:lnTo>
                  <a:lnTo>
                    <a:pt x="92" y="1079"/>
                  </a:lnTo>
                  <a:lnTo>
                    <a:pt x="95" y="1093"/>
                  </a:lnTo>
                  <a:lnTo>
                    <a:pt x="99" y="1107"/>
                  </a:lnTo>
                  <a:lnTo>
                    <a:pt x="104" y="1121"/>
                  </a:lnTo>
                  <a:lnTo>
                    <a:pt x="109" y="1135"/>
                  </a:lnTo>
                  <a:lnTo>
                    <a:pt x="114" y="1148"/>
                  </a:lnTo>
                  <a:lnTo>
                    <a:pt x="120" y="1162"/>
                  </a:lnTo>
                  <a:lnTo>
                    <a:pt x="127" y="1175"/>
                  </a:lnTo>
                  <a:lnTo>
                    <a:pt x="133" y="1189"/>
                  </a:lnTo>
                  <a:lnTo>
                    <a:pt x="140" y="1202"/>
                  </a:lnTo>
                  <a:lnTo>
                    <a:pt x="148" y="1215"/>
                  </a:lnTo>
                  <a:lnTo>
                    <a:pt x="156" y="1228"/>
                  </a:lnTo>
                  <a:lnTo>
                    <a:pt x="164" y="1240"/>
                  </a:lnTo>
                  <a:lnTo>
                    <a:pt x="173" y="1253"/>
                  </a:lnTo>
                  <a:lnTo>
                    <a:pt x="182" y="1265"/>
                  </a:lnTo>
                  <a:lnTo>
                    <a:pt x="191" y="1278"/>
                  </a:lnTo>
                  <a:lnTo>
                    <a:pt x="200" y="1290"/>
                  </a:lnTo>
                  <a:lnTo>
                    <a:pt x="210" y="1302"/>
                  </a:lnTo>
                  <a:lnTo>
                    <a:pt x="220" y="1314"/>
                  </a:lnTo>
                  <a:lnTo>
                    <a:pt x="241" y="1337"/>
                  </a:lnTo>
                  <a:lnTo>
                    <a:pt x="263" y="1360"/>
                  </a:lnTo>
                  <a:lnTo>
                    <a:pt x="286" y="1382"/>
                  </a:lnTo>
                  <a:lnTo>
                    <a:pt x="309" y="1403"/>
                  </a:lnTo>
                  <a:lnTo>
                    <a:pt x="334" y="1424"/>
                  </a:lnTo>
                  <a:lnTo>
                    <a:pt x="358" y="1444"/>
                  </a:lnTo>
                  <a:lnTo>
                    <a:pt x="383" y="1464"/>
                  </a:lnTo>
                  <a:lnTo>
                    <a:pt x="409" y="1483"/>
                  </a:lnTo>
                  <a:lnTo>
                    <a:pt x="434" y="1501"/>
                  </a:lnTo>
                  <a:lnTo>
                    <a:pt x="460" y="1519"/>
                  </a:lnTo>
                  <a:lnTo>
                    <a:pt x="485" y="1536"/>
                  </a:lnTo>
                  <a:lnTo>
                    <a:pt x="511" y="1553"/>
                  </a:lnTo>
                  <a:lnTo>
                    <a:pt x="536" y="1568"/>
                  </a:lnTo>
                  <a:lnTo>
                    <a:pt x="561" y="1583"/>
                  </a:lnTo>
                  <a:lnTo>
                    <a:pt x="586" y="1598"/>
                  </a:lnTo>
                  <a:lnTo>
                    <a:pt x="633" y="1625"/>
                  </a:lnTo>
                  <a:lnTo>
                    <a:pt x="666" y="1643"/>
                  </a:lnTo>
                  <a:lnTo>
                    <a:pt x="699" y="1660"/>
                  </a:lnTo>
                  <a:lnTo>
                    <a:pt x="729" y="1676"/>
                  </a:lnTo>
                  <a:lnTo>
                    <a:pt x="759" y="1691"/>
                  </a:lnTo>
                  <a:lnTo>
                    <a:pt x="787" y="1705"/>
                  </a:lnTo>
                  <a:lnTo>
                    <a:pt x="813" y="1718"/>
                  </a:lnTo>
                  <a:lnTo>
                    <a:pt x="858" y="1740"/>
                  </a:lnTo>
                  <a:lnTo>
                    <a:pt x="856" y="1750"/>
                  </a:lnTo>
                  <a:lnTo>
                    <a:pt x="845" y="1747"/>
                  </a:lnTo>
                  <a:lnTo>
                    <a:pt x="815" y="1737"/>
                  </a:lnTo>
                  <a:lnTo>
                    <a:pt x="768" y="1720"/>
                  </a:lnTo>
                  <a:lnTo>
                    <a:pt x="739" y="1709"/>
                  </a:lnTo>
                  <a:lnTo>
                    <a:pt x="707" y="1696"/>
                  </a:lnTo>
                  <a:lnTo>
                    <a:pt x="673" y="1681"/>
                  </a:lnTo>
                  <a:lnTo>
                    <a:pt x="636" y="1665"/>
                  </a:lnTo>
                  <a:lnTo>
                    <a:pt x="597" y="1647"/>
                  </a:lnTo>
                  <a:lnTo>
                    <a:pt x="557" y="1628"/>
                  </a:lnTo>
                  <a:lnTo>
                    <a:pt x="536" y="1617"/>
                  </a:lnTo>
                  <a:lnTo>
                    <a:pt x="516" y="1607"/>
                  </a:lnTo>
                  <a:lnTo>
                    <a:pt x="495" y="1595"/>
                  </a:lnTo>
                  <a:lnTo>
                    <a:pt x="473" y="1584"/>
                  </a:lnTo>
                  <a:lnTo>
                    <a:pt x="431" y="1559"/>
                  </a:lnTo>
                  <a:lnTo>
                    <a:pt x="410" y="1546"/>
                  </a:lnTo>
                  <a:lnTo>
                    <a:pt x="388" y="1533"/>
                  </a:lnTo>
                  <a:lnTo>
                    <a:pt x="367" y="1519"/>
                  </a:lnTo>
                  <a:lnTo>
                    <a:pt x="346" y="1505"/>
                  </a:lnTo>
                  <a:lnTo>
                    <a:pt x="325" y="1490"/>
                  </a:lnTo>
                  <a:lnTo>
                    <a:pt x="305" y="1475"/>
                  </a:lnTo>
                  <a:lnTo>
                    <a:pt x="284" y="1460"/>
                  </a:lnTo>
                  <a:lnTo>
                    <a:pt x="264" y="1444"/>
                  </a:lnTo>
                  <a:lnTo>
                    <a:pt x="245" y="1427"/>
                  </a:lnTo>
                  <a:lnTo>
                    <a:pt x="225" y="1410"/>
                  </a:lnTo>
                  <a:lnTo>
                    <a:pt x="206" y="1393"/>
                  </a:lnTo>
                  <a:lnTo>
                    <a:pt x="188" y="1375"/>
                  </a:lnTo>
                  <a:lnTo>
                    <a:pt x="170" y="1357"/>
                  </a:lnTo>
                  <a:lnTo>
                    <a:pt x="153" y="1339"/>
                  </a:lnTo>
                  <a:lnTo>
                    <a:pt x="137" y="1319"/>
                  </a:lnTo>
                  <a:lnTo>
                    <a:pt x="121" y="1300"/>
                  </a:lnTo>
                  <a:lnTo>
                    <a:pt x="113" y="1290"/>
                  </a:lnTo>
                  <a:lnTo>
                    <a:pt x="106" y="1280"/>
                  </a:lnTo>
                  <a:lnTo>
                    <a:pt x="99" y="1270"/>
                  </a:lnTo>
                  <a:lnTo>
                    <a:pt x="92" y="1259"/>
                  </a:lnTo>
                  <a:lnTo>
                    <a:pt x="78" y="1239"/>
                  </a:lnTo>
                  <a:lnTo>
                    <a:pt x="66" y="1217"/>
                  </a:lnTo>
                  <a:lnTo>
                    <a:pt x="60" y="1206"/>
                  </a:lnTo>
                  <a:lnTo>
                    <a:pt x="54" y="1195"/>
                  </a:lnTo>
                  <a:lnTo>
                    <a:pt x="49" y="1184"/>
                  </a:lnTo>
                  <a:lnTo>
                    <a:pt x="43" y="1173"/>
                  </a:lnTo>
                  <a:lnTo>
                    <a:pt x="34" y="1150"/>
                  </a:lnTo>
                  <a:lnTo>
                    <a:pt x="25" y="1127"/>
                  </a:lnTo>
                  <a:lnTo>
                    <a:pt x="18" y="1104"/>
                  </a:lnTo>
                  <a:lnTo>
                    <a:pt x="12" y="1080"/>
                  </a:lnTo>
                  <a:lnTo>
                    <a:pt x="7" y="1055"/>
                  </a:lnTo>
                  <a:lnTo>
                    <a:pt x="5" y="1043"/>
                  </a:lnTo>
                  <a:lnTo>
                    <a:pt x="3" y="1030"/>
                  </a:lnTo>
                  <a:lnTo>
                    <a:pt x="1" y="1005"/>
                  </a:lnTo>
                  <a:lnTo>
                    <a:pt x="0" y="992"/>
                  </a:lnTo>
                  <a:lnTo>
                    <a:pt x="0" y="979"/>
                  </a:lnTo>
                  <a:lnTo>
                    <a:pt x="0" y="966"/>
                  </a:lnTo>
                  <a:lnTo>
                    <a:pt x="0" y="952"/>
                  </a:lnTo>
                  <a:lnTo>
                    <a:pt x="2" y="926"/>
                  </a:lnTo>
                  <a:lnTo>
                    <a:pt x="3" y="912"/>
                  </a:lnTo>
                  <a:lnTo>
                    <a:pt x="5" y="898"/>
                  </a:lnTo>
                  <a:lnTo>
                    <a:pt x="8" y="885"/>
                  </a:lnTo>
                  <a:lnTo>
                    <a:pt x="10" y="871"/>
                  </a:lnTo>
                  <a:lnTo>
                    <a:pt x="151" y="240"/>
                  </a:lnTo>
                  <a:lnTo>
                    <a:pt x="193" y="225"/>
                  </a:lnTo>
                  <a:lnTo>
                    <a:pt x="236" y="211"/>
                  </a:lnTo>
                  <a:lnTo>
                    <a:pt x="280" y="197"/>
                  </a:lnTo>
                  <a:lnTo>
                    <a:pt x="324" y="184"/>
                  </a:lnTo>
                  <a:lnTo>
                    <a:pt x="369" y="171"/>
                  </a:lnTo>
                  <a:lnTo>
                    <a:pt x="414" y="159"/>
                  </a:lnTo>
                  <a:lnTo>
                    <a:pt x="459" y="147"/>
                  </a:lnTo>
                  <a:lnTo>
                    <a:pt x="505" y="135"/>
                  </a:lnTo>
                  <a:lnTo>
                    <a:pt x="597" y="114"/>
                  </a:lnTo>
                  <a:lnTo>
                    <a:pt x="642" y="104"/>
                  </a:lnTo>
                  <a:lnTo>
                    <a:pt x="688" y="94"/>
                  </a:lnTo>
                  <a:lnTo>
                    <a:pt x="733" y="84"/>
                  </a:lnTo>
                  <a:lnTo>
                    <a:pt x="778" y="75"/>
                  </a:lnTo>
                  <a:lnTo>
                    <a:pt x="866" y="5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sp>
          <p:nvSpPr>
            <p:cNvPr id="28" name="Freeform 359"/>
            <p:cNvSpPr>
              <a:spLocks noChangeAspect="1"/>
            </p:cNvSpPr>
            <p:nvPr userDrawn="1"/>
          </p:nvSpPr>
          <p:spPr bwMode="white">
            <a:xfrm>
              <a:off x="1536" y="1138"/>
              <a:ext cx="1458" cy="2034"/>
            </a:xfrm>
            <a:custGeom>
              <a:avLst/>
              <a:gdLst/>
              <a:ahLst/>
              <a:cxnLst>
                <a:cxn ang="0">
                  <a:pos x="1197" y="38"/>
                </a:cxn>
                <a:cxn ang="0">
                  <a:pos x="1387" y="9"/>
                </a:cxn>
                <a:cxn ang="0">
                  <a:pos x="1457" y="11"/>
                </a:cxn>
                <a:cxn ang="0">
                  <a:pos x="1295" y="41"/>
                </a:cxn>
                <a:cxn ang="0">
                  <a:pos x="1076" y="86"/>
                </a:cxn>
                <a:cxn ang="0">
                  <a:pos x="798" y="151"/>
                </a:cxn>
                <a:cxn ang="0">
                  <a:pos x="595" y="205"/>
                </a:cxn>
                <a:cxn ang="0">
                  <a:pos x="438" y="250"/>
                </a:cxn>
                <a:cxn ang="0">
                  <a:pos x="281" y="300"/>
                </a:cxn>
                <a:cxn ang="0">
                  <a:pos x="101" y="1081"/>
                </a:cxn>
                <a:cxn ang="0">
                  <a:pos x="96" y="1134"/>
                </a:cxn>
                <a:cxn ang="0">
                  <a:pos x="98" y="1187"/>
                </a:cxn>
                <a:cxn ang="0">
                  <a:pos x="105" y="1237"/>
                </a:cxn>
                <a:cxn ang="0">
                  <a:pos x="118" y="1287"/>
                </a:cxn>
                <a:cxn ang="0">
                  <a:pos x="143" y="1351"/>
                </a:cxn>
                <a:cxn ang="0">
                  <a:pos x="167" y="1397"/>
                </a:cxn>
                <a:cxn ang="0">
                  <a:pos x="194" y="1442"/>
                </a:cxn>
                <a:cxn ang="0">
                  <a:pos x="237" y="1499"/>
                </a:cxn>
                <a:cxn ang="0">
                  <a:pos x="286" y="1554"/>
                </a:cxn>
                <a:cxn ang="0">
                  <a:pos x="352" y="1619"/>
                </a:cxn>
                <a:cxn ang="0">
                  <a:pos x="394" y="1656"/>
                </a:cxn>
                <a:cxn ang="0">
                  <a:pos x="483" y="1724"/>
                </a:cxn>
                <a:cxn ang="0">
                  <a:pos x="573" y="1786"/>
                </a:cxn>
                <a:cxn ang="0">
                  <a:pos x="663" y="1841"/>
                </a:cxn>
                <a:cxn ang="0">
                  <a:pos x="748" y="1889"/>
                </a:cxn>
                <a:cxn ang="0">
                  <a:pos x="960" y="1998"/>
                </a:cxn>
                <a:cxn ang="0">
                  <a:pos x="998" y="2031"/>
                </a:cxn>
                <a:cxn ang="0">
                  <a:pos x="907" y="1999"/>
                </a:cxn>
                <a:cxn ang="0">
                  <a:pos x="794" y="1955"/>
                </a:cxn>
                <a:cxn ang="0">
                  <a:pos x="658" y="1893"/>
                </a:cxn>
                <a:cxn ang="0">
                  <a:pos x="584" y="1855"/>
                </a:cxn>
                <a:cxn ang="0">
                  <a:pos x="484" y="1798"/>
                </a:cxn>
                <a:cxn ang="0">
                  <a:pos x="409" y="1750"/>
                </a:cxn>
                <a:cxn ang="0">
                  <a:pos x="336" y="1697"/>
                </a:cxn>
                <a:cxn ang="0">
                  <a:pos x="267" y="1640"/>
                </a:cxn>
                <a:cxn ang="0">
                  <a:pos x="223" y="1599"/>
                </a:cxn>
                <a:cxn ang="0">
                  <a:pos x="162" y="1534"/>
                </a:cxn>
                <a:cxn ang="0">
                  <a:pos x="117" y="1476"/>
                </a:cxn>
                <a:cxn ang="0">
                  <a:pos x="93" y="1440"/>
                </a:cxn>
                <a:cxn ang="0">
                  <a:pos x="52" y="1364"/>
                </a:cxn>
                <a:cxn ang="0">
                  <a:pos x="36" y="1324"/>
                </a:cxn>
                <a:cxn ang="0">
                  <a:pos x="22" y="1283"/>
                </a:cxn>
                <a:cxn ang="0">
                  <a:pos x="12" y="1241"/>
                </a:cxn>
                <a:cxn ang="0">
                  <a:pos x="4" y="1197"/>
                </a:cxn>
                <a:cxn ang="0">
                  <a:pos x="1" y="1153"/>
                </a:cxn>
                <a:cxn ang="0">
                  <a:pos x="1" y="1107"/>
                </a:cxn>
                <a:cxn ang="0">
                  <a:pos x="7" y="1044"/>
                </a:cxn>
                <a:cxn ang="0">
                  <a:pos x="179" y="278"/>
                </a:cxn>
                <a:cxn ang="0">
                  <a:pos x="331" y="229"/>
                </a:cxn>
                <a:cxn ang="0">
                  <a:pos x="489" y="184"/>
                </a:cxn>
                <a:cxn ang="0">
                  <a:pos x="651" y="144"/>
                </a:cxn>
                <a:cxn ang="0">
                  <a:pos x="919" y="87"/>
                </a:cxn>
              </a:cxnLst>
              <a:rect l="0" t="0" r="r" b="b"/>
              <a:pathLst>
                <a:path w="1459" h="2035">
                  <a:moveTo>
                    <a:pt x="1023" y="68"/>
                  </a:moveTo>
                  <a:lnTo>
                    <a:pt x="1114" y="52"/>
                  </a:lnTo>
                  <a:lnTo>
                    <a:pt x="1197" y="38"/>
                  </a:lnTo>
                  <a:lnTo>
                    <a:pt x="1271" y="26"/>
                  </a:lnTo>
                  <a:lnTo>
                    <a:pt x="1335" y="16"/>
                  </a:lnTo>
                  <a:lnTo>
                    <a:pt x="1387" y="9"/>
                  </a:lnTo>
                  <a:lnTo>
                    <a:pt x="1426" y="4"/>
                  </a:lnTo>
                  <a:lnTo>
                    <a:pt x="1459" y="0"/>
                  </a:lnTo>
                  <a:lnTo>
                    <a:pt x="1457" y="11"/>
                  </a:lnTo>
                  <a:lnTo>
                    <a:pt x="1429" y="16"/>
                  </a:lnTo>
                  <a:lnTo>
                    <a:pt x="1350" y="31"/>
                  </a:lnTo>
                  <a:lnTo>
                    <a:pt x="1295" y="41"/>
                  </a:lnTo>
                  <a:lnTo>
                    <a:pt x="1230" y="54"/>
                  </a:lnTo>
                  <a:lnTo>
                    <a:pt x="1157" y="69"/>
                  </a:lnTo>
                  <a:lnTo>
                    <a:pt x="1076" y="86"/>
                  </a:lnTo>
                  <a:lnTo>
                    <a:pt x="988" y="106"/>
                  </a:lnTo>
                  <a:lnTo>
                    <a:pt x="896" y="128"/>
                  </a:lnTo>
                  <a:lnTo>
                    <a:pt x="798" y="151"/>
                  </a:lnTo>
                  <a:lnTo>
                    <a:pt x="748" y="164"/>
                  </a:lnTo>
                  <a:lnTo>
                    <a:pt x="698" y="177"/>
                  </a:lnTo>
                  <a:lnTo>
                    <a:pt x="595" y="205"/>
                  </a:lnTo>
                  <a:lnTo>
                    <a:pt x="543" y="219"/>
                  </a:lnTo>
                  <a:lnTo>
                    <a:pt x="490" y="234"/>
                  </a:lnTo>
                  <a:lnTo>
                    <a:pt x="438" y="250"/>
                  </a:lnTo>
                  <a:lnTo>
                    <a:pt x="386" y="266"/>
                  </a:lnTo>
                  <a:lnTo>
                    <a:pt x="333" y="283"/>
                  </a:lnTo>
                  <a:lnTo>
                    <a:pt x="281" y="300"/>
                  </a:lnTo>
                  <a:lnTo>
                    <a:pt x="108" y="1045"/>
                  </a:lnTo>
                  <a:lnTo>
                    <a:pt x="104" y="1063"/>
                  </a:lnTo>
                  <a:lnTo>
                    <a:pt x="101" y="1081"/>
                  </a:lnTo>
                  <a:lnTo>
                    <a:pt x="99" y="1099"/>
                  </a:lnTo>
                  <a:lnTo>
                    <a:pt x="97" y="1117"/>
                  </a:lnTo>
                  <a:lnTo>
                    <a:pt x="96" y="1134"/>
                  </a:lnTo>
                  <a:lnTo>
                    <a:pt x="96" y="1152"/>
                  </a:lnTo>
                  <a:lnTo>
                    <a:pt x="97" y="1169"/>
                  </a:lnTo>
                  <a:lnTo>
                    <a:pt x="98" y="1187"/>
                  </a:lnTo>
                  <a:lnTo>
                    <a:pt x="100" y="1204"/>
                  </a:lnTo>
                  <a:lnTo>
                    <a:pt x="102" y="1221"/>
                  </a:lnTo>
                  <a:lnTo>
                    <a:pt x="105" y="1237"/>
                  </a:lnTo>
                  <a:lnTo>
                    <a:pt x="109" y="1254"/>
                  </a:lnTo>
                  <a:lnTo>
                    <a:pt x="113" y="1271"/>
                  </a:lnTo>
                  <a:lnTo>
                    <a:pt x="118" y="1287"/>
                  </a:lnTo>
                  <a:lnTo>
                    <a:pt x="129" y="1319"/>
                  </a:lnTo>
                  <a:lnTo>
                    <a:pt x="136" y="1335"/>
                  </a:lnTo>
                  <a:lnTo>
                    <a:pt x="143" y="1351"/>
                  </a:lnTo>
                  <a:lnTo>
                    <a:pt x="150" y="1366"/>
                  </a:lnTo>
                  <a:lnTo>
                    <a:pt x="158" y="1382"/>
                  </a:lnTo>
                  <a:lnTo>
                    <a:pt x="167" y="1397"/>
                  </a:lnTo>
                  <a:lnTo>
                    <a:pt x="175" y="1412"/>
                  </a:lnTo>
                  <a:lnTo>
                    <a:pt x="185" y="1427"/>
                  </a:lnTo>
                  <a:lnTo>
                    <a:pt x="194" y="1442"/>
                  </a:lnTo>
                  <a:lnTo>
                    <a:pt x="205" y="1456"/>
                  </a:lnTo>
                  <a:lnTo>
                    <a:pt x="215" y="1471"/>
                  </a:lnTo>
                  <a:lnTo>
                    <a:pt x="237" y="1499"/>
                  </a:lnTo>
                  <a:lnTo>
                    <a:pt x="261" y="1527"/>
                  </a:lnTo>
                  <a:lnTo>
                    <a:pt x="273" y="1541"/>
                  </a:lnTo>
                  <a:lnTo>
                    <a:pt x="286" y="1554"/>
                  </a:lnTo>
                  <a:lnTo>
                    <a:pt x="311" y="1581"/>
                  </a:lnTo>
                  <a:lnTo>
                    <a:pt x="338" y="1606"/>
                  </a:lnTo>
                  <a:lnTo>
                    <a:pt x="352" y="1619"/>
                  </a:lnTo>
                  <a:lnTo>
                    <a:pt x="366" y="1631"/>
                  </a:lnTo>
                  <a:lnTo>
                    <a:pt x="380" y="1643"/>
                  </a:lnTo>
                  <a:lnTo>
                    <a:pt x="394" y="1656"/>
                  </a:lnTo>
                  <a:lnTo>
                    <a:pt x="423" y="1679"/>
                  </a:lnTo>
                  <a:lnTo>
                    <a:pt x="453" y="1702"/>
                  </a:lnTo>
                  <a:lnTo>
                    <a:pt x="483" y="1724"/>
                  </a:lnTo>
                  <a:lnTo>
                    <a:pt x="513" y="1745"/>
                  </a:lnTo>
                  <a:lnTo>
                    <a:pt x="543" y="1766"/>
                  </a:lnTo>
                  <a:lnTo>
                    <a:pt x="573" y="1786"/>
                  </a:lnTo>
                  <a:lnTo>
                    <a:pt x="604" y="1805"/>
                  </a:lnTo>
                  <a:lnTo>
                    <a:pt x="633" y="1823"/>
                  </a:lnTo>
                  <a:lnTo>
                    <a:pt x="663" y="1841"/>
                  </a:lnTo>
                  <a:lnTo>
                    <a:pt x="692" y="1858"/>
                  </a:lnTo>
                  <a:lnTo>
                    <a:pt x="720" y="1874"/>
                  </a:lnTo>
                  <a:lnTo>
                    <a:pt x="748" y="1889"/>
                  </a:lnTo>
                  <a:lnTo>
                    <a:pt x="825" y="1930"/>
                  </a:lnTo>
                  <a:lnTo>
                    <a:pt x="896" y="1967"/>
                  </a:lnTo>
                  <a:lnTo>
                    <a:pt x="960" y="1998"/>
                  </a:lnTo>
                  <a:lnTo>
                    <a:pt x="1014" y="2023"/>
                  </a:lnTo>
                  <a:lnTo>
                    <a:pt x="1011" y="2035"/>
                  </a:lnTo>
                  <a:lnTo>
                    <a:pt x="998" y="2031"/>
                  </a:lnTo>
                  <a:lnTo>
                    <a:pt x="983" y="2026"/>
                  </a:lnTo>
                  <a:lnTo>
                    <a:pt x="962" y="2019"/>
                  </a:lnTo>
                  <a:lnTo>
                    <a:pt x="907" y="1999"/>
                  </a:lnTo>
                  <a:lnTo>
                    <a:pt x="873" y="1986"/>
                  </a:lnTo>
                  <a:lnTo>
                    <a:pt x="835" y="1972"/>
                  </a:lnTo>
                  <a:lnTo>
                    <a:pt x="794" y="1955"/>
                  </a:lnTo>
                  <a:lnTo>
                    <a:pt x="751" y="1936"/>
                  </a:lnTo>
                  <a:lnTo>
                    <a:pt x="705" y="1915"/>
                  </a:lnTo>
                  <a:lnTo>
                    <a:pt x="658" y="1893"/>
                  </a:lnTo>
                  <a:lnTo>
                    <a:pt x="634" y="1880"/>
                  </a:lnTo>
                  <a:lnTo>
                    <a:pt x="609" y="1868"/>
                  </a:lnTo>
                  <a:lnTo>
                    <a:pt x="584" y="1855"/>
                  </a:lnTo>
                  <a:lnTo>
                    <a:pt x="559" y="1841"/>
                  </a:lnTo>
                  <a:lnTo>
                    <a:pt x="509" y="1813"/>
                  </a:lnTo>
                  <a:lnTo>
                    <a:pt x="484" y="1798"/>
                  </a:lnTo>
                  <a:lnTo>
                    <a:pt x="459" y="1782"/>
                  </a:lnTo>
                  <a:lnTo>
                    <a:pt x="434" y="1766"/>
                  </a:lnTo>
                  <a:lnTo>
                    <a:pt x="409" y="1750"/>
                  </a:lnTo>
                  <a:lnTo>
                    <a:pt x="385" y="1733"/>
                  </a:lnTo>
                  <a:lnTo>
                    <a:pt x="360" y="1715"/>
                  </a:lnTo>
                  <a:lnTo>
                    <a:pt x="336" y="1697"/>
                  </a:lnTo>
                  <a:lnTo>
                    <a:pt x="313" y="1678"/>
                  </a:lnTo>
                  <a:lnTo>
                    <a:pt x="289" y="1659"/>
                  </a:lnTo>
                  <a:lnTo>
                    <a:pt x="267" y="1640"/>
                  </a:lnTo>
                  <a:lnTo>
                    <a:pt x="255" y="1630"/>
                  </a:lnTo>
                  <a:lnTo>
                    <a:pt x="244" y="1620"/>
                  </a:lnTo>
                  <a:lnTo>
                    <a:pt x="223" y="1599"/>
                  </a:lnTo>
                  <a:lnTo>
                    <a:pt x="202" y="1578"/>
                  </a:lnTo>
                  <a:lnTo>
                    <a:pt x="182" y="1556"/>
                  </a:lnTo>
                  <a:lnTo>
                    <a:pt x="162" y="1534"/>
                  </a:lnTo>
                  <a:lnTo>
                    <a:pt x="144" y="1511"/>
                  </a:lnTo>
                  <a:lnTo>
                    <a:pt x="126" y="1488"/>
                  </a:lnTo>
                  <a:lnTo>
                    <a:pt x="117" y="1476"/>
                  </a:lnTo>
                  <a:lnTo>
                    <a:pt x="109" y="1464"/>
                  </a:lnTo>
                  <a:lnTo>
                    <a:pt x="101" y="1452"/>
                  </a:lnTo>
                  <a:lnTo>
                    <a:pt x="93" y="1440"/>
                  </a:lnTo>
                  <a:lnTo>
                    <a:pt x="78" y="1415"/>
                  </a:lnTo>
                  <a:lnTo>
                    <a:pt x="65" y="1390"/>
                  </a:lnTo>
                  <a:lnTo>
                    <a:pt x="52" y="1364"/>
                  </a:lnTo>
                  <a:lnTo>
                    <a:pt x="46" y="1351"/>
                  </a:lnTo>
                  <a:lnTo>
                    <a:pt x="41" y="1337"/>
                  </a:lnTo>
                  <a:lnTo>
                    <a:pt x="36" y="1324"/>
                  </a:lnTo>
                  <a:lnTo>
                    <a:pt x="31" y="1310"/>
                  </a:lnTo>
                  <a:lnTo>
                    <a:pt x="26" y="1297"/>
                  </a:lnTo>
                  <a:lnTo>
                    <a:pt x="22" y="1283"/>
                  </a:lnTo>
                  <a:lnTo>
                    <a:pt x="18" y="1269"/>
                  </a:lnTo>
                  <a:lnTo>
                    <a:pt x="15" y="1255"/>
                  </a:lnTo>
                  <a:lnTo>
                    <a:pt x="12" y="1241"/>
                  </a:lnTo>
                  <a:lnTo>
                    <a:pt x="9" y="1227"/>
                  </a:lnTo>
                  <a:lnTo>
                    <a:pt x="6" y="1212"/>
                  </a:lnTo>
                  <a:lnTo>
                    <a:pt x="4" y="1197"/>
                  </a:lnTo>
                  <a:lnTo>
                    <a:pt x="3" y="1183"/>
                  </a:lnTo>
                  <a:lnTo>
                    <a:pt x="2" y="1168"/>
                  </a:lnTo>
                  <a:lnTo>
                    <a:pt x="1" y="1153"/>
                  </a:lnTo>
                  <a:lnTo>
                    <a:pt x="0" y="1138"/>
                  </a:lnTo>
                  <a:lnTo>
                    <a:pt x="0" y="1123"/>
                  </a:lnTo>
                  <a:lnTo>
                    <a:pt x="1" y="1107"/>
                  </a:lnTo>
                  <a:lnTo>
                    <a:pt x="3" y="1076"/>
                  </a:lnTo>
                  <a:lnTo>
                    <a:pt x="5" y="1060"/>
                  </a:lnTo>
                  <a:lnTo>
                    <a:pt x="7" y="1044"/>
                  </a:lnTo>
                  <a:lnTo>
                    <a:pt x="10" y="1028"/>
                  </a:lnTo>
                  <a:lnTo>
                    <a:pt x="13" y="1012"/>
                  </a:lnTo>
                  <a:lnTo>
                    <a:pt x="179" y="278"/>
                  </a:lnTo>
                  <a:lnTo>
                    <a:pt x="229" y="261"/>
                  </a:lnTo>
                  <a:lnTo>
                    <a:pt x="279" y="245"/>
                  </a:lnTo>
                  <a:lnTo>
                    <a:pt x="331" y="229"/>
                  </a:lnTo>
                  <a:lnTo>
                    <a:pt x="383" y="214"/>
                  </a:lnTo>
                  <a:lnTo>
                    <a:pt x="436" y="199"/>
                  </a:lnTo>
                  <a:lnTo>
                    <a:pt x="489" y="184"/>
                  </a:lnTo>
                  <a:lnTo>
                    <a:pt x="543" y="170"/>
                  </a:lnTo>
                  <a:lnTo>
                    <a:pt x="597" y="157"/>
                  </a:lnTo>
                  <a:lnTo>
                    <a:pt x="651" y="144"/>
                  </a:lnTo>
                  <a:lnTo>
                    <a:pt x="705" y="132"/>
                  </a:lnTo>
                  <a:lnTo>
                    <a:pt x="812" y="109"/>
                  </a:lnTo>
                  <a:lnTo>
                    <a:pt x="919" y="87"/>
                  </a:lnTo>
                  <a:lnTo>
                    <a:pt x="1023" y="6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sp>
          <p:nvSpPr>
            <p:cNvPr id="29" name="Freeform 360"/>
            <p:cNvSpPr>
              <a:spLocks noChangeAspect="1"/>
            </p:cNvSpPr>
            <p:nvPr userDrawn="1"/>
          </p:nvSpPr>
          <p:spPr bwMode="white">
            <a:xfrm>
              <a:off x="1339" y="991"/>
              <a:ext cx="1686" cy="2353"/>
            </a:xfrm>
            <a:custGeom>
              <a:avLst/>
              <a:gdLst/>
              <a:ahLst/>
              <a:cxnLst>
                <a:cxn ang="0">
                  <a:pos x="1338" y="53"/>
                </a:cxn>
                <a:cxn ang="0">
                  <a:pos x="1545" y="20"/>
                </a:cxn>
                <a:cxn ang="0">
                  <a:pos x="1686" y="13"/>
                </a:cxn>
                <a:cxn ang="0">
                  <a:pos x="1498" y="47"/>
                </a:cxn>
                <a:cxn ang="0">
                  <a:pos x="1244" y="100"/>
                </a:cxn>
                <a:cxn ang="0">
                  <a:pos x="923" y="175"/>
                </a:cxn>
                <a:cxn ang="0">
                  <a:pos x="687" y="237"/>
                </a:cxn>
                <a:cxn ang="0">
                  <a:pos x="505" y="289"/>
                </a:cxn>
                <a:cxn ang="0">
                  <a:pos x="324" y="347"/>
                </a:cxn>
                <a:cxn ang="0">
                  <a:pos x="119" y="1231"/>
                </a:cxn>
                <a:cxn ang="0">
                  <a:pos x="111" y="1294"/>
                </a:cxn>
                <a:cxn ang="0">
                  <a:pos x="110" y="1355"/>
                </a:cxn>
                <a:cxn ang="0">
                  <a:pos x="116" y="1414"/>
                </a:cxn>
                <a:cxn ang="0">
                  <a:pos x="129" y="1472"/>
                </a:cxn>
                <a:cxn ang="0">
                  <a:pos x="148" y="1528"/>
                </a:cxn>
                <a:cxn ang="0">
                  <a:pos x="172" y="1583"/>
                </a:cxn>
                <a:cxn ang="0">
                  <a:pos x="201" y="1636"/>
                </a:cxn>
                <a:cxn ang="0">
                  <a:pos x="247" y="1704"/>
                </a:cxn>
                <a:cxn ang="0">
                  <a:pos x="300" y="1769"/>
                </a:cxn>
                <a:cxn ang="0">
                  <a:pos x="359" y="1831"/>
                </a:cxn>
                <a:cxn ang="0">
                  <a:pos x="438" y="1904"/>
                </a:cxn>
                <a:cxn ang="0">
                  <a:pos x="488" y="1945"/>
                </a:cxn>
                <a:cxn ang="0">
                  <a:pos x="575" y="2010"/>
                </a:cxn>
                <a:cxn ang="0">
                  <a:pos x="662" y="2069"/>
                </a:cxn>
                <a:cxn ang="0">
                  <a:pos x="766" y="2133"/>
                </a:cxn>
                <a:cxn ang="0">
                  <a:pos x="864" y="2189"/>
                </a:cxn>
                <a:cxn ang="0">
                  <a:pos x="996" y="2258"/>
                </a:cxn>
                <a:cxn ang="0">
                  <a:pos x="1172" y="2343"/>
                </a:cxn>
                <a:cxn ang="0">
                  <a:pos x="1114" y="2336"/>
                </a:cxn>
                <a:cxn ang="0">
                  <a:pos x="1010" y="2299"/>
                </a:cxn>
                <a:cxn ang="0">
                  <a:pos x="869" y="2241"/>
                </a:cxn>
                <a:cxn ang="0">
                  <a:pos x="761" y="2191"/>
                </a:cxn>
                <a:cxn ang="0">
                  <a:pos x="676" y="2148"/>
                </a:cxn>
                <a:cxn ang="0">
                  <a:pos x="531" y="2063"/>
                </a:cxn>
                <a:cxn ang="0">
                  <a:pos x="445" y="2006"/>
                </a:cxn>
                <a:cxn ang="0">
                  <a:pos x="361" y="1943"/>
                </a:cxn>
                <a:cxn ang="0">
                  <a:pos x="308" y="1899"/>
                </a:cxn>
                <a:cxn ang="0">
                  <a:pos x="257" y="1851"/>
                </a:cxn>
                <a:cxn ang="0">
                  <a:pos x="198" y="1789"/>
                </a:cxn>
                <a:cxn ang="0">
                  <a:pos x="155" y="1737"/>
                </a:cxn>
                <a:cxn ang="0">
                  <a:pos x="126" y="1696"/>
                </a:cxn>
                <a:cxn ang="0">
                  <a:pos x="90" y="1639"/>
                </a:cxn>
                <a:cxn ang="0">
                  <a:pos x="60" y="1579"/>
                </a:cxn>
                <a:cxn ang="0">
                  <a:pos x="41" y="1533"/>
                </a:cxn>
                <a:cxn ang="0">
                  <a:pos x="25" y="1486"/>
                </a:cxn>
                <a:cxn ang="0">
                  <a:pos x="10" y="1421"/>
                </a:cxn>
                <a:cxn ang="0">
                  <a:pos x="3" y="1370"/>
                </a:cxn>
                <a:cxn ang="0">
                  <a:pos x="0" y="1318"/>
                </a:cxn>
                <a:cxn ang="0">
                  <a:pos x="2" y="1265"/>
                </a:cxn>
                <a:cxn ang="0">
                  <a:pos x="15" y="1173"/>
                </a:cxn>
                <a:cxn ang="0">
                  <a:pos x="235" y="313"/>
                </a:cxn>
                <a:cxn ang="0">
                  <a:pos x="382" y="266"/>
                </a:cxn>
                <a:cxn ang="0">
                  <a:pos x="535" y="223"/>
                </a:cxn>
                <a:cxn ang="0">
                  <a:pos x="690" y="183"/>
                </a:cxn>
                <a:cxn ang="0">
                  <a:pos x="1002" y="114"/>
                </a:cxn>
                <a:cxn ang="0">
                  <a:pos x="1183" y="80"/>
                </a:cxn>
              </a:cxnLst>
              <a:rect l="0" t="0" r="r" b="b"/>
              <a:pathLst>
                <a:path w="1688" h="2354">
                  <a:moveTo>
                    <a:pt x="1183" y="80"/>
                  </a:moveTo>
                  <a:lnTo>
                    <a:pt x="1288" y="61"/>
                  </a:lnTo>
                  <a:lnTo>
                    <a:pt x="1338" y="53"/>
                  </a:lnTo>
                  <a:lnTo>
                    <a:pt x="1385" y="45"/>
                  </a:lnTo>
                  <a:lnTo>
                    <a:pt x="1471" y="31"/>
                  </a:lnTo>
                  <a:lnTo>
                    <a:pt x="1545" y="20"/>
                  </a:lnTo>
                  <a:lnTo>
                    <a:pt x="1650" y="5"/>
                  </a:lnTo>
                  <a:lnTo>
                    <a:pt x="1688" y="0"/>
                  </a:lnTo>
                  <a:lnTo>
                    <a:pt x="1686" y="13"/>
                  </a:lnTo>
                  <a:lnTo>
                    <a:pt x="1653" y="18"/>
                  </a:lnTo>
                  <a:lnTo>
                    <a:pt x="1563" y="35"/>
                  </a:lnTo>
                  <a:lnTo>
                    <a:pt x="1498" y="47"/>
                  </a:lnTo>
                  <a:lnTo>
                    <a:pt x="1423" y="62"/>
                  </a:lnTo>
                  <a:lnTo>
                    <a:pt x="1338" y="80"/>
                  </a:lnTo>
                  <a:lnTo>
                    <a:pt x="1244" y="100"/>
                  </a:lnTo>
                  <a:lnTo>
                    <a:pt x="1143" y="122"/>
                  </a:lnTo>
                  <a:lnTo>
                    <a:pt x="1035" y="147"/>
                  </a:lnTo>
                  <a:lnTo>
                    <a:pt x="923" y="175"/>
                  </a:lnTo>
                  <a:lnTo>
                    <a:pt x="806" y="205"/>
                  </a:lnTo>
                  <a:lnTo>
                    <a:pt x="747" y="220"/>
                  </a:lnTo>
                  <a:lnTo>
                    <a:pt x="687" y="237"/>
                  </a:lnTo>
                  <a:lnTo>
                    <a:pt x="626" y="254"/>
                  </a:lnTo>
                  <a:lnTo>
                    <a:pt x="566" y="271"/>
                  </a:lnTo>
                  <a:lnTo>
                    <a:pt x="505" y="289"/>
                  </a:lnTo>
                  <a:lnTo>
                    <a:pt x="444" y="308"/>
                  </a:lnTo>
                  <a:lnTo>
                    <a:pt x="384" y="327"/>
                  </a:lnTo>
                  <a:lnTo>
                    <a:pt x="324" y="347"/>
                  </a:lnTo>
                  <a:lnTo>
                    <a:pt x="223" y="778"/>
                  </a:lnTo>
                  <a:lnTo>
                    <a:pt x="123" y="1210"/>
                  </a:lnTo>
                  <a:lnTo>
                    <a:pt x="119" y="1231"/>
                  </a:lnTo>
                  <a:lnTo>
                    <a:pt x="115" y="1252"/>
                  </a:lnTo>
                  <a:lnTo>
                    <a:pt x="113" y="1273"/>
                  </a:lnTo>
                  <a:lnTo>
                    <a:pt x="111" y="1294"/>
                  </a:lnTo>
                  <a:lnTo>
                    <a:pt x="110" y="1314"/>
                  </a:lnTo>
                  <a:lnTo>
                    <a:pt x="109" y="1334"/>
                  </a:lnTo>
                  <a:lnTo>
                    <a:pt x="110" y="1355"/>
                  </a:lnTo>
                  <a:lnTo>
                    <a:pt x="111" y="1375"/>
                  </a:lnTo>
                  <a:lnTo>
                    <a:pt x="113" y="1394"/>
                  </a:lnTo>
                  <a:lnTo>
                    <a:pt x="116" y="1414"/>
                  </a:lnTo>
                  <a:lnTo>
                    <a:pt x="120" y="1434"/>
                  </a:lnTo>
                  <a:lnTo>
                    <a:pt x="124" y="1453"/>
                  </a:lnTo>
                  <a:lnTo>
                    <a:pt x="129" y="1472"/>
                  </a:lnTo>
                  <a:lnTo>
                    <a:pt x="134" y="1491"/>
                  </a:lnTo>
                  <a:lnTo>
                    <a:pt x="141" y="1510"/>
                  </a:lnTo>
                  <a:lnTo>
                    <a:pt x="148" y="1528"/>
                  </a:lnTo>
                  <a:lnTo>
                    <a:pt x="155" y="1547"/>
                  </a:lnTo>
                  <a:lnTo>
                    <a:pt x="163" y="1565"/>
                  </a:lnTo>
                  <a:lnTo>
                    <a:pt x="172" y="1583"/>
                  </a:lnTo>
                  <a:lnTo>
                    <a:pt x="181" y="1601"/>
                  </a:lnTo>
                  <a:lnTo>
                    <a:pt x="191" y="1619"/>
                  </a:lnTo>
                  <a:lnTo>
                    <a:pt x="201" y="1636"/>
                  </a:lnTo>
                  <a:lnTo>
                    <a:pt x="212" y="1653"/>
                  </a:lnTo>
                  <a:lnTo>
                    <a:pt x="223" y="1670"/>
                  </a:lnTo>
                  <a:lnTo>
                    <a:pt x="247" y="1704"/>
                  </a:lnTo>
                  <a:lnTo>
                    <a:pt x="260" y="1721"/>
                  </a:lnTo>
                  <a:lnTo>
                    <a:pt x="273" y="1737"/>
                  </a:lnTo>
                  <a:lnTo>
                    <a:pt x="300" y="1769"/>
                  </a:lnTo>
                  <a:lnTo>
                    <a:pt x="329" y="1801"/>
                  </a:lnTo>
                  <a:lnTo>
                    <a:pt x="343" y="1816"/>
                  </a:lnTo>
                  <a:lnTo>
                    <a:pt x="359" y="1831"/>
                  </a:lnTo>
                  <a:lnTo>
                    <a:pt x="390" y="1861"/>
                  </a:lnTo>
                  <a:lnTo>
                    <a:pt x="422" y="1890"/>
                  </a:lnTo>
                  <a:lnTo>
                    <a:pt x="438" y="1904"/>
                  </a:lnTo>
                  <a:lnTo>
                    <a:pt x="455" y="1918"/>
                  </a:lnTo>
                  <a:lnTo>
                    <a:pt x="471" y="1932"/>
                  </a:lnTo>
                  <a:lnTo>
                    <a:pt x="488" y="1945"/>
                  </a:lnTo>
                  <a:lnTo>
                    <a:pt x="523" y="1972"/>
                  </a:lnTo>
                  <a:lnTo>
                    <a:pt x="557" y="1998"/>
                  </a:lnTo>
                  <a:lnTo>
                    <a:pt x="575" y="2010"/>
                  </a:lnTo>
                  <a:lnTo>
                    <a:pt x="592" y="2022"/>
                  </a:lnTo>
                  <a:lnTo>
                    <a:pt x="627" y="2046"/>
                  </a:lnTo>
                  <a:lnTo>
                    <a:pt x="662" y="2069"/>
                  </a:lnTo>
                  <a:lnTo>
                    <a:pt x="697" y="2091"/>
                  </a:lnTo>
                  <a:lnTo>
                    <a:pt x="732" y="2113"/>
                  </a:lnTo>
                  <a:lnTo>
                    <a:pt x="766" y="2133"/>
                  </a:lnTo>
                  <a:lnTo>
                    <a:pt x="799" y="2153"/>
                  </a:lnTo>
                  <a:lnTo>
                    <a:pt x="832" y="2171"/>
                  </a:lnTo>
                  <a:lnTo>
                    <a:pt x="864" y="2189"/>
                  </a:lnTo>
                  <a:lnTo>
                    <a:pt x="910" y="2213"/>
                  </a:lnTo>
                  <a:lnTo>
                    <a:pt x="954" y="2236"/>
                  </a:lnTo>
                  <a:lnTo>
                    <a:pt x="996" y="2258"/>
                  </a:lnTo>
                  <a:lnTo>
                    <a:pt x="1036" y="2278"/>
                  </a:lnTo>
                  <a:lnTo>
                    <a:pt x="1110" y="2314"/>
                  </a:lnTo>
                  <a:lnTo>
                    <a:pt x="1172" y="2343"/>
                  </a:lnTo>
                  <a:lnTo>
                    <a:pt x="1170" y="2354"/>
                  </a:lnTo>
                  <a:lnTo>
                    <a:pt x="1155" y="2350"/>
                  </a:lnTo>
                  <a:lnTo>
                    <a:pt x="1114" y="2336"/>
                  </a:lnTo>
                  <a:lnTo>
                    <a:pt x="1084" y="2326"/>
                  </a:lnTo>
                  <a:lnTo>
                    <a:pt x="1049" y="2313"/>
                  </a:lnTo>
                  <a:lnTo>
                    <a:pt x="1010" y="2299"/>
                  </a:lnTo>
                  <a:lnTo>
                    <a:pt x="966" y="2282"/>
                  </a:lnTo>
                  <a:lnTo>
                    <a:pt x="919" y="2263"/>
                  </a:lnTo>
                  <a:lnTo>
                    <a:pt x="869" y="2241"/>
                  </a:lnTo>
                  <a:lnTo>
                    <a:pt x="816" y="2217"/>
                  </a:lnTo>
                  <a:lnTo>
                    <a:pt x="789" y="2204"/>
                  </a:lnTo>
                  <a:lnTo>
                    <a:pt x="761" y="2191"/>
                  </a:lnTo>
                  <a:lnTo>
                    <a:pt x="733" y="2177"/>
                  </a:lnTo>
                  <a:lnTo>
                    <a:pt x="705" y="2163"/>
                  </a:lnTo>
                  <a:lnTo>
                    <a:pt x="676" y="2148"/>
                  </a:lnTo>
                  <a:lnTo>
                    <a:pt x="647" y="2132"/>
                  </a:lnTo>
                  <a:lnTo>
                    <a:pt x="589" y="2099"/>
                  </a:lnTo>
                  <a:lnTo>
                    <a:pt x="531" y="2063"/>
                  </a:lnTo>
                  <a:lnTo>
                    <a:pt x="502" y="2045"/>
                  </a:lnTo>
                  <a:lnTo>
                    <a:pt x="473" y="2026"/>
                  </a:lnTo>
                  <a:lnTo>
                    <a:pt x="445" y="2006"/>
                  </a:lnTo>
                  <a:lnTo>
                    <a:pt x="417" y="1986"/>
                  </a:lnTo>
                  <a:lnTo>
                    <a:pt x="389" y="1965"/>
                  </a:lnTo>
                  <a:lnTo>
                    <a:pt x="361" y="1943"/>
                  </a:lnTo>
                  <a:lnTo>
                    <a:pt x="334" y="1921"/>
                  </a:lnTo>
                  <a:lnTo>
                    <a:pt x="321" y="1910"/>
                  </a:lnTo>
                  <a:lnTo>
                    <a:pt x="308" y="1899"/>
                  </a:lnTo>
                  <a:lnTo>
                    <a:pt x="282" y="1875"/>
                  </a:lnTo>
                  <a:lnTo>
                    <a:pt x="270" y="1864"/>
                  </a:lnTo>
                  <a:lnTo>
                    <a:pt x="257" y="1851"/>
                  </a:lnTo>
                  <a:lnTo>
                    <a:pt x="233" y="1827"/>
                  </a:lnTo>
                  <a:lnTo>
                    <a:pt x="210" y="1802"/>
                  </a:lnTo>
                  <a:lnTo>
                    <a:pt x="198" y="1789"/>
                  </a:lnTo>
                  <a:lnTo>
                    <a:pt x="187" y="1776"/>
                  </a:lnTo>
                  <a:lnTo>
                    <a:pt x="166" y="1750"/>
                  </a:lnTo>
                  <a:lnTo>
                    <a:pt x="155" y="1737"/>
                  </a:lnTo>
                  <a:lnTo>
                    <a:pt x="145" y="1723"/>
                  </a:lnTo>
                  <a:lnTo>
                    <a:pt x="135" y="1709"/>
                  </a:lnTo>
                  <a:lnTo>
                    <a:pt x="126" y="1696"/>
                  </a:lnTo>
                  <a:lnTo>
                    <a:pt x="107" y="1667"/>
                  </a:lnTo>
                  <a:lnTo>
                    <a:pt x="99" y="1653"/>
                  </a:lnTo>
                  <a:lnTo>
                    <a:pt x="90" y="1639"/>
                  </a:lnTo>
                  <a:lnTo>
                    <a:pt x="74" y="1609"/>
                  </a:lnTo>
                  <a:lnTo>
                    <a:pt x="67" y="1595"/>
                  </a:lnTo>
                  <a:lnTo>
                    <a:pt x="60" y="1579"/>
                  </a:lnTo>
                  <a:lnTo>
                    <a:pt x="53" y="1564"/>
                  </a:lnTo>
                  <a:lnTo>
                    <a:pt x="47" y="1549"/>
                  </a:lnTo>
                  <a:lnTo>
                    <a:pt x="41" y="1533"/>
                  </a:lnTo>
                  <a:lnTo>
                    <a:pt x="35" y="1518"/>
                  </a:lnTo>
                  <a:lnTo>
                    <a:pt x="30" y="1502"/>
                  </a:lnTo>
                  <a:lnTo>
                    <a:pt x="25" y="1486"/>
                  </a:lnTo>
                  <a:lnTo>
                    <a:pt x="21" y="1470"/>
                  </a:lnTo>
                  <a:lnTo>
                    <a:pt x="17" y="1454"/>
                  </a:lnTo>
                  <a:lnTo>
                    <a:pt x="10" y="1421"/>
                  </a:lnTo>
                  <a:lnTo>
                    <a:pt x="7" y="1404"/>
                  </a:lnTo>
                  <a:lnTo>
                    <a:pt x="5" y="1387"/>
                  </a:lnTo>
                  <a:lnTo>
                    <a:pt x="3" y="1370"/>
                  </a:lnTo>
                  <a:lnTo>
                    <a:pt x="2" y="1353"/>
                  </a:lnTo>
                  <a:lnTo>
                    <a:pt x="1" y="1336"/>
                  </a:lnTo>
                  <a:lnTo>
                    <a:pt x="0" y="1318"/>
                  </a:lnTo>
                  <a:lnTo>
                    <a:pt x="0" y="1300"/>
                  </a:lnTo>
                  <a:lnTo>
                    <a:pt x="1" y="1283"/>
                  </a:lnTo>
                  <a:lnTo>
                    <a:pt x="2" y="1265"/>
                  </a:lnTo>
                  <a:lnTo>
                    <a:pt x="3" y="1247"/>
                  </a:lnTo>
                  <a:lnTo>
                    <a:pt x="8" y="1210"/>
                  </a:lnTo>
                  <a:lnTo>
                    <a:pt x="15" y="1173"/>
                  </a:lnTo>
                  <a:lnTo>
                    <a:pt x="111" y="748"/>
                  </a:lnTo>
                  <a:lnTo>
                    <a:pt x="207" y="323"/>
                  </a:lnTo>
                  <a:lnTo>
                    <a:pt x="235" y="313"/>
                  </a:lnTo>
                  <a:lnTo>
                    <a:pt x="264" y="304"/>
                  </a:lnTo>
                  <a:lnTo>
                    <a:pt x="323" y="285"/>
                  </a:lnTo>
                  <a:lnTo>
                    <a:pt x="382" y="266"/>
                  </a:lnTo>
                  <a:lnTo>
                    <a:pt x="443" y="249"/>
                  </a:lnTo>
                  <a:lnTo>
                    <a:pt x="504" y="231"/>
                  </a:lnTo>
                  <a:lnTo>
                    <a:pt x="535" y="223"/>
                  </a:lnTo>
                  <a:lnTo>
                    <a:pt x="566" y="215"/>
                  </a:lnTo>
                  <a:lnTo>
                    <a:pt x="628" y="199"/>
                  </a:lnTo>
                  <a:lnTo>
                    <a:pt x="690" y="183"/>
                  </a:lnTo>
                  <a:lnTo>
                    <a:pt x="815" y="154"/>
                  </a:lnTo>
                  <a:lnTo>
                    <a:pt x="940" y="127"/>
                  </a:lnTo>
                  <a:lnTo>
                    <a:pt x="1002" y="114"/>
                  </a:lnTo>
                  <a:lnTo>
                    <a:pt x="1063" y="102"/>
                  </a:lnTo>
                  <a:lnTo>
                    <a:pt x="1124" y="91"/>
                  </a:lnTo>
                  <a:lnTo>
                    <a:pt x="1183" y="8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sp>
          <p:nvSpPr>
            <p:cNvPr id="30" name="Freeform 361"/>
            <p:cNvSpPr>
              <a:spLocks noChangeAspect="1"/>
            </p:cNvSpPr>
            <p:nvPr userDrawn="1"/>
          </p:nvSpPr>
          <p:spPr bwMode="white">
            <a:xfrm>
              <a:off x="2276" y="1629"/>
              <a:ext cx="522" cy="430"/>
            </a:xfrm>
            <a:custGeom>
              <a:avLst/>
              <a:gdLst/>
              <a:ahLst/>
              <a:cxnLst>
                <a:cxn ang="0">
                  <a:pos x="8" y="405"/>
                </a:cxn>
                <a:cxn ang="0">
                  <a:pos x="26" y="365"/>
                </a:cxn>
                <a:cxn ang="0">
                  <a:pos x="48" y="327"/>
                </a:cxn>
                <a:cxn ang="0">
                  <a:pos x="71" y="290"/>
                </a:cxn>
                <a:cxn ang="0">
                  <a:pos x="97" y="254"/>
                </a:cxn>
                <a:cxn ang="0">
                  <a:pos x="126" y="220"/>
                </a:cxn>
                <a:cxn ang="0">
                  <a:pos x="156" y="188"/>
                </a:cxn>
                <a:cxn ang="0">
                  <a:pos x="189" y="158"/>
                </a:cxn>
                <a:cxn ang="0">
                  <a:pos x="223" y="130"/>
                </a:cxn>
                <a:cxn ang="0">
                  <a:pos x="259" y="104"/>
                </a:cxn>
                <a:cxn ang="0">
                  <a:pos x="296" y="81"/>
                </a:cxn>
                <a:cxn ang="0">
                  <a:pos x="334" y="60"/>
                </a:cxn>
                <a:cxn ang="0">
                  <a:pos x="374" y="42"/>
                </a:cxn>
                <a:cxn ang="0">
                  <a:pos x="414" y="26"/>
                </a:cxn>
                <a:cxn ang="0">
                  <a:pos x="456" y="13"/>
                </a:cxn>
                <a:cxn ang="0">
                  <a:pos x="498" y="4"/>
                </a:cxn>
                <a:cxn ang="0">
                  <a:pos x="521" y="17"/>
                </a:cxn>
                <a:cxn ang="0">
                  <a:pos x="480" y="24"/>
                </a:cxn>
                <a:cxn ang="0">
                  <a:pos x="440" y="35"/>
                </a:cxn>
                <a:cxn ang="0">
                  <a:pos x="400" y="49"/>
                </a:cxn>
                <a:cxn ang="0">
                  <a:pos x="361" y="66"/>
                </a:cxn>
                <a:cxn ang="0">
                  <a:pos x="323" y="85"/>
                </a:cxn>
                <a:cxn ang="0">
                  <a:pos x="295" y="101"/>
                </a:cxn>
                <a:cxn ang="0">
                  <a:pos x="268" y="118"/>
                </a:cxn>
                <a:cxn ang="0">
                  <a:pos x="233" y="143"/>
                </a:cxn>
                <a:cxn ang="0">
                  <a:pos x="200" y="171"/>
                </a:cxn>
                <a:cxn ang="0">
                  <a:pos x="176" y="192"/>
                </a:cxn>
                <a:cxn ang="0">
                  <a:pos x="153" y="215"/>
                </a:cxn>
                <a:cxn ang="0">
                  <a:pos x="124" y="247"/>
                </a:cxn>
                <a:cxn ang="0">
                  <a:pos x="110" y="264"/>
                </a:cxn>
                <a:cxn ang="0">
                  <a:pos x="85" y="299"/>
                </a:cxn>
                <a:cxn ang="0">
                  <a:pos x="62" y="335"/>
                </a:cxn>
                <a:cxn ang="0">
                  <a:pos x="41" y="373"/>
                </a:cxn>
                <a:cxn ang="0">
                  <a:pos x="23" y="411"/>
                </a:cxn>
                <a:cxn ang="0">
                  <a:pos x="0" y="425"/>
                </a:cxn>
              </a:cxnLst>
              <a:rect l="0" t="0" r="r" b="b"/>
              <a:pathLst>
                <a:path w="521" h="431">
                  <a:moveTo>
                    <a:pt x="0" y="425"/>
                  </a:moveTo>
                  <a:lnTo>
                    <a:pt x="8" y="405"/>
                  </a:lnTo>
                  <a:lnTo>
                    <a:pt x="17" y="385"/>
                  </a:lnTo>
                  <a:lnTo>
                    <a:pt x="26" y="365"/>
                  </a:lnTo>
                  <a:lnTo>
                    <a:pt x="37" y="346"/>
                  </a:lnTo>
                  <a:lnTo>
                    <a:pt x="48" y="327"/>
                  </a:lnTo>
                  <a:lnTo>
                    <a:pt x="59" y="308"/>
                  </a:lnTo>
                  <a:lnTo>
                    <a:pt x="71" y="290"/>
                  </a:lnTo>
                  <a:lnTo>
                    <a:pt x="84" y="272"/>
                  </a:lnTo>
                  <a:lnTo>
                    <a:pt x="97" y="254"/>
                  </a:lnTo>
                  <a:lnTo>
                    <a:pt x="111" y="237"/>
                  </a:lnTo>
                  <a:lnTo>
                    <a:pt x="126" y="220"/>
                  </a:lnTo>
                  <a:lnTo>
                    <a:pt x="141" y="204"/>
                  </a:lnTo>
                  <a:lnTo>
                    <a:pt x="156" y="188"/>
                  </a:lnTo>
                  <a:lnTo>
                    <a:pt x="172" y="173"/>
                  </a:lnTo>
                  <a:lnTo>
                    <a:pt x="189" y="158"/>
                  </a:lnTo>
                  <a:lnTo>
                    <a:pt x="206" y="144"/>
                  </a:lnTo>
                  <a:lnTo>
                    <a:pt x="223" y="130"/>
                  </a:lnTo>
                  <a:lnTo>
                    <a:pt x="241" y="117"/>
                  </a:lnTo>
                  <a:lnTo>
                    <a:pt x="259" y="104"/>
                  </a:lnTo>
                  <a:lnTo>
                    <a:pt x="277" y="92"/>
                  </a:lnTo>
                  <a:lnTo>
                    <a:pt x="296" y="81"/>
                  </a:lnTo>
                  <a:lnTo>
                    <a:pt x="315" y="70"/>
                  </a:lnTo>
                  <a:lnTo>
                    <a:pt x="334" y="60"/>
                  </a:lnTo>
                  <a:lnTo>
                    <a:pt x="354" y="50"/>
                  </a:lnTo>
                  <a:lnTo>
                    <a:pt x="374" y="42"/>
                  </a:lnTo>
                  <a:lnTo>
                    <a:pt x="394" y="33"/>
                  </a:lnTo>
                  <a:lnTo>
                    <a:pt x="414" y="26"/>
                  </a:lnTo>
                  <a:lnTo>
                    <a:pt x="435" y="19"/>
                  </a:lnTo>
                  <a:lnTo>
                    <a:pt x="456" y="13"/>
                  </a:lnTo>
                  <a:lnTo>
                    <a:pt x="477" y="8"/>
                  </a:lnTo>
                  <a:lnTo>
                    <a:pt x="498" y="4"/>
                  </a:lnTo>
                  <a:lnTo>
                    <a:pt x="519" y="0"/>
                  </a:lnTo>
                  <a:lnTo>
                    <a:pt x="521" y="17"/>
                  </a:lnTo>
                  <a:lnTo>
                    <a:pt x="501" y="20"/>
                  </a:lnTo>
                  <a:lnTo>
                    <a:pt x="480" y="24"/>
                  </a:lnTo>
                  <a:lnTo>
                    <a:pt x="460" y="29"/>
                  </a:lnTo>
                  <a:lnTo>
                    <a:pt x="440" y="35"/>
                  </a:lnTo>
                  <a:lnTo>
                    <a:pt x="420" y="42"/>
                  </a:lnTo>
                  <a:lnTo>
                    <a:pt x="400" y="49"/>
                  </a:lnTo>
                  <a:lnTo>
                    <a:pt x="380" y="57"/>
                  </a:lnTo>
                  <a:lnTo>
                    <a:pt x="361" y="66"/>
                  </a:lnTo>
                  <a:lnTo>
                    <a:pt x="342" y="75"/>
                  </a:lnTo>
                  <a:lnTo>
                    <a:pt x="323" y="85"/>
                  </a:lnTo>
                  <a:lnTo>
                    <a:pt x="304" y="95"/>
                  </a:lnTo>
                  <a:lnTo>
                    <a:pt x="295" y="101"/>
                  </a:lnTo>
                  <a:lnTo>
                    <a:pt x="286" y="106"/>
                  </a:lnTo>
                  <a:lnTo>
                    <a:pt x="268" y="118"/>
                  </a:lnTo>
                  <a:lnTo>
                    <a:pt x="250" y="130"/>
                  </a:lnTo>
                  <a:lnTo>
                    <a:pt x="233" y="143"/>
                  </a:lnTo>
                  <a:lnTo>
                    <a:pt x="216" y="157"/>
                  </a:lnTo>
                  <a:lnTo>
                    <a:pt x="200" y="171"/>
                  </a:lnTo>
                  <a:lnTo>
                    <a:pt x="184" y="185"/>
                  </a:lnTo>
                  <a:lnTo>
                    <a:pt x="176" y="192"/>
                  </a:lnTo>
                  <a:lnTo>
                    <a:pt x="168" y="200"/>
                  </a:lnTo>
                  <a:lnTo>
                    <a:pt x="153" y="215"/>
                  </a:lnTo>
                  <a:lnTo>
                    <a:pt x="138" y="231"/>
                  </a:lnTo>
                  <a:lnTo>
                    <a:pt x="124" y="247"/>
                  </a:lnTo>
                  <a:lnTo>
                    <a:pt x="117" y="256"/>
                  </a:lnTo>
                  <a:lnTo>
                    <a:pt x="110" y="264"/>
                  </a:lnTo>
                  <a:lnTo>
                    <a:pt x="97" y="281"/>
                  </a:lnTo>
                  <a:lnTo>
                    <a:pt x="85" y="299"/>
                  </a:lnTo>
                  <a:lnTo>
                    <a:pt x="73" y="317"/>
                  </a:lnTo>
                  <a:lnTo>
                    <a:pt x="62" y="335"/>
                  </a:lnTo>
                  <a:lnTo>
                    <a:pt x="51" y="354"/>
                  </a:lnTo>
                  <a:lnTo>
                    <a:pt x="41" y="373"/>
                  </a:lnTo>
                  <a:lnTo>
                    <a:pt x="32" y="392"/>
                  </a:lnTo>
                  <a:lnTo>
                    <a:pt x="23" y="411"/>
                  </a:lnTo>
                  <a:lnTo>
                    <a:pt x="15" y="431"/>
                  </a:lnTo>
                  <a:lnTo>
                    <a:pt x="0" y="42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sp>
          <p:nvSpPr>
            <p:cNvPr id="31" name="Freeform 362"/>
            <p:cNvSpPr>
              <a:spLocks noChangeAspect="1"/>
            </p:cNvSpPr>
            <p:nvPr userDrawn="1"/>
          </p:nvSpPr>
          <p:spPr bwMode="white">
            <a:xfrm>
              <a:off x="2752" y="2231"/>
              <a:ext cx="522" cy="430"/>
            </a:xfrm>
            <a:custGeom>
              <a:avLst/>
              <a:gdLst/>
              <a:ahLst/>
              <a:cxnLst>
                <a:cxn ang="0">
                  <a:pos x="514" y="26"/>
                </a:cxn>
                <a:cxn ang="0">
                  <a:pos x="495" y="66"/>
                </a:cxn>
                <a:cxn ang="0">
                  <a:pos x="474" y="104"/>
                </a:cxn>
                <a:cxn ang="0">
                  <a:pos x="450" y="141"/>
                </a:cxn>
                <a:cxn ang="0">
                  <a:pos x="424" y="177"/>
                </a:cxn>
                <a:cxn ang="0">
                  <a:pos x="396" y="211"/>
                </a:cxn>
                <a:cxn ang="0">
                  <a:pos x="365" y="243"/>
                </a:cxn>
                <a:cxn ang="0">
                  <a:pos x="333" y="273"/>
                </a:cxn>
                <a:cxn ang="0">
                  <a:pos x="299" y="301"/>
                </a:cxn>
                <a:cxn ang="0">
                  <a:pos x="263" y="327"/>
                </a:cxn>
                <a:cxn ang="0">
                  <a:pos x="226" y="350"/>
                </a:cxn>
                <a:cxn ang="0">
                  <a:pos x="187" y="371"/>
                </a:cxn>
                <a:cxn ang="0">
                  <a:pos x="148" y="389"/>
                </a:cxn>
                <a:cxn ang="0">
                  <a:pos x="107" y="405"/>
                </a:cxn>
                <a:cxn ang="0">
                  <a:pos x="66" y="418"/>
                </a:cxn>
                <a:cxn ang="0">
                  <a:pos x="24" y="427"/>
                </a:cxn>
                <a:cxn ang="0">
                  <a:pos x="0" y="414"/>
                </a:cxn>
                <a:cxn ang="0">
                  <a:pos x="41" y="407"/>
                </a:cxn>
                <a:cxn ang="0">
                  <a:pos x="82" y="396"/>
                </a:cxn>
                <a:cxn ang="0">
                  <a:pos x="122" y="382"/>
                </a:cxn>
                <a:cxn ang="0">
                  <a:pos x="161" y="365"/>
                </a:cxn>
                <a:cxn ang="0">
                  <a:pos x="199" y="346"/>
                </a:cxn>
                <a:cxn ang="0">
                  <a:pos x="227" y="330"/>
                </a:cxn>
                <a:cxn ang="0">
                  <a:pos x="254" y="313"/>
                </a:cxn>
                <a:cxn ang="0">
                  <a:pos x="289" y="288"/>
                </a:cxn>
                <a:cxn ang="0">
                  <a:pos x="322" y="260"/>
                </a:cxn>
                <a:cxn ang="0">
                  <a:pos x="346" y="239"/>
                </a:cxn>
                <a:cxn ang="0">
                  <a:pos x="369" y="216"/>
                </a:cxn>
                <a:cxn ang="0">
                  <a:pos x="398" y="184"/>
                </a:cxn>
                <a:cxn ang="0">
                  <a:pos x="411" y="167"/>
                </a:cxn>
                <a:cxn ang="0">
                  <a:pos x="437" y="132"/>
                </a:cxn>
                <a:cxn ang="0">
                  <a:pos x="460" y="96"/>
                </a:cxn>
                <a:cxn ang="0">
                  <a:pos x="480" y="58"/>
                </a:cxn>
                <a:cxn ang="0">
                  <a:pos x="498" y="20"/>
                </a:cxn>
                <a:cxn ang="0">
                  <a:pos x="522" y="6"/>
                </a:cxn>
              </a:cxnLst>
              <a:rect l="0" t="0" r="r" b="b"/>
              <a:pathLst>
                <a:path w="522" h="431">
                  <a:moveTo>
                    <a:pt x="522" y="6"/>
                  </a:moveTo>
                  <a:lnTo>
                    <a:pt x="514" y="26"/>
                  </a:lnTo>
                  <a:lnTo>
                    <a:pt x="505" y="46"/>
                  </a:lnTo>
                  <a:lnTo>
                    <a:pt x="495" y="66"/>
                  </a:lnTo>
                  <a:lnTo>
                    <a:pt x="485" y="85"/>
                  </a:lnTo>
                  <a:lnTo>
                    <a:pt x="474" y="104"/>
                  </a:lnTo>
                  <a:lnTo>
                    <a:pt x="463" y="123"/>
                  </a:lnTo>
                  <a:lnTo>
                    <a:pt x="450" y="141"/>
                  </a:lnTo>
                  <a:lnTo>
                    <a:pt x="438" y="159"/>
                  </a:lnTo>
                  <a:lnTo>
                    <a:pt x="424" y="177"/>
                  </a:lnTo>
                  <a:lnTo>
                    <a:pt x="410" y="194"/>
                  </a:lnTo>
                  <a:lnTo>
                    <a:pt x="396" y="211"/>
                  </a:lnTo>
                  <a:lnTo>
                    <a:pt x="381" y="227"/>
                  </a:lnTo>
                  <a:lnTo>
                    <a:pt x="365" y="243"/>
                  </a:lnTo>
                  <a:lnTo>
                    <a:pt x="349" y="258"/>
                  </a:lnTo>
                  <a:lnTo>
                    <a:pt x="333" y="273"/>
                  </a:lnTo>
                  <a:lnTo>
                    <a:pt x="316" y="287"/>
                  </a:lnTo>
                  <a:lnTo>
                    <a:pt x="299" y="301"/>
                  </a:lnTo>
                  <a:lnTo>
                    <a:pt x="281" y="314"/>
                  </a:lnTo>
                  <a:lnTo>
                    <a:pt x="263" y="327"/>
                  </a:lnTo>
                  <a:lnTo>
                    <a:pt x="245" y="339"/>
                  </a:lnTo>
                  <a:lnTo>
                    <a:pt x="226" y="350"/>
                  </a:lnTo>
                  <a:lnTo>
                    <a:pt x="207" y="361"/>
                  </a:lnTo>
                  <a:lnTo>
                    <a:pt x="187" y="371"/>
                  </a:lnTo>
                  <a:lnTo>
                    <a:pt x="168" y="381"/>
                  </a:lnTo>
                  <a:lnTo>
                    <a:pt x="148" y="389"/>
                  </a:lnTo>
                  <a:lnTo>
                    <a:pt x="128" y="398"/>
                  </a:lnTo>
                  <a:lnTo>
                    <a:pt x="107" y="405"/>
                  </a:lnTo>
                  <a:lnTo>
                    <a:pt x="87" y="412"/>
                  </a:lnTo>
                  <a:lnTo>
                    <a:pt x="66" y="418"/>
                  </a:lnTo>
                  <a:lnTo>
                    <a:pt x="45" y="423"/>
                  </a:lnTo>
                  <a:lnTo>
                    <a:pt x="24" y="427"/>
                  </a:lnTo>
                  <a:lnTo>
                    <a:pt x="3" y="431"/>
                  </a:lnTo>
                  <a:lnTo>
                    <a:pt x="0" y="414"/>
                  </a:lnTo>
                  <a:lnTo>
                    <a:pt x="21" y="411"/>
                  </a:lnTo>
                  <a:lnTo>
                    <a:pt x="41" y="407"/>
                  </a:lnTo>
                  <a:lnTo>
                    <a:pt x="62" y="402"/>
                  </a:lnTo>
                  <a:lnTo>
                    <a:pt x="82" y="396"/>
                  </a:lnTo>
                  <a:lnTo>
                    <a:pt x="102" y="389"/>
                  </a:lnTo>
                  <a:lnTo>
                    <a:pt x="122" y="382"/>
                  </a:lnTo>
                  <a:lnTo>
                    <a:pt x="142" y="374"/>
                  </a:lnTo>
                  <a:lnTo>
                    <a:pt x="161" y="365"/>
                  </a:lnTo>
                  <a:lnTo>
                    <a:pt x="180" y="356"/>
                  </a:lnTo>
                  <a:lnTo>
                    <a:pt x="199" y="346"/>
                  </a:lnTo>
                  <a:lnTo>
                    <a:pt x="218" y="336"/>
                  </a:lnTo>
                  <a:lnTo>
                    <a:pt x="227" y="330"/>
                  </a:lnTo>
                  <a:lnTo>
                    <a:pt x="236" y="325"/>
                  </a:lnTo>
                  <a:lnTo>
                    <a:pt x="254" y="313"/>
                  </a:lnTo>
                  <a:lnTo>
                    <a:pt x="272" y="301"/>
                  </a:lnTo>
                  <a:lnTo>
                    <a:pt x="289" y="288"/>
                  </a:lnTo>
                  <a:lnTo>
                    <a:pt x="306" y="274"/>
                  </a:lnTo>
                  <a:lnTo>
                    <a:pt x="322" y="260"/>
                  </a:lnTo>
                  <a:lnTo>
                    <a:pt x="338" y="246"/>
                  </a:lnTo>
                  <a:lnTo>
                    <a:pt x="346" y="239"/>
                  </a:lnTo>
                  <a:lnTo>
                    <a:pt x="354" y="231"/>
                  </a:lnTo>
                  <a:lnTo>
                    <a:pt x="369" y="216"/>
                  </a:lnTo>
                  <a:lnTo>
                    <a:pt x="384" y="200"/>
                  </a:lnTo>
                  <a:lnTo>
                    <a:pt x="398" y="184"/>
                  </a:lnTo>
                  <a:lnTo>
                    <a:pt x="404" y="175"/>
                  </a:lnTo>
                  <a:lnTo>
                    <a:pt x="411" y="167"/>
                  </a:lnTo>
                  <a:lnTo>
                    <a:pt x="424" y="150"/>
                  </a:lnTo>
                  <a:lnTo>
                    <a:pt x="437" y="132"/>
                  </a:lnTo>
                  <a:lnTo>
                    <a:pt x="449" y="114"/>
                  </a:lnTo>
                  <a:lnTo>
                    <a:pt x="460" y="96"/>
                  </a:lnTo>
                  <a:lnTo>
                    <a:pt x="470" y="77"/>
                  </a:lnTo>
                  <a:lnTo>
                    <a:pt x="480" y="58"/>
                  </a:lnTo>
                  <a:lnTo>
                    <a:pt x="490" y="39"/>
                  </a:lnTo>
                  <a:lnTo>
                    <a:pt x="498" y="20"/>
                  </a:lnTo>
                  <a:lnTo>
                    <a:pt x="506" y="0"/>
                  </a:lnTo>
                  <a:lnTo>
                    <a:pt x="522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sp>
          <p:nvSpPr>
            <p:cNvPr id="32" name="Freeform 363"/>
            <p:cNvSpPr>
              <a:spLocks noChangeAspect="1"/>
            </p:cNvSpPr>
            <p:nvPr userDrawn="1"/>
          </p:nvSpPr>
          <p:spPr bwMode="white">
            <a:xfrm>
              <a:off x="2980" y="1629"/>
              <a:ext cx="334" cy="430"/>
            </a:xfrm>
            <a:custGeom>
              <a:avLst/>
              <a:gdLst/>
              <a:ahLst/>
              <a:cxnLst>
                <a:cxn ang="0">
                  <a:pos x="22" y="4"/>
                </a:cxn>
                <a:cxn ang="0">
                  <a:pos x="42" y="8"/>
                </a:cxn>
                <a:cxn ang="0">
                  <a:pos x="70" y="16"/>
                </a:cxn>
                <a:cxn ang="0">
                  <a:pos x="88" y="23"/>
                </a:cxn>
                <a:cxn ang="0">
                  <a:pos x="114" y="34"/>
                </a:cxn>
                <a:cxn ang="0">
                  <a:pos x="130" y="42"/>
                </a:cxn>
                <a:cxn ang="0">
                  <a:pos x="162" y="60"/>
                </a:cxn>
                <a:cxn ang="0">
                  <a:pos x="192" y="81"/>
                </a:cxn>
                <a:cxn ang="0">
                  <a:pos x="219" y="105"/>
                </a:cxn>
                <a:cxn ang="0">
                  <a:pos x="231" y="118"/>
                </a:cxn>
                <a:cxn ang="0">
                  <a:pos x="255" y="145"/>
                </a:cxn>
                <a:cxn ang="0">
                  <a:pos x="275" y="174"/>
                </a:cxn>
                <a:cxn ang="0">
                  <a:pos x="293" y="205"/>
                </a:cxn>
                <a:cxn ang="0">
                  <a:pos x="308" y="239"/>
                </a:cxn>
                <a:cxn ang="0">
                  <a:pos x="320" y="274"/>
                </a:cxn>
                <a:cxn ang="0">
                  <a:pos x="329" y="310"/>
                </a:cxn>
                <a:cxn ang="0">
                  <a:pos x="335" y="348"/>
                </a:cxn>
                <a:cxn ang="0">
                  <a:pos x="338" y="388"/>
                </a:cxn>
                <a:cxn ang="0">
                  <a:pos x="337" y="428"/>
                </a:cxn>
                <a:cxn ang="0">
                  <a:pos x="321" y="408"/>
                </a:cxn>
                <a:cxn ang="0">
                  <a:pos x="320" y="369"/>
                </a:cxn>
                <a:cxn ang="0">
                  <a:pos x="316" y="332"/>
                </a:cxn>
                <a:cxn ang="0">
                  <a:pos x="309" y="296"/>
                </a:cxn>
                <a:cxn ang="0">
                  <a:pos x="299" y="261"/>
                </a:cxn>
                <a:cxn ang="0">
                  <a:pos x="286" y="229"/>
                </a:cxn>
                <a:cxn ang="0">
                  <a:pos x="270" y="198"/>
                </a:cxn>
                <a:cxn ang="0">
                  <a:pos x="262" y="183"/>
                </a:cxn>
                <a:cxn ang="0">
                  <a:pos x="242" y="155"/>
                </a:cxn>
                <a:cxn ang="0">
                  <a:pos x="219" y="129"/>
                </a:cxn>
                <a:cxn ang="0">
                  <a:pos x="195" y="105"/>
                </a:cxn>
                <a:cxn ang="0">
                  <a:pos x="167" y="84"/>
                </a:cxn>
                <a:cxn ang="0">
                  <a:pos x="138" y="65"/>
                </a:cxn>
                <a:cxn ang="0">
                  <a:pos x="107" y="49"/>
                </a:cxn>
                <a:cxn ang="0">
                  <a:pos x="73" y="35"/>
                </a:cxn>
                <a:cxn ang="0">
                  <a:pos x="37" y="24"/>
                </a:cxn>
                <a:cxn ang="0">
                  <a:pos x="0" y="17"/>
                </a:cxn>
              </a:cxnLst>
              <a:rect l="0" t="0" r="r" b="b"/>
              <a:pathLst>
                <a:path w="338" h="428">
                  <a:moveTo>
                    <a:pt x="3" y="0"/>
                  </a:moveTo>
                  <a:lnTo>
                    <a:pt x="22" y="4"/>
                  </a:lnTo>
                  <a:lnTo>
                    <a:pt x="32" y="6"/>
                  </a:lnTo>
                  <a:lnTo>
                    <a:pt x="42" y="8"/>
                  </a:lnTo>
                  <a:lnTo>
                    <a:pt x="60" y="14"/>
                  </a:lnTo>
                  <a:lnTo>
                    <a:pt x="70" y="16"/>
                  </a:lnTo>
                  <a:lnTo>
                    <a:pt x="79" y="19"/>
                  </a:lnTo>
                  <a:lnTo>
                    <a:pt x="88" y="23"/>
                  </a:lnTo>
                  <a:lnTo>
                    <a:pt x="96" y="26"/>
                  </a:lnTo>
                  <a:lnTo>
                    <a:pt x="114" y="34"/>
                  </a:lnTo>
                  <a:lnTo>
                    <a:pt x="122" y="38"/>
                  </a:lnTo>
                  <a:lnTo>
                    <a:pt x="130" y="42"/>
                  </a:lnTo>
                  <a:lnTo>
                    <a:pt x="147" y="51"/>
                  </a:lnTo>
                  <a:lnTo>
                    <a:pt x="162" y="60"/>
                  </a:lnTo>
                  <a:lnTo>
                    <a:pt x="177" y="70"/>
                  </a:lnTo>
                  <a:lnTo>
                    <a:pt x="192" y="81"/>
                  </a:lnTo>
                  <a:lnTo>
                    <a:pt x="206" y="93"/>
                  </a:lnTo>
                  <a:lnTo>
                    <a:pt x="219" y="105"/>
                  </a:lnTo>
                  <a:lnTo>
                    <a:pt x="225" y="111"/>
                  </a:lnTo>
                  <a:lnTo>
                    <a:pt x="231" y="118"/>
                  </a:lnTo>
                  <a:lnTo>
                    <a:pt x="243" y="131"/>
                  </a:lnTo>
                  <a:lnTo>
                    <a:pt x="255" y="145"/>
                  </a:lnTo>
                  <a:lnTo>
                    <a:pt x="265" y="159"/>
                  </a:lnTo>
                  <a:lnTo>
                    <a:pt x="275" y="174"/>
                  </a:lnTo>
                  <a:lnTo>
                    <a:pt x="285" y="189"/>
                  </a:lnTo>
                  <a:lnTo>
                    <a:pt x="293" y="205"/>
                  </a:lnTo>
                  <a:lnTo>
                    <a:pt x="301" y="222"/>
                  </a:lnTo>
                  <a:lnTo>
                    <a:pt x="308" y="239"/>
                  </a:lnTo>
                  <a:lnTo>
                    <a:pt x="315" y="256"/>
                  </a:lnTo>
                  <a:lnTo>
                    <a:pt x="320" y="274"/>
                  </a:lnTo>
                  <a:lnTo>
                    <a:pt x="325" y="292"/>
                  </a:lnTo>
                  <a:lnTo>
                    <a:pt x="329" y="310"/>
                  </a:lnTo>
                  <a:lnTo>
                    <a:pt x="333" y="329"/>
                  </a:lnTo>
                  <a:lnTo>
                    <a:pt x="335" y="348"/>
                  </a:lnTo>
                  <a:lnTo>
                    <a:pt x="337" y="368"/>
                  </a:lnTo>
                  <a:lnTo>
                    <a:pt x="338" y="388"/>
                  </a:lnTo>
                  <a:lnTo>
                    <a:pt x="338" y="408"/>
                  </a:lnTo>
                  <a:lnTo>
                    <a:pt x="337" y="428"/>
                  </a:lnTo>
                  <a:lnTo>
                    <a:pt x="320" y="427"/>
                  </a:lnTo>
                  <a:lnTo>
                    <a:pt x="321" y="408"/>
                  </a:lnTo>
                  <a:lnTo>
                    <a:pt x="321" y="388"/>
                  </a:lnTo>
                  <a:lnTo>
                    <a:pt x="320" y="369"/>
                  </a:lnTo>
                  <a:lnTo>
                    <a:pt x="319" y="350"/>
                  </a:lnTo>
                  <a:lnTo>
                    <a:pt x="316" y="332"/>
                  </a:lnTo>
                  <a:lnTo>
                    <a:pt x="313" y="314"/>
                  </a:lnTo>
                  <a:lnTo>
                    <a:pt x="309" y="296"/>
                  </a:lnTo>
                  <a:lnTo>
                    <a:pt x="305" y="278"/>
                  </a:lnTo>
                  <a:lnTo>
                    <a:pt x="299" y="261"/>
                  </a:lnTo>
                  <a:lnTo>
                    <a:pt x="293" y="245"/>
                  </a:lnTo>
                  <a:lnTo>
                    <a:pt x="286" y="229"/>
                  </a:lnTo>
                  <a:lnTo>
                    <a:pt x="279" y="213"/>
                  </a:lnTo>
                  <a:lnTo>
                    <a:pt x="270" y="198"/>
                  </a:lnTo>
                  <a:lnTo>
                    <a:pt x="266" y="190"/>
                  </a:lnTo>
                  <a:lnTo>
                    <a:pt x="262" y="183"/>
                  </a:lnTo>
                  <a:lnTo>
                    <a:pt x="252" y="169"/>
                  </a:lnTo>
                  <a:lnTo>
                    <a:pt x="242" y="155"/>
                  </a:lnTo>
                  <a:lnTo>
                    <a:pt x="231" y="142"/>
                  </a:lnTo>
                  <a:lnTo>
                    <a:pt x="219" y="129"/>
                  </a:lnTo>
                  <a:lnTo>
                    <a:pt x="207" y="117"/>
                  </a:lnTo>
                  <a:lnTo>
                    <a:pt x="195" y="105"/>
                  </a:lnTo>
                  <a:lnTo>
                    <a:pt x="181" y="94"/>
                  </a:lnTo>
                  <a:lnTo>
                    <a:pt x="167" y="84"/>
                  </a:lnTo>
                  <a:lnTo>
                    <a:pt x="153" y="74"/>
                  </a:lnTo>
                  <a:lnTo>
                    <a:pt x="138" y="65"/>
                  </a:lnTo>
                  <a:lnTo>
                    <a:pt x="123" y="56"/>
                  </a:lnTo>
                  <a:lnTo>
                    <a:pt x="107" y="49"/>
                  </a:lnTo>
                  <a:lnTo>
                    <a:pt x="90" y="41"/>
                  </a:lnTo>
                  <a:lnTo>
                    <a:pt x="73" y="35"/>
                  </a:lnTo>
                  <a:lnTo>
                    <a:pt x="55" y="29"/>
                  </a:lnTo>
                  <a:lnTo>
                    <a:pt x="37" y="24"/>
                  </a:lnTo>
                  <a:lnTo>
                    <a:pt x="19" y="20"/>
                  </a:lnTo>
                  <a:lnTo>
                    <a:pt x="0" y="17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sp>
          <p:nvSpPr>
            <p:cNvPr id="33" name="Freeform 364"/>
            <p:cNvSpPr>
              <a:spLocks noChangeAspect="1"/>
            </p:cNvSpPr>
            <p:nvPr userDrawn="1"/>
          </p:nvSpPr>
          <p:spPr bwMode="white">
            <a:xfrm>
              <a:off x="3917" y="1801"/>
              <a:ext cx="871" cy="683"/>
            </a:xfrm>
            <a:custGeom>
              <a:avLst/>
              <a:gdLst/>
              <a:ahLst/>
              <a:cxnLst>
                <a:cxn ang="0">
                  <a:pos x="0" y="504"/>
                </a:cxn>
                <a:cxn ang="0">
                  <a:pos x="10" y="554"/>
                </a:cxn>
                <a:cxn ang="0">
                  <a:pos x="34" y="595"/>
                </a:cxn>
                <a:cxn ang="0">
                  <a:pos x="72" y="627"/>
                </a:cxn>
                <a:cxn ang="0">
                  <a:pos x="124" y="651"/>
                </a:cxn>
                <a:cxn ang="0">
                  <a:pos x="210" y="671"/>
                </a:cxn>
                <a:cxn ang="0">
                  <a:pos x="319" y="680"/>
                </a:cxn>
                <a:cxn ang="0">
                  <a:pos x="442" y="679"/>
                </a:cxn>
                <a:cxn ang="0">
                  <a:pos x="549" y="668"/>
                </a:cxn>
                <a:cxn ang="0">
                  <a:pos x="638" y="646"/>
                </a:cxn>
                <a:cxn ang="0">
                  <a:pos x="710" y="614"/>
                </a:cxn>
                <a:cxn ang="0">
                  <a:pos x="765" y="570"/>
                </a:cxn>
                <a:cxn ang="0">
                  <a:pos x="797" y="527"/>
                </a:cxn>
                <a:cxn ang="0">
                  <a:pos x="821" y="464"/>
                </a:cxn>
                <a:cxn ang="0">
                  <a:pos x="826" y="408"/>
                </a:cxn>
                <a:cxn ang="0">
                  <a:pos x="816" y="373"/>
                </a:cxn>
                <a:cxn ang="0">
                  <a:pos x="796" y="346"/>
                </a:cxn>
                <a:cxn ang="0">
                  <a:pos x="770" y="329"/>
                </a:cxn>
                <a:cxn ang="0">
                  <a:pos x="736" y="309"/>
                </a:cxn>
                <a:cxn ang="0">
                  <a:pos x="793" y="286"/>
                </a:cxn>
                <a:cxn ang="0">
                  <a:pos x="834" y="250"/>
                </a:cxn>
                <a:cxn ang="0">
                  <a:pos x="863" y="194"/>
                </a:cxn>
                <a:cxn ang="0">
                  <a:pos x="870" y="136"/>
                </a:cxn>
                <a:cxn ang="0">
                  <a:pos x="860" y="99"/>
                </a:cxn>
                <a:cxn ang="0">
                  <a:pos x="829" y="61"/>
                </a:cxn>
                <a:cxn ang="0">
                  <a:pos x="776" y="33"/>
                </a:cxn>
                <a:cxn ang="0">
                  <a:pos x="709" y="15"/>
                </a:cxn>
                <a:cxn ang="0">
                  <a:pos x="604" y="3"/>
                </a:cxn>
                <a:cxn ang="0">
                  <a:pos x="465" y="1"/>
                </a:cxn>
                <a:cxn ang="0">
                  <a:pos x="363" y="9"/>
                </a:cxn>
                <a:cxn ang="0">
                  <a:pos x="294" y="21"/>
                </a:cxn>
                <a:cxn ang="0">
                  <a:pos x="221" y="44"/>
                </a:cxn>
                <a:cxn ang="0">
                  <a:pos x="163" y="78"/>
                </a:cxn>
                <a:cxn ang="0">
                  <a:pos x="120" y="122"/>
                </a:cxn>
                <a:cxn ang="0">
                  <a:pos x="91" y="177"/>
                </a:cxn>
                <a:cxn ang="0">
                  <a:pos x="377" y="177"/>
                </a:cxn>
                <a:cxn ang="0">
                  <a:pos x="404" y="162"/>
                </a:cxn>
                <a:cxn ang="0">
                  <a:pos x="446" y="155"/>
                </a:cxn>
                <a:cxn ang="0">
                  <a:pos x="519" y="156"/>
                </a:cxn>
                <a:cxn ang="0">
                  <a:pos x="559" y="164"/>
                </a:cxn>
                <a:cxn ang="0">
                  <a:pos x="585" y="182"/>
                </a:cxn>
                <a:cxn ang="0">
                  <a:pos x="585" y="211"/>
                </a:cxn>
                <a:cxn ang="0">
                  <a:pos x="570" y="231"/>
                </a:cxn>
                <a:cxn ang="0">
                  <a:pos x="533" y="243"/>
                </a:cxn>
                <a:cxn ang="0">
                  <a:pos x="330" y="246"/>
                </a:cxn>
                <a:cxn ang="0">
                  <a:pos x="503" y="403"/>
                </a:cxn>
                <a:cxn ang="0">
                  <a:pos x="537" y="415"/>
                </a:cxn>
                <a:cxn ang="0">
                  <a:pos x="549" y="433"/>
                </a:cxn>
                <a:cxn ang="0">
                  <a:pos x="547" y="458"/>
                </a:cxn>
                <a:cxn ang="0">
                  <a:pos x="528" y="486"/>
                </a:cxn>
                <a:cxn ang="0">
                  <a:pos x="486" y="505"/>
                </a:cxn>
                <a:cxn ang="0">
                  <a:pos x="419" y="512"/>
                </a:cxn>
                <a:cxn ang="0">
                  <a:pos x="347" y="509"/>
                </a:cxn>
                <a:cxn ang="0">
                  <a:pos x="303" y="494"/>
                </a:cxn>
                <a:cxn ang="0">
                  <a:pos x="282" y="476"/>
                </a:cxn>
                <a:cxn ang="0">
                  <a:pos x="273" y="454"/>
                </a:cxn>
              </a:cxnLst>
              <a:rect l="0" t="0" r="r" b="b"/>
              <a:pathLst>
                <a:path w="870" h="681">
                  <a:moveTo>
                    <a:pt x="5" y="445"/>
                  </a:moveTo>
                  <a:lnTo>
                    <a:pt x="3" y="461"/>
                  </a:lnTo>
                  <a:lnTo>
                    <a:pt x="1" y="476"/>
                  </a:lnTo>
                  <a:lnTo>
                    <a:pt x="0" y="490"/>
                  </a:lnTo>
                  <a:lnTo>
                    <a:pt x="0" y="504"/>
                  </a:lnTo>
                  <a:lnTo>
                    <a:pt x="1" y="518"/>
                  </a:lnTo>
                  <a:lnTo>
                    <a:pt x="3" y="530"/>
                  </a:lnTo>
                  <a:lnTo>
                    <a:pt x="6" y="542"/>
                  </a:lnTo>
                  <a:lnTo>
                    <a:pt x="8" y="548"/>
                  </a:lnTo>
                  <a:lnTo>
                    <a:pt x="10" y="554"/>
                  </a:lnTo>
                  <a:lnTo>
                    <a:pt x="15" y="565"/>
                  </a:lnTo>
                  <a:lnTo>
                    <a:pt x="20" y="575"/>
                  </a:lnTo>
                  <a:lnTo>
                    <a:pt x="23" y="580"/>
                  </a:lnTo>
                  <a:lnTo>
                    <a:pt x="26" y="585"/>
                  </a:lnTo>
                  <a:lnTo>
                    <a:pt x="34" y="595"/>
                  </a:lnTo>
                  <a:lnTo>
                    <a:pt x="38" y="599"/>
                  </a:lnTo>
                  <a:lnTo>
                    <a:pt x="42" y="604"/>
                  </a:lnTo>
                  <a:lnTo>
                    <a:pt x="51" y="612"/>
                  </a:lnTo>
                  <a:lnTo>
                    <a:pt x="61" y="620"/>
                  </a:lnTo>
                  <a:lnTo>
                    <a:pt x="72" y="627"/>
                  </a:lnTo>
                  <a:lnTo>
                    <a:pt x="83" y="634"/>
                  </a:lnTo>
                  <a:lnTo>
                    <a:pt x="96" y="640"/>
                  </a:lnTo>
                  <a:lnTo>
                    <a:pt x="110" y="646"/>
                  </a:lnTo>
                  <a:lnTo>
                    <a:pt x="117" y="649"/>
                  </a:lnTo>
                  <a:lnTo>
                    <a:pt x="124" y="651"/>
                  </a:lnTo>
                  <a:lnTo>
                    <a:pt x="139" y="656"/>
                  </a:lnTo>
                  <a:lnTo>
                    <a:pt x="156" y="661"/>
                  </a:lnTo>
                  <a:lnTo>
                    <a:pt x="173" y="665"/>
                  </a:lnTo>
                  <a:lnTo>
                    <a:pt x="191" y="668"/>
                  </a:lnTo>
                  <a:lnTo>
                    <a:pt x="210" y="671"/>
                  </a:lnTo>
                  <a:lnTo>
                    <a:pt x="230" y="674"/>
                  </a:lnTo>
                  <a:lnTo>
                    <a:pt x="251" y="676"/>
                  </a:lnTo>
                  <a:lnTo>
                    <a:pt x="273" y="678"/>
                  </a:lnTo>
                  <a:lnTo>
                    <a:pt x="295" y="679"/>
                  </a:lnTo>
                  <a:lnTo>
                    <a:pt x="319" y="680"/>
                  </a:lnTo>
                  <a:lnTo>
                    <a:pt x="343" y="681"/>
                  </a:lnTo>
                  <a:lnTo>
                    <a:pt x="369" y="681"/>
                  </a:lnTo>
                  <a:lnTo>
                    <a:pt x="394" y="681"/>
                  </a:lnTo>
                  <a:lnTo>
                    <a:pt x="418" y="680"/>
                  </a:lnTo>
                  <a:lnTo>
                    <a:pt x="442" y="679"/>
                  </a:lnTo>
                  <a:lnTo>
                    <a:pt x="464" y="678"/>
                  </a:lnTo>
                  <a:lnTo>
                    <a:pt x="486" y="676"/>
                  </a:lnTo>
                  <a:lnTo>
                    <a:pt x="508" y="674"/>
                  </a:lnTo>
                  <a:lnTo>
                    <a:pt x="529" y="671"/>
                  </a:lnTo>
                  <a:lnTo>
                    <a:pt x="549" y="668"/>
                  </a:lnTo>
                  <a:lnTo>
                    <a:pt x="568" y="664"/>
                  </a:lnTo>
                  <a:lnTo>
                    <a:pt x="587" y="660"/>
                  </a:lnTo>
                  <a:lnTo>
                    <a:pt x="605" y="656"/>
                  </a:lnTo>
                  <a:lnTo>
                    <a:pt x="622" y="651"/>
                  </a:lnTo>
                  <a:lnTo>
                    <a:pt x="638" y="646"/>
                  </a:lnTo>
                  <a:lnTo>
                    <a:pt x="654" y="640"/>
                  </a:lnTo>
                  <a:lnTo>
                    <a:pt x="669" y="634"/>
                  </a:lnTo>
                  <a:lnTo>
                    <a:pt x="684" y="628"/>
                  </a:lnTo>
                  <a:lnTo>
                    <a:pt x="697" y="621"/>
                  </a:lnTo>
                  <a:lnTo>
                    <a:pt x="710" y="614"/>
                  </a:lnTo>
                  <a:lnTo>
                    <a:pt x="723" y="606"/>
                  </a:lnTo>
                  <a:lnTo>
                    <a:pt x="735" y="598"/>
                  </a:lnTo>
                  <a:lnTo>
                    <a:pt x="746" y="589"/>
                  </a:lnTo>
                  <a:lnTo>
                    <a:pt x="756" y="580"/>
                  </a:lnTo>
                  <a:lnTo>
                    <a:pt x="765" y="570"/>
                  </a:lnTo>
                  <a:lnTo>
                    <a:pt x="774" y="560"/>
                  </a:lnTo>
                  <a:lnTo>
                    <a:pt x="783" y="550"/>
                  </a:lnTo>
                  <a:lnTo>
                    <a:pt x="787" y="544"/>
                  </a:lnTo>
                  <a:lnTo>
                    <a:pt x="790" y="539"/>
                  </a:lnTo>
                  <a:lnTo>
                    <a:pt x="797" y="527"/>
                  </a:lnTo>
                  <a:lnTo>
                    <a:pt x="803" y="516"/>
                  </a:lnTo>
                  <a:lnTo>
                    <a:pt x="809" y="503"/>
                  </a:lnTo>
                  <a:lnTo>
                    <a:pt x="814" y="491"/>
                  </a:lnTo>
                  <a:lnTo>
                    <a:pt x="818" y="477"/>
                  </a:lnTo>
                  <a:lnTo>
                    <a:pt x="821" y="464"/>
                  </a:lnTo>
                  <a:lnTo>
                    <a:pt x="824" y="448"/>
                  </a:lnTo>
                  <a:lnTo>
                    <a:pt x="826" y="434"/>
                  </a:lnTo>
                  <a:lnTo>
                    <a:pt x="826" y="420"/>
                  </a:lnTo>
                  <a:lnTo>
                    <a:pt x="826" y="414"/>
                  </a:lnTo>
                  <a:lnTo>
                    <a:pt x="826" y="408"/>
                  </a:lnTo>
                  <a:lnTo>
                    <a:pt x="825" y="401"/>
                  </a:lnTo>
                  <a:lnTo>
                    <a:pt x="824" y="395"/>
                  </a:lnTo>
                  <a:lnTo>
                    <a:pt x="822" y="390"/>
                  </a:lnTo>
                  <a:lnTo>
                    <a:pt x="821" y="384"/>
                  </a:lnTo>
                  <a:lnTo>
                    <a:pt x="816" y="373"/>
                  </a:lnTo>
                  <a:lnTo>
                    <a:pt x="811" y="364"/>
                  </a:lnTo>
                  <a:lnTo>
                    <a:pt x="807" y="359"/>
                  </a:lnTo>
                  <a:lnTo>
                    <a:pt x="804" y="355"/>
                  </a:lnTo>
                  <a:lnTo>
                    <a:pt x="800" y="350"/>
                  </a:lnTo>
                  <a:lnTo>
                    <a:pt x="796" y="346"/>
                  </a:lnTo>
                  <a:lnTo>
                    <a:pt x="791" y="342"/>
                  </a:lnTo>
                  <a:lnTo>
                    <a:pt x="787" y="339"/>
                  </a:lnTo>
                  <a:lnTo>
                    <a:pt x="782" y="335"/>
                  </a:lnTo>
                  <a:lnTo>
                    <a:pt x="776" y="332"/>
                  </a:lnTo>
                  <a:lnTo>
                    <a:pt x="770" y="329"/>
                  </a:lnTo>
                  <a:lnTo>
                    <a:pt x="764" y="326"/>
                  </a:lnTo>
                  <a:lnTo>
                    <a:pt x="752" y="321"/>
                  </a:lnTo>
                  <a:lnTo>
                    <a:pt x="737" y="316"/>
                  </a:lnTo>
                  <a:lnTo>
                    <a:pt x="722" y="313"/>
                  </a:lnTo>
                  <a:lnTo>
                    <a:pt x="736" y="309"/>
                  </a:lnTo>
                  <a:lnTo>
                    <a:pt x="750" y="305"/>
                  </a:lnTo>
                  <a:lnTo>
                    <a:pt x="763" y="301"/>
                  </a:lnTo>
                  <a:lnTo>
                    <a:pt x="776" y="295"/>
                  </a:lnTo>
                  <a:lnTo>
                    <a:pt x="787" y="289"/>
                  </a:lnTo>
                  <a:lnTo>
                    <a:pt x="793" y="286"/>
                  </a:lnTo>
                  <a:lnTo>
                    <a:pt x="798" y="283"/>
                  </a:lnTo>
                  <a:lnTo>
                    <a:pt x="808" y="275"/>
                  </a:lnTo>
                  <a:lnTo>
                    <a:pt x="818" y="267"/>
                  </a:lnTo>
                  <a:lnTo>
                    <a:pt x="826" y="259"/>
                  </a:lnTo>
                  <a:lnTo>
                    <a:pt x="834" y="250"/>
                  </a:lnTo>
                  <a:lnTo>
                    <a:pt x="841" y="240"/>
                  </a:lnTo>
                  <a:lnTo>
                    <a:pt x="848" y="229"/>
                  </a:lnTo>
                  <a:lnTo>
                    <a:pt x="854" y="218"/>
                  </a:lnTo>
                  <a:lnTo>
                    <a:pt x="858" y="206"/>
                  </a:lnTo>
                  <a:lnTo>
                    <a:pt x="863" y="194"/>
                  </a:lnTo>
                  <a:lnTo>
                    <a:pt x="866" y="181"/>
                  </a:lnTo>
                  <a:lnTo>
                    <a:pt x="868" y="169"/>
                  </a:lnTo>
                  <a:lnTo>
                    <a:pt x="870" y="158"/>
                  </a:lnTo>
                  <a:lnTo>
                    <a:pt x="870" y="147"/>
                  </a:lnTo>
                  <a:lnTo>
                    <a:pt x="870" y="136"/>
                  </a:lnTo>
                  <a:lnTo>
                    <a:pt x="869" y="126"/>
                  </a:lnTo>
                  <a:lnTo>
                    <a:pt x="867" y="117"/>
                  </a:lnTo>
                  <a:lnTo>
                    <a:pt x="864" y="108"/>
                  </a:lnTo>
                  <a:lnTo>
                    <a:pt x="862" y="103"/>
                  </a:lnTo>
                  <a:lnTo>
                    <a:pt x="860" y="99"/>
                  </a:lnTo>
                  <a:lnTo>
                    <a:pt x="856" y="90"/>
                  </a:lnTo>
                  <a:lnTo>
                    <a:pt x="850" y="82"/>
                  </a:lnTo>
                  <a:lnTo>
                    <a:pt x="844" y="75"/>
                  </a:lnTo>
                  <a:lnTo>
                    <a:pt x="837" y="68"/>
                  </a:lnTo>
                  <a:lnTo>
                    <a:pt x="829" y="61"/>
                  </a:lnTo>
                  <a:lnTo>
                    <a:pt x="820" y="54"/>
                  </a:lnTo>
                  <a:lnTo>
                    <a:pt x="810" y="48"/>
                  </a:lnTo>
                  <a:lnTo>
                    <a:pt x="800" y="43"/>
                  </a:lnTo>
                  <a:lnTo>
                    <a:pt x="788" y="37"/>
                  </a:lnTo>
                  <a:lnTo>
                    <a:pt x="776" y="33"/>
                  </a:lnTo>
                  <a:lnTo>
                    <a:pt x="763" y="28"/>
                  </a:lnTo>
                  <a:lnTo>
                    <a:pt x="748" y="24"/>
                  </a:lnTo>
                  <a:lnTo>
                    <a:pt x="733" y="20"/>
                  </a:lnTo>
                  <a:lnTo>
                    <a:pt x="718" y="17"/>
                  </a:lnTo>
                  <a:lnTo>
                    <a:pt x="709" y="15"/>
                  </a:lnTo>
                  <a:lnTo>
                    <a:pt x="701" y="13"/>
                  </a:lnTo>
                  <a:lnTo>
                    <a:pt x="683" y="11"/>
                  </a:lnTo>
                  <a:lnTo>
                    <a:pt x="665" y="8"/>
                  </a:lnTo>
                  <a:lnTo>
                    <a:pt x="645" y="6"/>
                  </a:lnTo>
                  <a:lnTo>
                    <a:pt x="604" y="3"/>
                  </a:lnTo>
                  <a:lnTo>
                    <a:pt x="559" y="1"/>
                  </a:lnTo>
                  <a:lnTo>
                    <a:pt x="535" y="1"/>
                  </a:lnTo>
                  <a:lnTo>
                    <a:pt x="510" y="0"/>
                  </a:lnTo>
                  <a:lnTo>
                    <a:pt x="487" y="1"/>
                  </a:lnTo>
                  <a:lnTo>
                    <a:pt x="465" y="1"/>
                  </a:lnTo>
                  <a:lnTo>
                    <a:pt x="443" y="2"/>
                  </a:lnTo>
                  <a:lnTo>
                    <a:pt x="422" y="3"/>
                  </a:lnTo>
                  <a:lnTo>
                    <a:pt x="402" y="5"/>
                  </a:lnTo>
                  <a:lnTo>
                    <a:pt x="382" y="6"/>
                  </a:lnTo>
                  <a:lnTo>
                    <a:pt x="363" y="9"/>
                  </a:lnTo>
                  <a:lnTo>
                    <a:pt x="345" y="11"/>
                  </a:lnTo>
                  <a:lnTo>
                    <a:pt x="336" y="12"/>
                  </a:lnTo>
                  <a:lnTo>
                    <a:pt x="327" y="14"/>
                  </a:lnTo>
                  <a:lnTo>
                    <a:pt x="310" y="17"/>
                  </a:lnTo>
                  <a:lnTo>
                    <a:pt x="294" y="21"/>
                  </a:lnTo>
                  <a:lnTo>
                    <a:pt x="278" y="25"/>
                  </a:lnTo>
                  <a:lnTo>
                    <a:pt x="263" y="29"/>
                  </a:lnTo>
                  <a:lnTo>
                    <a:pt x="248" y="34"/>
                  </a:lnTo>
                  <a:lnTo>
                    <a:pt x="234" y="39"/>
                  </a:lnTo>
                  <a:lnTo>
                    <a:pt x="221" y="44"/>
                  </a:lnTo>
                  <a:lnTo>
                    <a:pt x="208" y="50"/>
                  </a:lnTo>
                  <a:lnTo>
                    <a:pt x="196" y="57"/>
                  </a:lnTo>
                  <a:lnTo>
                    <a:pt x="184" y="63"/>
                  </a:lnTo>
                  <a:lnTo>
                    <a:pt x="173" y="70"/>
                  </a:lnTo>
                  <a:lnTo>
                    <a:pt x="163" y="78"/>
                  </a:lnTo>
                  <a:lnTo>
                    <a:pt x="153" y="86"/>
                  </a:lnTo>
                  <a:lnTo>
                    <a:pt x="144" y="94"/>
                  </a:lnTo>
                  <a:lnTo>
                    <a:pt x="135" y="103"/>
                  </a:lnTo>
                  <a:lnTo>
                    <a:pt x="127" y="112"/>
                  </a:lnTo>
                  <a:lnTo>
                    <a:pt x="120" y="122"/>
                  </a:lnTo>
                  <a:lnTo>
                    <a:pt x="113" y="132"/>
                  </a:lnTo>
                  <a:lnTo>
                    <a:pt x="107" y="143"/>
                  </a:lnTo>
                  <a:lnTo>
                    <a:pt x="101" y="154"/>
                  </a:lnTo>
                  <a:lnTo>
                    <a:pt x="96" y="165"/>
                  </a:lnTo>
                  <a:lnTo>
                    <a:pt x="91" y="177"/>
                  </a:lnTo>
                  <a:lnTo>
                    <a:pt x="87" y="189"/>
                  </a:lnTo>
                  <a:lnTo>
                    <a:pt x="368" y="189"/>
                  </a:lnTo>
                  <a:lnTo>
                    <a:pt x="370" y="185"/>
                  </a:lnTo>
                  <a:lnTo>
                    <a:pt x="373" y="181"/>
                  </a:lnTo>
                  <a:lnTo>
                    <a:pt x="377" y="177"/>
                  </a:lnTo>
                  <a:lnTo>
                    <a:pt x="381" y="173"/>
                  </a:lnTo>
                  <a:lnTo>
                    <a:pt x="386" y="170"/>
                  </a:lnTo>
                  <a:lnTo>
                    <a:pt x="392" y="167"/>
                  </a:lnTo>
                  <a:lnTo>
                    <a:pt x="398" y="165"/>
                  </a:lnTo>
                  <a:lnTo>
                    <a:pt x="404" y="162"/>
                  </a:lnTo>
                  <a:lnTo>
                    <a:pt x="412" y="160"/>
                  </a:lnTo>
                  <a:lnTo>
                    <a:pt x="419" y="159"/>
                  </a:lnTo>
                  <a:lnTo>
                    <a:pt x="428" y="157"/>
                  </a:lnTo>
                  <a:lnTo>
                    <a:pt x="437" y="156"/>
                  </a:lnTo>
                  <a:lnTo>
                    <a:pt x="446" y="155"/>
                  </a:lnTo>
                  <a:lnTo>
                    <a:pt x="457" y="155"/>
                  </a:lnTo>
                  <a:lnTo>
                    <a:pt x="479" y="154"/>
                  </a:lnTo>
                  <a:lnTo>
                    <a:pt x="493" y="154"/>
                  </a:lnTo>
                  <a:lnTo>
                    <a:pt x="507" y="155"/>
                  </a:lnTo>
                  <a:lnTo>
                    <a:pt x="519" y="156"/>
                  </a:lnTo>
                  <a:lnTo>
                    <a:pt x="531" y="157"/>
                  </a:lnTo>
                  <a:lnTo>
                    <a:pt x="541" y="159"/>
                  </a:lnTo>
                  <a:lnTo>
                    <a:pt x="546" y="160"/>
                  </a:lnTo>
                  <a:lnTo>
                    <a:pt x="550" y="161"/>
                  </a:lnTo>
                  <a:lnTo>
                    <a:pt x="559" y="164"/>
                  </a:lnTo>
                  <a:lnTo>
                    <a:pt x="566" y="167"/>
                  </a:lnTo>
                  <a:lnTo>
                    <a:pt x="572" y="170"/>
                  </a:lnTo>
                  <a:lnTo>
                    <a:pt x="577" y="174"/>
                  </a:lnTo>
                  <a:lnTo>
                    <a:pt x="582" y="178"/>
                  </a:lnTo>
                  <a:lnTo>
                    <a:pt x="585" y="182"/>
                  </a:lnTo>
                  <a:lnTo>
                    <a:pt x="587" y="187"/>
                  </a:lnTo>
                  <a:lnTo>
                    <a:pt x="588" y="192"/>
                  </a:lnTo>
                  <a:lnTo>
                    <a:pt x="588" y="198"/>
                  </a:lnTo>
                  <a:lnTo>
                    <a:pt x="587" y="204"/>
                  </a:lnTo>
                  <a:lnTo>
                    <a:pt x="585" y="211"/>
                  </a:lnTo>
                  <a:lnTo>
                    <a:pt x="583" y="217"/>
                  </a:lnTo>
                  <a:lnTo>
                    <a:pt x="579" y="222"/>
                  </a:lnTo>
                  <a:lnTo>
                    <a:pt x="577" y="224"/>
                  </a:lnTo>
                  <a:lnTo>
                    <a:pt x="575" y="227"/>
                  </a:lnTo>
                  <a:lnTo>
                    <a:pt x="570" y="231"/>
                  </a:lnTo>
                  <a:lnTo>
                    <a:pt x="564" y="234"/>
                  </a:lnTo>
                  <a:lnTo>
                    <a:pt x="558" y="237"/>
                  </a:lnTo>
                  <a:lnTo>
                    <a:pt x="550" y="239"/>
                  </a:lnTo>
                  <a:lnTo>
                    <a:pt x="542" y="241"/>
                  </a:lnTo>
                  <a:lnTo>
                    <a:pt x="533" y="243"/>
                  </a:lnTo>
                  <a:lnTo>
                    <a:pt x="523" y="244"/>
                  </a:lnTo>
                  <a:lnTo>
                    <a:pt x="513" y="245"/>
                  </a:lnTo>
                  <a:lnTo>
                    <a:pt x="489" y="246"/>
                  </a:lnTo>
                  <a:lnTo>
                    <a:pt x="462" y="246"/>
                  </a:lnTo>
                  <a:lnTo>
                    <a:pt x="330" y="246"/>
                  </a:lnTo>
                  <a:lnTo>
                    <a:pt x="295" y="399"/>
                  </a:lnTo>
                  <a:lnTo>
                    <a:pt x="438" y="399"/>
                  </a:lnTo>
                  <a:lnTo>
                    <a:pt x="467" y="400"/>
                  </a:lnTo>
                  <a:lnTo>
                    <a:pt x="492" y="402"/>
                  </a:lnTo>
                  <a:lnTo>
                    <a:pt x="503" y="403"/>
                  </a:lnTo>
                  <a:lnTo>
                    <a:pt x="512" y="405"/>
                  </a:lnTo>
                  <a:lnTo>
                    <a:pt x="521" y="407"/>
                  </a:lnTo>
                  <a:lnTo>
                    <a:pt x="528" y="410"/>
                  </a:lnTo>
                  <a:lnTo>
                    <a:pt x="535" y="414"/>
                  </a:lnTo>
                  <a:lnTo>
                    <a:pt x="537" y="415"/>
                  </a:lnTo>
                  <a:lnTo>
                    <a:pt x="540" y="418"/>
                  </a:lnTo>
                  <a:lnTo>
                    <a:pt x="544" y="422"/>
                  </a:lnTo>
                  <a:lnTo>
                    <a:pt x="546" y="425"/>
                  </a:lnTo>
                  <a:lnTo>
                    <a:pt x="547" y="427"/>
                  </a:lnTo>
                  <a:lnTo>
                    <a:pt x="549" y="433"/>
                  </a:lnTo>
                  <a:lnTo>
                    <a:pt x="549" y="436"/>
                  </a:lnTo>
                  <a:lnTo>
                    <a:pt x="550" y="439"/>
                  </a:lnTo>
                  <a:lnTo>
                    <a:pt x="549" y="447"/>
                  </a:lnTo>
                  <a:lnTo>
                    <a:pt x="548" y="454"/>
                  </a:lnTo>
                  <a:lnTo>
                    <a:pt x="547" y="458"/>
                  </a:lnTo>
                  <a:lnTo>
                    <a:pt x="546" y="462"/>
                  </a:lnTo>
                  <a:lnTo>
                    <a:pt x="543" y="469"/>
                  </a:lnTo>
                  <a:lnTo>
                    <a:pt x="539" y="475"/>
                  </a:lnTo>
                  <a:lnTo>
                    <a:pt x="534" y="481"/>
                  </a:lnTo>
                  <a:lnTo>
                    <a:pt x="528" y="486"/>
                  </a:lnTo>
                  <a:lnTo>
                    <a:pt x="522" y="491"/>
                  </a:lnTo>
                  <a:lnTo>
                    <a:pt x="514" y="495"/>
                  </a:lnTo>
                  <a:lnTo>
                    <a:pt x="505" y="499"/>
                  </a:lnTo>
                  <a:lnTo>
                    <a:pt x="496" y="502"/>
                  </a:lnTo>
                  <a:lnTo>
                    <a:pt x="486" y="505"/>
                  </a:lnTo>
                  <a:lnTo>
                    <a:pt x="474" y="507"/>
                  </a:lnTo>
                  <a:lnTo>
                    <a:pt x="462" y="509"/>
                  </a:lnTo>
                  <a:lnTo>
                    <a:pt x="449" y="511"/>
                  </a:lnTo>
                  <a:lnTo>
                    <a:pt x="435" y="512"/>
                  </a:lnTo>
                  <a:lnTo>
                    <a:pt x="419" y="512"/>
                  </a:lnTo>
                  <a:lnTo>
                    <a:pt x="403" y="512"/>
                  </a:lnTo>
                  <a:lnTo>
                    <a:pt x="388" y="512"/>
                  </a:lnTo>
                  <a:lnTo>
                    <a:pt x="373" y="511"/>
                  </a:lnTo>
                  <a:lnTo>
                    <a:pt x="360" y="510"/>
                  </a:lnTo>
                  <a:lnTo>
                    <a:pt x="347" y="509"/>
                  </a:lnTo>
                  <a:lnTo>
                    <a:pt x="336" y="506"/>
                  </a:lnTo>
                  <a:lnTo>
                    <a:pt x="325" y="504"/>
                  </a:lnTo>
                  <a:lnTo>
                    <a:pt x="315" y="500"/>
                  </a:lnTo>
                  <a:lnTo>
                    <a:pt x="307" y="496"/>
                  </a:lnTo>
                  <a:lnTo>
                    <a:pt x="303" y="494"/>
                  </a:lnTo>
                  <a:lnTo>
                    <a:pt x="299" y="492"/>
                  </a:lnTo>
                  <a:lnTo>
                    <a:pt x="296" y="490"/>
                  </a:lnTo>
                  <a:lnTo>
                    <a:pt x="292" y="487"/>
                  </a:lnTo>
                  <a:lnTo>
                    <a:pt x="287" y="482"/>
                  </a:lnTo>
                  <a:lnTo>
                    <a:pt x="282" y="476"/>
                  </a:lnTo>
                  <a:lnTo>
                    <a:pt x="280" y="472"/>
                  </a:lnTo>
                  <a:lnTo>
                    <a:pt x="278" y="469"/>
                  </a:lnTo>
                  <a:lnTo>
                    <a:pt x="276" y="465"/>
                  </a:lnTo>
                  <a:lnTo>
                    <a:pt x="275" y="462"/>
                  </a:lnTo>
                  <a:lnTo>
                    <a:pt x="273" y="454"/>
                  </a:lnTo>
                  <a:lnTo>
                    <a:pt x="272" y="445"/>
                  </a:lnTo>
                  <a:lnTo>
                    <a:pt x="5" y="44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sp>
          <p:nvSpPr>
            <p:cNvPr id="34" name="Freeform 365"/>
            <p:cNvSpPr>
              <a:spLocks noChangeAspect="1"/>
            </p:cNvSpPr>
            <p:nvPr userDrawn="1"/>
          </p:nvSpPr>
          <p:spPr bwMode="white">
            <a:xfrm>
              <a:off x="3309" y="1786"/>
              <a:ext cx="598" cy="299"/>
            </a:xfrm>
            <a:custGeom>
              <a:avLst/>
              <a:gdLst/>
              <a:ahLst/>
              <a:cxnLst>
                <a:cxn ang="0">
                  <a:pos x="56" y="208"/>
                </a:cxn>
                <a:cxn ang="0">
                  <a:pos x="70" y="198"/>
                </a:cxn>
                <a:cxn ang="0">
                  <a:pos x="85" y="191"/>
                </a:cxn>
                <a:cxn ang="0">
                  <a:pos x="100" y="184"/>
                </a:cxn>
                <a:cxn ang="0">
                  <a:pos x="126" y="176"/>
                </a:cxn>
                <a:cxn ang="0">
                  <a:pos x="143" y="173"/>
                </a:cxn>
                <a:cxn ang="0">
                  <a:pos x="162" y="171"/>
                </a:cxn>
                <a:cxn ang="0">
                  <a:pos x="181" y="170"/>
                </a:cxn>
                <a:cxn ang="0">
                  <a:pos x="205" y="171"/>
                </a:cxn>
                <a:cxn ang="0">
                  <a:pos x="225" y="175"/>
                </a:cxn>
                <a:cxn ang="0">
                  <a:pos x="244" y="181"/>
                </a:cxn>
                <a:cxn ang="0">
                  <a:pos x="259" y="189"/>
                </a:cxn>
                <a:cxn ang="0">
                  <a:pos x="268" y="195"/>
                </a:cxn>
                <a:cxn ang="0">
                  <a:pos x="276" y="203"/>
                </a:cxn>
                <a:cxn ang="0">
                  <a:pos x="283" y="211"/>
                </a:cxn>
                <a:cxn ang="0">
                  <a:pos x="289" y="221"/>
                </a:cxn>
                <a:cxn ang="0">
                  <a:pos x="293" y="231"/>
                </a:cxn>
                <a:cxn ang="0">
                  <a:pos x="297" y="242"/>
                </a:cxn>
                <a:cxn ang="0">
                  <a:pos x="299" y="254"/>
                </a:cxn>
                <a:cxn ang="0">
                  <a:pos x="300" y="268"/>
                </a:cxn>
                <a:cxn ang="0">
                  <a:pos x="300" y="282"/>
                </a:cxn>
                <a:cxn ang="0">
                  <a:pos x="593" y="296"/>
                </a:cxn>
                <a:cxn ang="0">
                  <a:pos x="598" y="262"/>
                </a:cxn>
                <a:cxn ang="0">
                  <a:pos x="598" y="229"/>
                </a:cxn>
                <a:cxn ang="0">
                  <a:pos x="595" y="199"/>
                </a:cxn>
                <a:cxn ang="0">
                  <a:pos x="592" y="184"/>
                </a:cxn>
                <a:cxn ang="0">
                  <a:pos x="583" y="157"/>
                </a:cxn>
                <a:cxn ang="0">
                  <a:pos x="574" y="137"/>
                </a:cxn>
                <a:cxn ang="0">
                  <a:pos x="563" y="119"/>
                </a:cxn>
                <a:cxn ang="0">
                  <a:pos x="555" y="108"/>
                </a:cxn>
                <a:cxn ang="0">
                  <a:pos x="540" y="92"/>
                </a:cxn>
                <a:cxn ang="0">
                  <a:pos x="523" y="77"/>
                </a:cxn>
                <a:cxn ang="0">
                  <a:pos x="498" y="59"/>
                </a:cxn>
                <a:cxn ang="0">
                  <a:pos x="469" y="44"/>
                </a:cxn>
                <a:cxn ang="0">
                  <a:pos x="437" y="31"/>
                </a:cxn>
                <a:cxn ang="0">
                  <a:pos x="400" y="20"/>
                </a:cxn>
                <a:cxn ang="0">
                  <a:pos x="381" y="15"/>
                </a:cxn>
                <a:cxn ang="0">
                  <a:pos x="339" y="8"/>
                </a:cxn>
                <a:cxn ang="0">
                  <a:pos x="294" y="3"/>
                </a:cxn>
                <a:cxn ang="0">
                  <a:pos x="246" y="0"/>
                </a:cxn>
                <a:cxn ang="0">
                  <a:pos x="189" y="0"/>
                </a:cxn>
                <a:cxn ang="0">
                  <a:pos x="145" y="3"/>
                </a:cxn>
                <a:cxn ang="0">
                  <a:pos x="117" y="5"/>
                </a:cxn>
                <a:cxn ang="0">
                  <a:pos x="76" y="11"/>
                </a:cxn>
                <a:cxn ang="0">
                  <a:pos x="37" y="18"/>
                </a:cxn>
                <a:cxn ang="0">
                  <a:pos x="0" y="28"/>
                </a:cxn>
                <a:cxn ang="0">
                  <a:pos x="13" y="59"/>
                </a:cxn>
                <a:cxn ang="0">
                  <a:pos x="26" y="95"/>
                </a:cxn>
                <a:cxn ang="0">
                  <a:pos x="35" y="124"/>
                </a:cxn>
                <a:cxn ang="0">
                  <a:pos x="42" y="158"/>
                </a:cxn>
                <a:cxn ang="0">
                  <a:pos x="48" y="194"/>
                </a:cxn>
              </a:cxnLst>
              <a:rect l="0" t="0" r="r" b="b"/>
              <a:pathLst>
                <a:path w="598" h="296">
                  <a:moveTo>
                    <a:pt x="49" y="213"/>
                  </a:moveTo>
                  <a:lnTo>
                    <a:pt x="56" y="208"/>
                  </a:lnTo>
                  <a:lnTo>
                    <a:pt x="63" y="203"/>
                  </a:lnTo>
                  <a:lnTo>
                    <a:pt x="70" y="198"/>
                  </a:lnTo>
                  <a:lnTo>
                    <a:pt x="77" y="194"/>
                  </a:lnTo>
                  <a:lnTo>
                    <a:pt x="85" y="191"/>
                  </a:lnTo>
                  <a:lnTo>
                    <a:pt x="93" y="187"/>
                  </a:lnTo>
                  <a:lnTo>
                    <a:pt x="100" y="184"/>
                  </a:lnTo>
                  <a:lnTo>
                    <a:pt x="109" y="181"/>
                  </a:lnTo>
                  <a:lnTo>
                    <a:pt x="126" y="176"/>
                  </a:lnTo>
                  <a:lnTo>
                    <a:pt x="134" y="175"/>
                  </a:lnTo>
                  <a:lnTo>
                    <a:pt x="143" y="173"/>
                  </a:lnTo>
                  <a:lnTo>
                    <a:pt x="153" y="172"/>
                  </a:lnTo>
                  <a:lnTo>
                    <a:pt x="162" y="171"/>
                  </a:lnTo>
                  <a:lnTo>
                    <a:pt x="172" y="170"/>
                  </a:lnTo>
                  <a:lnTo>
                    <a:pt x="181" y="170"/>
                  </a:lnTo>
                  <a:lnTo>
                    <a:pt x="197" y="171"/>
                  </a:lnTo>
                  <a:lnTo>
                    <a:pt x="205" y="171"/>
                  </a:lnTo>
                  <a:lnTo>
                    <a:pt x="212" y="172"/>
                  </a:lnTo>
                  <a:lnTo>
                    <a:pt x="225" y="175"/>
                  </a:lnTo>
                  <a:lnTo>
                    <a:pt x="238" y="178"/>
                  </a:lnTo>
                  <a:lnTo>
                    <a:pt x="244" y="181"/>
                  </a:lnTo>
                  <a:lnTo>
                    <a:pt x="249" y="183"/>
                  </a:lnTo>
                  <a:lnTo>
                    <a:pt x="259" y="189"/>
                  </a:lnTo>
                  <a:lnTo>
                    <a:pt x="264" y="192"/>
                  </a:lnTo>
                  <a:lnTo>
                    <a:pt x="268" y="195"/>
                  </a:lnTo>
                  <a:lnTo>
                    <a:pt x="272" y="199"/>
                  </a:lnTo>
                  <a:lnTo>
                    <a:pt x="276" y="203"/>
                  </a:lnTo>
                  <a:lnTo>
                    <a:pt x="280" y="207"/>
                  </a:lnTo>
                  <a:lnTo>
                    <a:pt x="283" y="211"/>
                  </a:lnTo>
                  <a:lnTo>
                    <a:pt x="286" y="216"/>
                  </a:lnTo>
                  <a:lnTo>
                    <a:pt x="289" y="221"/>
                  </a:lnTo>
                  <a:lnTo>
                    <a:pt x="291" y="226"/>
                  </a:lnTo>
                  <a:lnTo>
                    <a:pt x="293" y="231"/>
                  </a:lnTo>
                  <a:lnTo>
                    <a:pt x="295" y="236"/>
                  </a:lnTo>
                  <a:lnTo>
                    <a:pt x="297" y="242"/>
                  </a:lnTo>
                  <a:lnTo>
                    <a:pt x="298" y="248"/>
                  </a:lnTo>
                  <a:lnTo>
                    <a:pt x="299" y="254"/>
                  </a:lnTo>
                  <a:lnTo>
                    <a:pt x="300" y="261"/>
                  </a:lnTo>
                  <a:lnTo>
                    <a:pt x="300" y="268"/>
                  </a:lnTo>
                  <a:lnTo>
                    <a:pt x="300" y="274"/>
                  </a:lnTo>
                  <a:lnTo>
                    <a:pt x="300" y="282"/>
                  </a:lnTo>
                  <a:lnTo>
                    <a:pt x="298" y="296"/>
                  </a:lnTo>
                  <a:lnTo>
                    <a:pt x="593" y="296"/>
                  </a:lnTo>
                  <a:lnTo>
                    <a:pt x="596" y="279"/>
                  </a:lnTo>
                  <a:lnTo>
                    <a:pt x="598" y="262"/>
                  </a:lnTo>
                  <a:lnTo>
                    <a:pt x="598" y="245"/>
                  </a:lnTo>
                  <a:lnTo>
                    <a:pt x="598" y="229"/>
                  </a:lnTo>
                  <a:lnTo>
                    <a:pt x="597" y="214"/>
                  </a:lnTo>
                  <a:lnTo>
                    <a:pt x="595" y="199"/>
                  </a:lnTo>
                  <a:lnTo>
                    <a:pt x="594" y="191"/>
                  </a:lnTo>
                  <a:lnTo>
                    <a:pt x="592" y="184"/>
                  </a:lnTo>
                  <a:lnTo>
                    <a:pt x="588" y="170"/>
                  </a:lnTo>
                  <a:lnTo>
                    <a:pt x="583" y="157"/>
                  </a:lnTo>
                  <a:lnTo>
                    <a:pt x="578" y="144"/>
                  </a:lnTo>
                  <a:lnTo>
                    <a:pt x="574" y="137"/>
                  </a:lnTo>
                  <a:lnTo>
                    <a:pt x="571" y="131"/>
                  </a:lnTo>
                  <a:lnTo>
                    <a:pt x="563" y="119"/>
                  </a:lnTo>
                  <a:lnTo>
                    <a:pt x="559" y="114"/>
                  </a:lnTo>
                  <a:lnTo>
                    <a:pt x="555" y="108"/>
                  </a:lnTo>
                  <a:lnTo>
                    <a:pt x="545" y="97"/>
                  </a:lnTo>
                  <a:lnTo>
                    <a:pt x="540" y="92"/>
                  </a:lnTo>
                  <a:lnTo>
                    <a:pt x="535" y="87"/>
                  </a:lnTo>
                  <a:lnTo>
                    <a:pt x="523" y="77"/>
                  </a:lnTo>
                  <a:lnTo>
                    <a:pt x="511" y="68"/>
                  </a:lnTo>
                  <a:lnTo>
                    <a:pt x="498" y="59"/>
                  </a:lnTo>
                  <a:lnTo>
                    <a:pt x="484" y="51"/>
                  </a:lnTo>
                  <a:lnTo>
                    <a:pt x="469" y="44"/>
                  </a:lnTo>
                  <a:lnTo>
                    <a:pt x="453" y="37"/>
                  </a:lnTo>
                  <a:lnTo>
                    <a:pt x="437" y="31"/>
                  </a:lnTo>
                  <a:lnTo>
                    <a:pt x="419" y="25"/>
                  </a:lnTo>
                  <a:lnTo>
                    <a:pt x="400" y="20"/>
                  </a:lnTo>
                  <a:lnTo>
                    <a:pt x="391" y="17"/>
                  </a:lnTo>
                  <a:lnTo>
                    <a:pt x="381" y="15"/>
                  </a:lnTo>
                  <a:lnTo>
                    <a:pt x="361" y="11"/>
                  </a:lnTo>
                  <a:lnTo>
                    <a:pt x="339" y="8"/>
                  </a:lnTo>
                  <a:lnTo>
                    <a:pt x="317" y="5"/>
                  </a:lnTo>
                  <a:lnTo>
                    <a:pt x="294" y="3"/>
                  </a:lnTo>
                  <a:lnTo>
                    <a:pt x="270" y="1"/>
                  </a:lnTo>
                  <a:lnTo>
                    <a:pt x="246" y="0"/>
                  </a:lnTo>
                  <a:lnTo>
                    <a:pt x="220" y="0"/>
                  </a:lnTo>
                  <a:lnTo>
                    <a:pt x="189" y="0"/>
                  </a:lnTo>
                  <a:lnTo>
                    <a:pt x="160" y="2"/>
                  </a:lnTo>
                  <a:lnTo>
                    <a:pt x="145" y="3"/>
                  </a:lnTo>
                  <a:lnTo>
                    <a:pt x="131" y="4"/>
                  </a:lnTo>
                  <a:lnTo>
                    <a:pt x="117" y="5"/>
                  </a:lnTo>
                  <a:lnTo>
                    <a:pt x="103" y="7"/>
                  </a:lnTo>
                  <a:lnTo>
                    <a:pt x="76" y="11"/>
                  </a:lnTo>
                  <a:lnTo>
                    <a:pt x="49" y="16"/>
                  </a:lnTo>
                  <a:lnTo>
                    <a:pt x="37" y="18"/>
                  </a:lnTo>
                  <a:lnTo>
                    <a:pt x="24" y="21"/>
                  </a:lnTo>
                  <a:lnTo>
                    <a:pt x="0" y="28"/>
                  </a:lnTo>
                  <a:lnTo>
                    <a:pt x="6" y="42"/>
                  </a:lnTo>
                  <a:lnTo>
                    <a:pt x="13" y="59"/>
                  </a:lnTo>
                  <a:lnTo>
                    <a:pt x="22" y="82"/>
                  </a:lnTo>
                  <a:lnTo>
                    <a:pt x="26" y="95"/>
                  </a:lnTo>
                  <a:lnTo>
                    <a:pt x="30" y="109"/>
                  </a:lnTo>
                  <a:lnTo>
                    <a:pt x="35" y="124"/>
                  </a:lnTo>
                  <a:lnTo>
                    <a:pt x="39" y="141"/>
                  </a:lnTo>
                  <a:lnTo>
                    <a:pt x="42" y="158"/>
                  </a:lnTo>
                  <a:lnTo>
                    <a:pt x="45" y="175"/>
                  </a:lnTo>
                  <a:lnTo>
                    <a:pt x="48" y="194"/>
                  </a:lnTo>
                  <a:lnTo>
                    <a:pt x="49" y="2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sp>
          <p:nvSpPr>
            <p:cNvPr id="35" name="Freeform 366"/>
            <p:cNvSpPr>
              <a:spLocks noChangeAspect="1"/>
            </p:cNvSpPr>
            <p:nvPr userDrawn="1"/>
          </p:nvSpPr>
          <p:spPr bwMode="white">
            <a:xfrm>
              <a:off x="3061" y="1856"/>
              <a:ext cx="187" cy="182"/>
            </a:xfrm>
            <a:custGeom>
              <a:avLst/>
              <a:gdLst/>
              <a:ahLst/>
              <a:cxnLst>
                <a:cxn ang="0">
                  <a:pos x="186" y="180"/>
                </a:cxn>
                <a:cxn ang="0">
                  <a:pos x="185" y="157"/>
                </a:cxn>
                <a:cxn ang="0">
                  <a:pos x="185" y="146"/>
                </a:cxn>
                <a:cxn ang="0">
                  <a:pos x="184" y="136"/>
                </a:cxn>
                <a:cxn ang="0">
                  <a:pos x="183" y="126"/>
                </a:cxn>
                <a:cxn ang="0">
                  <a:pos x="182" y="116"/>
                </a:cxn>
                <a:cxn ang="0">
                  <a:pos x="179" y="98"/>
                </a:cxn>
                <a:cxn ang="0">
                  <a:pos x="175" y="82"/>
                </a:cxn>
                <a:cxn ang="0">
                  <a:pos x="172" y="67"/>
                </a:cxn>
                <a:cxn ang="0">
                  <a:pos x="168" y="54"/>
                </a:cxn>
                <a:cxn ang="0">
                  <a:pos x="163" y="42"/>
                </a:cxn>
                <a:cxn ang="0">
                  <a:pos x="159" y="32"/>
                </a:cxn>
                <a:cxn ang="0">
                  <a:pos x="155" y="23"/>
                </a:cxn>
                <a:cxn ang="0">
                  <a:pos x="151" y="16"/>
                </a:cxn>
                <a:cxn ang="0">
                  <a:pos x="148" y="10"/>
                </a:cxn>
                <a:cxn ang="0">
                  <a:pos x="143" y="2"/>
                </a:cxn>
                <a:cxn ang="0">
                  <a:pos x="141" y="0"/>
                </a:cxn>
                <a:cxn ang="0">
                  <a:pos x="120" y="12"/>
                </a:cxn>
                <a:cxn ang="0">
                  <a:pos x="99" y="26"/>
                </a:cxn>
                <a:cxn ang="0">
                  <a:pos x="90" y="34"/>
                </a:cxn>
                <a:cxn ang="0">
                  <a:pos x="80" y="41"/>
                </a:cxn>
                <a:cxn ang="0">
                  <a:pos x="62" y="57"/>
                </a:cxn>
                <a:cxn ang="0">
                  <a:pos x="45" y="74"/>
                </a:cxn>
                <a:cxn ang="0">
                  <a:pos x="37" y="83"/>
                </a:cxn>
                <a:cxn ang="0">
                  <a:pos x="29" y="92"/>
                </a:cxn>
                <a:cxn ang="0">
                  <a:pos x="14" y="111"/>
                </a:cxn>
                <a:cxn ang="0">
                  <a:pos x="0" y="131"/>
                </a:cxn>
                <a:cxn ang="0">
                  <a:pos x="93" y="156"/>
                </a:cxn>
                <a:cxn ang="0">
                  <a:pos x="157" y="173"/>
                </a:cxn>
                <a:cxn ang="0">
                  <a:pos x="178" y="179"/>
                </a:cxn>
                <a:cxn ang="0">
                  <a:pos x="184" y="180"/>
                </a:cxn>
                <a:cxn ang="0">
                  <a:pos x="186" y="180"/>
                </a:cxn>
              </a:cxnLst>
              <a:rect l="0" t="0" r="r" b="b"/>
              <a:pathLst>
                <a:path w="186" h="180">
                  <a:moveTo>
                    <a:pt x="186" y="180"/>
                  </a:moveTo>
                  <a:lnTo>
                    <a:pt x="185" y="157"/>
                  </a:lnTo>
                  <a:lnTo>
                    <a:pt x="185" y="146"/>
                  </a:lnTo>
                  <a:lnTo>
                    <a:pt x="184" y="136"/>
                  </a:lnTo>
                  <a:lnTo>
                    <a:pt x="183" y="126"/>
                  </a:lnTo>
                  <a:lnTo>
                    <a:pt x="182" y="116"/>
                  </a:lnTo>
                  <a:lnTo>
                    <a:pt x="179" y="98"/>
                  </a:lnTo>
                  <a:lnTo>
                    <a:pt x="175" y="82"/>
                  </a:lnTo>
                  <a:lnTo>
                    <a:pt x="172" y="67"/>
                  </a:lnTo>
                  <a:lnTo>
                    <a:pt x="168" y="54"/>
                  </a:lnTo>
                  <a:lnTo>
                    <a:pt x="163" y="42"/>
                  </a:lnTo>
                  <a:lnTo>
                    <a:pt x="159" y="32"/>
                  </a:lnTo>
                  <a:lnTo>
                    <a:pt x="155" y="23"/>
                  </a:lnTo>
                  <a:lnTo>
                    <a:pt x="151" y="16"/>
                  </a:lnTo>
                  <a:lnTo>
                    <a:pt x="148" y="10"/>
                  </a:lnTo>
                  <a:lnTo>
                    <a:pt x="143" y="2"/>
                  </a:lnTo>
                  <a:lnTo>
                    <a:pt x="141" y="0"/>
                  </a:lnTo>
                  <a:lnTo>
                    <a:pt x="120" y="12"/>
                  </a:lnTo>
                  <a:lnTo>
                    <a:pt x="99" y="26"/>
                  </a:lnTo>
                  <a:lnTo>
                    <a:pt x="90" y="34"/>
                  </a:lnTo>
                  <a:lnTo>
                    <a:pt x="80" y="41"/>
                  </a:lnTo>
                  <a:lnTo>
                    <a:pt x="62" y="57"/>
                  </a:lnTo>
                  <a:lnTo>
                    <a:pt x="45" y="74"/>
                  </a:lnTo>
                  <a:lnTo>
                    <a:pt x="37" y="83"/>
                  </a:lnTo>
                  <a:lnTo>
                    <a:pt x="29" y="92"/>
                  </a:lnTo>
                  <a:lnTo>
                    <a:pt x="14" y="111"/>
                  </a:lnTo>
                  <a:lnTo>
                    <a:pt x="0" y="131"/>
                  </a:lnTo>
                  <a:lnTo>
                    <a:pt x="93" y="156"/>
                  </a:lnTo>
                  <a:lnTo>
                    <a:pt x="157" y="173"/>
                  </a:lnTo>
                  <a:lnTo>
                    <a:pt x="178" y="179"/>
                  </a:lnTo>
                  <a:lnTo>
                    <a:pt x="184" y="180"/>
                  </a:lnTo>
                  <a:lnTo>
                    <a:pt x="186" y="18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sp>
          <p:nvSpPr>
            <p:cNvPr id="36" name="Freeform 367"/>
            <p:cNvSpPr>
              <a:spLocks noChangeAspect="1"/>
            </p:cNvSpPr>
            <p:nvPr userDrawn="1"/>
          </p:nvSpPr>
          <p:spPr bwMode="white">
            <a:xfrm>
              <a:off x="3005" y="2256"/>
              <a:ext cx="182" cy="162"/>
            </a:xfrm>
            <a:custGeom>
              <a:avLst/>
              <a:gdLst/>
              <a:ahLst/>
              <a:cxnLst>
                <a:cxn ang="0">
                  <a:pos x="73" y="160"/>
                </a:cxn>
                <a:cxn ang="0">
                  <a:pos x="84" y="151"/>
                </a:cxn>
                <a:cxn ang="0">
                  <a:pos x="90" y="146"/>
                </a:cxn>
                <a:cxn ang="0">
                  <a:pos x="95" y="140"/>
                </a:cxn>
                <a:cxn ang="0">
                  <a:pos x="106" y="128"/>
                </a:cxn>
                <a:cxn ang="0">
                  <a:pos x="116" y="116"/>
                </a:cxn>
                <a:cxn ang="0">
                  <a:pos x="125" y="103"/>
                </a:cxn>
                <a:cxn ang="0">
                  <a:pos x="135" y="89"/>
                </a:cxn>
                <a:cxn ang="0">
                  <a:pos x="151" y="63"/>
                </a:cxn>
                <a:cxn ang="0">
                  <a:pos x="165" y="39"/>
                </a:cxn>
                <a:cxn ang="0">
                  <a:pos x="176" y="19"/>
                </a:cxn>
                <a:cxn ang="0">
                  <a:pos x="185" y="0"/>
                </a:cxn>
                <a:cxn ang="0">
                  <a:pos x="0" y="52"/>
                </a:cxn>
                <a:cxn ang="0">
                  <a:pos x="5" y="68"/>
                </a:cxn>
                <a:cxn ang="0">
                  <a:pos x="12" y="83"/>
                </a:cxn>
                <a:cxn ang="0">
                  <a:pos x="19" y="98"/>
                </a:cxn>
                <a:cxn ang="0">
                  <a:pos x="27" y="112"/>
                </a:cxn>
                <a:cxn ang="0">
                  <a:pos x="37" y="125"/>
                </a:cxn>
                <a:cxn ang="0">
                  <a:pos x="42" y="132"/>
                </a:cxn>
                <a:cxn ang="0">
                  <a:pos x="48" y="138"/>
                </a:cxn>
                <a:cxn ang="0">
                  <a:pos x="54" y="144"/>
                </a:cxn>
                <a:cxn ang="0">
                  <a:pos x="60" y="149"/>
                </a:cxn>
                <a:cxn ang="0">
                  <a:pos x="73" y="160"/>
                </a:cxn>
              </a:cxnLst>
              <a:rect l="0" t="0" r="r" b="b"/>
              <a:pathLst>
                <a:path w="185" h="160">
                  <a:moveTo>
                    <a:pt x="73" y="160"/>
                  </a:moveTo>
                  <a:lnTo>
                    <a:pt x="84" y="151"/>
                  </a:lnTo>
                  <a:lnTo>
                    <a:pt x="90" y="146"/>
                  </a:lnTo>
                  <a:lnTo>
                    <a:pt x="95" y="140"/>
                  </a:lnTo>
                  <a:lnTo>
                    <a:pt x="106" y="128"/>
                  </a:lnTo>
                  <a:lnTo>
                    <a:pt x="116" y="116"/>
                  </a:lnTo>
                  <a:lnTo>
                    <a:pt x="125" y="103"/>
                  </a:lnTo>
                  <a:lnTo>
                    <a:pt x="135" y="89"/>
                  </a:lnTo>
                  <a:lnTo>
                    <a:pt x="151" y="63"/>
                  </a:lnTo>
                  <a:lnTo>
                    <a:pt x="165" y="39"/>
                  </a:lnTo>
                  <a:lnTo>
                    <a:pt x="176" y="19"/>
                  </a:lnTo>
                  <a:lnTo>
                    <a:pt x="185" y="0"/>
                  </a:lnTo>
                  <a:lnTo>
                    <a:pt x="0" y="52"/>
                  </a:lnTo>
                  <a:lnTo>
                    <a:pt x="5" y="68"/>
                  </a:lnTo>
                  <a:lnTo>
                    <a:pt x="12" y="83"/>
                  </a:lnTo>
                  <a:lnTo>
                    <a:pt x="19" y="98"/>
                  </a:lnTo>
                  <a:lnTo>
                    <a:pt x="27" y="112"/>
                  </a:lnTo>
                  <a:lnTo>
                    <a:pt x="37" y="125"/>
                  </a:lnTo>
                  <a:lnTo>
                    <a:pt x="42" y="132"/>
                  </a:lnTo>
                  <a:lnTo>
                    <a:pt x="48" y="138"/>
                  </a:lnTo>
                  <a:lnTo>
                    <a:pt x="54" y="144"/>
                  </a:lnTo>
                  <a:lnTo>
                    <a:pt x="60" y="149"/>
                  </a:lnTo>
                  <a:lnTo>
                    <a:pt x="73" y="16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sp>
          <p:nvSpPr>
            <p:cNvPr id="37" name="Freeform 368"/>
            <p:cNvSpPr>
              <a:spLocks noChangeAspect="1"/>
            </p:cNvSpPr>
            <p:nvPr userDrawn="1"/>
          </p:nvSpPr>
          <p:spPr bwMode="white">
            <a:xfrm>
              <a:off x="3187" y="2206"/>
              <a:ext cx="689" cy="278"/>
            </a:xfrm>
            <a:custGeom>
              <a:avLst/>
              <a:gdLst/>
              <a:ahLst/>
              <a:cxnLst>
                <a:cxn ang="0">
                  <a:pos x="5" y="260"/>
                </a:cxn>
                <a:cxn ang="0">
                  <a:pos x="39" y="265"/>
                </a:cxn>
                <a:cxn ang="0">
                  <a:pos x="93" y="273"/>
                </a:cxn>
                <a:cxn ang="0">
                  <a:pos x="154" y="278"/>
                </a:cxn>
                <a:cxn ang="0">
                  <a:pos x="207" y="279"/>
                </a:cxn>
                <a:cxn ang="0">
                  <a:pos x="254" y="276"/>
                </a:cxn>
                <a:cxn ang="0">
                  <a:pos x="300" y="272"/>
                </a:cxn>
                <a:cxn ang="0">
                  <a:pos x="332" y="267"/>
                </a:cxn>
                <a:cxn ang="0">
                  <a:pos x="364" y="261"/>
                </a:cxn>
                <a:cxn ang="0">
                  <a:pos x="403" y="251"/>
                </a:cxn>
                <a:cxn ang="0">
                  <a:pos x="441" y="239"/>
                </a:cxn>
                <a:cxn ang="0">
                  <a:pos x="476" y="224"/>
                </a:cxn>
                <a:cxn ang="0">
                  <a:pos x="509" y="208"/>
                </a:cxn>
                <a:cxn ang="0">
                  <a:pos x="539" y="189"/>
                </a:cxn>
                <a:cxn ang="0">
                  <a:pos x="568" y="168"/>
                </a:cxn>
                <a:cxn ang="0">
                  <a:pos x="581" y="157"/>
                </a:cxn>
                <a:cxn ang="0">
                  <a:pos x="600" y="139"/>
                </a:cxn>
                <a:cxn ang="0">
                  <a:pos x="617" y="120"/>
                </a:cxn>
                <a:cxn ang="0">
                  <a:pos x="638" y="93"/>
                </a:cxn>
                <a:cxn ang="0">
                  <a:pos x="653" y="72"/>
                </a:cxn>
                <a:cxn ang="0">
                  <a:pos x="666" y="49"/>
                </a:cxn>
                <a:cxn ang="0">
                  <a:pos x="681" y="17"/>
                </a:cxn>
                <a:cxn ang="0">
                  <a:pos x="390" y="0"/>
                </a:cxn>
                <a:cxn ang="0">
                  <a:pos x="377" y="25"/>
                </a:cxn>
                <a:cxn ang="0">
                  <a:pos x="365" y="42"/>
                </a:cxn>
                <a:cxn ang="0">
                  <a:pos x="353" y="57"/>
                </a:cxn>
                <a:cxn ang="0">
                  <a:pos x="334" y="73"/>
                </a:cxn>
                <a:cxn ang="0">
                  <a:pos x="312" y="87"/>
                </a:cxn>
                <a:cxn ang="0">
                  <a:pos x="289" y="97"/>
                </a:cxn>
                <a:cxn ang="0">
                  <a:pos x="276" y="101"/>
                </a:cxn>
                <a:cxn ang="0">
                  <a:pos x="250" y="106"/>
                </a:cxn>
                <a:cxn ang="0">
                  <a:pos x="221" y="108"/>
                </a:cxn>
                <a:cxn ang="0">
                  <a:pos x="185" y="107"/>
                </a:cxn>
                <a:cxn ang="0">
                  <a:pos x="173" y="106"/>
                </a:cxn>
                <a:cxn ang="0">
                  <a:pos x="162" y="104"/>
                </a:cxn>
                <a:cxn ang="0">
                  <a:pos x="151" y="100"/>
                </a:cxn>
                <a:cxn ang="0">
                  <a:pos x="132" y="92"/>
                </a:cxn>
                <a:cxn ang="0">
                  <a:pos x="110" y="98"/>
                </a:cxn>
                <a:cxn ang="0">
                  <a:pos x="97" y="127"/>
                </a:cxn>
                <a:cxn ang="0">
                  <a:pos x="84" y="152"/>
                </a:cxn>
                <a:cxn ang="0">
                  <a:pos x="66" y="180"/>
                </a:cxn>
                <a:cxn ang="0">
                  <a:pos x="44" y="211"/>
                </a:cxn>
                <a:cxn ang="0">
                  <a:pos x="16" y="242"/>
                </a:cxn>
              </a:cxnLst>
              <a:rect l="0" t="0" r="r" b="b"/>
              <a:pathLst>
                <a:path w="687" h="279">
                  <a:moveTo>
                    <a:pt x="0" y="258"/>
                  </a:moveTo>
                  <a:lnTo>
                    <a:pt x="5" y="260"/>
                  </a:lnTo>
                  <a:lnTo>
                    <a:pt x="18" y="262"/>
                  </a:lnTo>
                  <a:lnTo>
                    <a:pt x="39" y="265"/>
                  </a:lnTo>
                  <a:lnTo>
                    <a:pt x="64" y="269"/>
                  </a:lnTo>
                  <a:lnTo>
                    <a:pt x="93" y="273"/>
                  </a:lnTo>
                  <a:lnTo>
                    <a:pt x="124" y="276"/>
                  </a:lnTo>
                  <a:lnTo>
                    <a:pt x="154" y="278"/>
                  </a:lnTo>
                  <a:lnTo>
                    <a:pt x="182" y="279"/>
                  </a:lnTo>
                  <a:lnTo>
                    <a:pt x="207" y="279"/>
                  </a:lnTo>
                  <a:lnTo>
                    <a:pt x="231" y="278"/>
                  </a:lnTo>
                  <a:lnTo>
                    <a:pt x="254" y="276"/>
                  </a:lnTo>
                  <a:lnTo>
                    <a:pt x="277" y="274"/>
                  </a:lnTo>
                  <a:lnTo>
                    <a:pt x="300" y="272"/>
                  </a:lnTo>
                  <a:lnTo>
                    <a:pt x="322" y="269"/>
                  </a:lnTo>
                  <a:lnTo>
                    <a:pt x="332" y="267"/>
                  </a:lnTo>
                  <a:lnTo>
                    <a:pt x="343" y="265"/>
                  </a:lnTo>
                  <a:lnTo>
                    <a:pt x="364" y="261"/>
                  </a:lnTo>
                  <a:lnTo>
                    <a:pt x="384" y="256"/>
                  </a:lnTo>
                  <a:lnTo>
                    <a:pt x="403" y="251"/>
                  </a:lnTo>
                  <a:lnTo>
                    <a:pt x="422" y="245"/>
                  </a:lnTo>
                  <a:lnTo>
                    <a:pt x="441" y="239"/>
                  </a:lnTo>
                  <a:lnTo>
                    <a:pt x="459" y="232"/>
                  </a:lnTo>
                  <a:lnTo>
                    <a:pt x="476" y="224"/>
                  </a:lnTo>
                  <a:lnTo>
                    <a:pt x="493" y="216"/>
                  </a:lnTo>
                  <a:lnTo>
                    <a:pt x="509" y="208"/>
                  </a:lnTo>
                  <a:lnTo>
                    <a:pt x="524" y="199"/>
                  </a:lnTo>
                  <a:lnTo>
                    <a:pt x="539" y="189"/>
                  </a:lnTo>
                  <a:lnTo>
                    <a:pt x="554" y="179"/>
                  </a:lnTo>
                  <a:lnTo>
                    <a:pt x="568" y="168"/>
                  </a:lnTo>
                  <a:lnTo>
                    <a:pt x="574" y="163"/>
                  </a:lnTo>
                  <a:lnTo>
                    <a:pt x="581" y="157"/>
                  </a:lnTo>
                  <a:lnTo>
                    <a:pt x="594" y="145"/>
                  </a:lnTo>
                  <a:lnTo>
                    <a:pt x="600" y="139"/>
                  </a:lnTo>
                  <a:lnTo>
                    <a:pt x="606" y="133"/>
                  </a:lnTo>
                  <a:lnTo>
                    <a:pt x="617" y="120"/>
                  </a:lnTo>
                  <a:lnTo>
                    <a:pt x="628" y="107"/>
                  </a:lnTo>
                  <a:lnTo>
                    <a:pt x="638" y="93"/>
                  </a:lnTo>
                  <a:lnTo>
                    <a:pt x="648" y="79"/>
                  </a:lnTo>
                  <a:lnTo>
                    <a:pt x="653" y="72"/>
                  </a:lnTo>
                  <a:lnTo>
                    <a:pt x="657" y="64"/>
                  </a:lnTo>
                  <a:lnTo>
                    <a:pt x="666" y="49"/>
                  </a:lnTo>
                  <a:lnTo>
                    <a:pt x="674" y="33"/>
                  </a:lnTo>
                  <a:lnTo>
                    <a:pt x="681" y="17"/>
                  </a:lnTo>
                  <a:lnTo>
                    <a:pt x="687" y="0"/>
                  </a:lnTo>
                  <a:lnTo>
                    <a:pt x="390" y="0"/>
                  </a:lnTo>
                  <a:lnTo>
                    <a:pt x="384" y="13"/>
                  </a:lnTo>
                  <a:lnTo>
                    <a:pt x="377" y="25"/>
                  </a:lnTo>
                  <a:lnTo>
                    <a:pt x="369" y="36"/>
                  </a:lnTo>
                  <a:lnTo>
                    <a:pt x="365" y="42"/>
                  </a:lnTo>
                  <a:lnTo>
                    <a:pt x="361" y="47"/>
                  </a:lnTo>
                  <a:lnTo>
                    <a:pt x="353" y="57"/>
                  </a:lnTo>
                  <a:lnTo>
                    <a:pt x="343" y="65"/>
                  </a:lnTo>
                  <a:lnTo>
                    <a:pt x="334" y="73"/>
                  </a:lnTo>
                  <a:lnTo>
                    <a:pt x="323" y="81"/>
                  </a:lnTo>
                  <a:lnTo>
                    <a:pt x="312" y="87"/>
                  </a:lnTo>
                  <a:lnTo>
                    <a:pt x="301" y="92"/>
                  </a:lnTo>
                  <a:lnTo>
                    <a:pt x="289" y="97"/>
                  </a:lnTo>
                  <a:lnTo>
                    <a:pt x="283" y="99"/>
                  </a:lnTo>
                  <a:lnTo>
                    <a:pt x="276" y="101"/>
                  </a:lnTo>
                  <a:lnTo>
                    <a:pt x="263" y="104"/>
                  </a:lnTo>
                  <a:lnTo>
                    <a:pt x="250" y="106"/>
                  </a:lnTo>
                  <a:lnTo>
                    <a:pt x="236" y="107"/>
                  </a:lnTo>
                  <a:lnTo>
                    <a:pt x="221" y="108"/>
                  </a:lnTo>
                  <a:lnTo>
                    <a:pt x="191" y="107"/>
                  </a:lnTo>
                  <a:lnTo>
                    <a:pt x="185" y="107"/>
                  </a:lnTo>
                  <a:lnTo>
                    <a:pt x="179" y="107"/>
                  </a:lnTo>
                  <a:lnTo>
                    <a:pt x="173" y="106"/>
                  </a:lnTo>
                  <a:lnTo>
                    <a:pt x="168" y="105"/>
                  </a:lnTo>
                  <a:lnTo>
                    <a:pt x="162" y="104"/>
                  </a:lnTo>
                  <a:lnTo>
                    <a:pt x="157" y="102"/>
                  </a:lnTo>
                  <a:lnTo>
                    <a:pt x="151" y="100"/>
                  </a:lnTo>
                  <a:lnTo>
                    <a:pt x="145" y="98"/>
                  </a:lnTo>
                  <a:lnTo>
                    <a:pt x="132" y="92"/>
                  </a:lnTo>
                  <a:lnTo>
                    <a:pt x="115" y="84"/>
                  </a:lnTo>
                  <a:lnTo>
                    <a:pt x="110" y="98"/>
                  </a:lnTo>
                  <a:lnTo>
                    <a:pt x="102" y="116"/>
                  </a:lnTo>
                  <a:lnTo>
                    <a:pt x="97" y="127"/>
                  </a:lnTo>
                  <a:lnTo>
                    <a:pt x="91" y="139"/>
                  </a:lnTo>
                  <a:lnTo>
                    <a:pt x="84" y="152"/>
                  </a:lnTo>
                  <a:lnTo>
                    <a:pt x="75" y="165"/>
                  </a:lnTo>
                  <a:lnTo>
                    <a:pt x="66" y="180"/>
                  </a:lnTo>
                  <a:lnTo>
                    <a:pt x="55" y="195"/>
                  </a:lnTo>
                  <a:lnTo>
                    <a:pt x="44" y="211"/>
                  </a:lnTo>
                  <a:lnTo>
                    <a:pt x="30" y="226"/>
                  </a:lnTo>
                  <a:lnTo>
                    <a:pt x="16" y="242"/>
                  </a:lnTo>
                  <a:lnTo>
                    <a:pt x="0" y="25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sp>
          <p:nvSpPr>
            <p:cNvPr id="38" name="Freeform 369"/>
            <p:cNvSpPr>
              <a:spLocks noChangeAspect="1"/>
            </p:cNvSpPr>
            <p:nvPr userDrawn="1"/>
          </p:nvSpPr>
          <p:spPr bwMode="white">
            <a:xfrm>
              <a:off x="2099" y="2145"/>
              <a:ext cx="679" cy="653"/>
            </a:xfrm>
            <a:custGeom>
              <a:avLst/>
              <a:gdLst/>
              <a:ahLst/>
              <a:cxnLst>
                <a:cxn ang="0">
                  <a:pos x="676" y="0"/>
                </a:cxn>
                <a:cxn ang="0">
                  <a:pos x="534" y="116"/>
                </a:cxn>
                <a:cxn ang="0">
                  <a:pos x="518" y="651"/>
                </a:cxn>
                <a:cxn ang="0">
                  <a:pos x="501" y="146"/>
                </a:cxn>
                <a:cxn ang="0">
                  <a:pos x="0" y="0"/>
                </a:cxn>
                <a:cxn ang="0">
                  <a:pos x="676" y="0"/>
                </a:cxn>
              </a:cxnLst>
              <a:rect l="0" t="0" r="r" b="b"/>
              <a:pathLst>
                <a:path w="676" h="651">
                  <a:moveTo>
                    <a:pt x="676" y="0"/>
                  </a:moveTo>
                  <a:lnTo>
                    <a:pt x="534" y="116"/>
                  </a:lnTo>
                  <a:lnTo>
                    <a:pt x="518" y="651"/>
                  </a:lnTo>
                  <a:lnTo>
                    <a:pt x="501" y="146"/>
                  </a:lnTo>
                  <a:lnTo>
                    <a:pt x="0" y="0"/>
                  </a:lnTo>
                  <a:lnTo>
                    <a:pt x="67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sp>
          <p:nvSpPr>
            <p:cNvPr id="39" name="Freeform 370"/>
            <p:cNvSpPr>
              <a:spLocks noChangeAspect="1"/>
            </p:cNvSpPr>
            <p:nvPr userDrawn="1"/>
          </p:nvSpPr>
          <p:spPr bwMode="white">
            <a:xfrm>
              <a:off x="2099" y="2145"/>
              <a:ext cx="679" cy="653"/>
            </a:xfrm>
            <a:custGeom>
              <a:avLst/>
              <a:gdLst/>
              <a:ahLst/>
              <a:cxnLst>
                <a:cxn ang="0">
                  <a:pos x="676" y="0"/>
                </a:cxn>
                <a:cxn ang="0">
                  <a:pos x="534" y="116"/>
                </a:cxn>
                <a:cxn ang="0">
                  <a:pos x="518" y="651"/>
                </a:cxn>
                <a:cxn ang="0">
                  <a:pos x="501" y="146"/>
                </a:cxn>
                <a:cxn ang="0">
                  <a:pos x="0" y="0"/>
                </a:cxn>
                <a:cxn ang="0">
                  <a:pos x="676" y="0"/>
                </a:cxn>
              </a:cxnLst>
              <a:rect l="0" t="0" r="r" b="b"/>
              <a:pathLst>
                <a:path w="676" h="651">
                  <a:moveTo>
                    <a:pt x="676" y="0"/>
                  </a:moveTo>
                  <a:lnTo>
                    <a:pt x="534" y="116"/>
                  </a:lnTo>
                  <a:lnTo>
                    <a:pt x="518" y="651"/>
                  </a:lnTo>
                  <a:lnTo>
                    <a:pt x="501" y="146"/>
                  </a:lnTo>
                  <a:lnTo>
                    <a:pt x="0" y="0"/>
                  </a:lnTo>
                  <a:lnTo>
                    <a:pt x="676" y="0"/>
                  </a:lnTo>
                </a:path>
              </a:pathLst>
            </a:custGeom>
            <a:noFill/>
            <a:ln w="1588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sp>
          <p:nvSpPr>
            <p:cNvPr id="40" name="Freeform 371"/>
            <p:cNvSpPr>
              <a:spLocks noChangeAspect="1"/>
            </p:cNvSpPr>
            <p:nvPr userDrawn="1"/>
          </p:nvSpPr>
          <p:spPr bwMode="white">
            <a:xfrm>
              <a:off x="2625" y="2145"/>
              <a:ext cx="800" cy="678"/>
            </a:xfrm>
            <a:custGeom>
              <a:avLst/>
              <a:gdLst/>
              <a:ahLst/>
              <a:cxnLst>
                <a:cxn ang="0">
                  <a:pos x="149" y="0"/>
                </a:cxn>
                <a:cxn ang="0">
                  <a:pos x="240" y="116"/>
                </a:cxn>
                <a:cxn ang="0">
                  <a:pos x="797" y="13"/>
                </a:cxn>
                <a:cxn ang="0">
                  <a:pos x="264" y="142"/>
                </a:cxn>
                <a:cxn ang="0">
                  <a:pos x="0" y="676"/>
                </a:cxn>
                <a:cxn ang="0">
                  <a:pos x="149" y="0"/>
                </a:cxn>
              </a:cxnLst>
              <a:rect l="0" t="0" r="r" b="b"/>
              <a:pathLst>
                <a:path w="797" h="676">
                  <a:moveTo>
                    <a:pt x="149" y="0"/>
                  </a:moveTo>
                  <a:lnTo>
                    <a:pt x="240" y="116"/>
                  </a:lnTo>
                  <a:lnTo>
                    <a:pt x="797" y="13"/>
                  </a:lnTo>
                  <a:lnTo>
                    <a:pt x="264" y="142"/>
                  </a:lnTo>
                  <a:lnTo>
                    <a:pt x="0" y="676"/>
                  </a:lnTo>
                  <a:lnTo>
                    <a:pt x="14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sp>
          <p:nvSpPr>
            <p:cNvPr id="41" name="Freeform 372"/>
            <p:cNvSpPr>
              <a:spLocks noChangeAspect="1"/>
            </p:cNvSpPr>
            <p:nvPr userDrawn="1"/>
          </p:nvSpPr>
          <p:spPr bwMode="white">
            <a:xfrm>
              <a:off x="2625" y="2145"/>
              <a:ext cx="800" cy="678"/>
            </a:xfrm>
            <a:custGeom>
              <a:avLst/>
              <a:gdLst/>
              <a:ahLst/>
              <a:cxnLst>
                <a:cxn ang="0">
                  <a:pos x="149" y="0"/>
                </a:cxn>
                <a:cxn ang="0">
                  <a:pos x="240" y="116"/>
                </a:cxn>
                <a:cxn ang="0">
                  <a:pos x="797" y="13"/>
                </a:cxn>
                <a:cxn ang="0">
                  <a:pos x="264" y="142"/>
                </a:cxn>
                <a:cxn ang="0">
                  <a:pos x="0" y="676"/>
                </a:cxn>
                <a:cxn ang="0">
                  <a:pos x="149" y="0"/>
                </a:cxn>
              </a:cxnLst>
              <a:rect l="0" t="0" r="r" b="b"/>
              <a:pathLst>
                <a:path w="797" h="676">
                  <a:moveTo>
                    <a:pt x="149" y="0"/>
                  </a:moveTo>
                  <a:lnTo>
                    <a:pt x="240" y="116"/>
                  </a:lnTo>
                  <a:lnTo>
                    <a:pt x="797" y="13"/>
                  </a:lnTo>
                  <a:lnTo>
                    <a:pt x="264" y="142"/>
                  </a:lnTo>
                  <a:lnTo>
                    <a:pt x="0" y="676"/>
                  </a:lnTo>
                  <a:lnTo>
                    <a:pt x="149" y="0"/>
                  </a:lnTo>
                </a:path>
              </a:pathLst>
            </a:custGeom>
            <a:noFill/>
            <a:ln w="1588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sp>
          <p:nvSpPr>
            <p:cNvPr id="42" name="Freeform 373"/>
            <p:cNvSpPr>
              <a:spLocks noChangeAspect="1"/>
            </p:cNvSpPr>
            <p:nvPr userDrawn="1"/>
          </p:nvSpPr>
          <p:spPr bwMode="white">
            <a:xfrm>
              <a:off x="2777" y="1492"/>
              <a:ext cx="674" cy="653"/>
            </a:xfrm>
            <a:custGeom>
              <a:avLst/>
              <a:gdLst/>
              <a:ahLst/>
              <a:cxnLst>
                <a:cxn ang="0">
                  <a:pos x="0" y="650"/>
                </a:cxn>
                <a:cxn ang="0">
                  <a:pos x="143" y="534"/>
                </a:cxn>
                <a:cxn ang="0">
                  <a:pos x="158" y="0"/>
                </a:cxn>
                <a:cxn ang="0">
                  <a:pos x="175" y="504"/>
                </a:cxn>
                <a:cxn ang="0">
                  <a:pos x="676" y="650"/>
                </a:cxn>
                <a:cxn ang="0">
                  <a:pos x="0" y="650"/>
                </a:cxn>
              </a:cxnLst>
              <a:rect l="0" t="0" r="r" b="b"/>
              <a:pathLst>
                <a:path w="676" h="650">
                  <a:moveTo>
                    <a:pt x="0" y="650"/>
                  </a:moveTo>
                  <a:lnTo>
                    <a:pt x="143" y="534"/>
                  </a:lnTo>
                  <a:lnTo>
                    <a:pt x="158" y="0"/>
                  </a:lnTo>
                  <a:lnTo>
                    <a:pt x="175" y="504"/>
                  </a:lnTo>
                  <a:lnTo>
                    <a:pt x="676" y="650"/>
                  </a:lnTo>
                  <a:lnTo>
                    <a:pt x="0" y="65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sp>
          <p:nvSpPr>
            <p:cNvPr id="43" name="Freeform 374"/>
            <p:cNvSpPr>
              <a:spLocks noChangeAspect="1"/>
            </p:cNvSpPr>
            <p:nvPr userDrawn="1"/>
          </p:nvSpPr>
          <p:spPr bwMode="white">
            <a:xfrm>
              <a:off x="2777" y="1492"/>
              <a:ext cx="674" cy="653"/>
            </a:xfrm>
            <a:custGeom>
              <a:avLst/>
              <a:gdLst/>
              <a:ahLst/>
              <a:cxnLst>
                <a:cxn ang="0">
                  <a:pos x="0" y="650"/>
                </a:cxn>
                <a:cxn ang="0">
                  <a:pos x="143" y="534"/>
                </a:cxn>
                <a:cxn ang="0">
                  <a:pos x="158" y="0"/>
                </a:cxn>
                <a:cxn ang="0">
                  <a:pos x="175" y="504"/>
                </a:cxn>
                <a:cxn ang="0">
                  <a:pos x="676" y="650"/>
                </a:cxn>
                <a:cxn ang="0">
                  <a:pos x="0" y="650"/>
                </a:cxn>
              </a:cxnLst>
              <a:rect l="0" t="0" r="r" b="b"/>
              <a:pathLst>
                <a:path w="676" h="650">
                  <a:moveTo>
                    <a:pt x="0" y="650"/>
                  </a:moveTo>
                  <a:lnTo>
                    <a:pt x="143" y="534"/>
                  </a:lnTo>
                  <a:lnTo>
                    <a:pt x="158" y="0"/>
                  </a:lnTo>
                  <a:lnTo>
                    <a:pt x="175" y="504"/>
                  </a:lnTo>
                  <a:lnTo>
                    <a:pt x="676" y="650"/>
                  </a:lnTo>
                  <a:lnTo>
                    <a:pt x="0" y="650"/>
                  </a:lnTo>
                </a:path>
              </a:pathLst>
            </a:custGeom>
            <a:noFill/>
            <a:ln w="4763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sp>
          <p:nvSpPr>
            <p:cNvPr id="44" name="Freeform 375"/>
            <p:cNvSpPr>
              <a:spLocks noChangeAspect="1"/>
            </p:cNvSpPr>
            <p:nvPr userDrawn="1"/>
          </p:nvSpPr>
          <p:spPr bwMode="white">
            <a:xfrm>
              <a:off x="2129" y="1467"/>
              <a:ext cx="795" cy="678"/>
            </a:xfrm>
            <a:custGeom>
              <a:avLst/>
              <a:gdLst/>
              <a:ahLst/>
              <a:cxnLst>
                <a:cxn ang="0">
                  <a:pos x="648" y="676"/>
                </a:cxn>
                <a:cxn ang="0">
                  <a:pos x="557" y="559"/>
                </a:cxn>
                <a:cxn ang="0">
                  <a:pos x="0" y="663"/>
                </a:cxn>
                <a:cxn ang="0">
                  <a:pos x="533" y="534"/>
                </a:cxn>
                <a:cxn ang="0">
                  <a:pos x="797" y="0"/>
                </a:cxn>
                <a:cxn ang="0">
                  <a:pos x="648" y="676"/>
                </a:cxn>
              </a:cxnLst>
              <a:rect l="0" t="0" r="r" b="b"/>
              <a:pathLst>
                <a:path w="797" h="676">
                  <a:moveTo>
                    <a:pt x="648" y="676"/>
                  </a:moveTo>
                  <a:lnTo>
                    <a:pt x="557" y="559"/>
                  </a:lnTo>
                  <a:lnTo>
                    <a:pt x="0" y="663"/>
                  </a:lnTo>
                  <a:lnTo>
                    <a:pt x="533" y="534"/>
                  </a:lnTo>
                  <a:lnTo>
                    <a:pt x="797" y="0"/>
                  </a:lnTo>
                  <a:lnTo>
                    <a:pt x="648" y="67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sp>
          <p:nvSpPr>
            <p:cNvPr id="45" name="Freeform 376"/>
            <p:cNvSpPr>
              <a:spLocks noChangeAspect="1"/>
            </p:cNvSpPr>
            <p:nvPr userDrawn="1"/>
          </p:nvSpPr>
          <p:spPr bwMode="white">
            <a:xfrm>
              <a:off x="2129" y="1467"/>
              <a:ext cx="795" cy="678"/>
            </a:xfrm>
            <a:custGeom>
              <a:avLst/>
              <a:gdLst/>
              <a:ahLst/>
              <a:cxnLst>
                <a:cxn ang="0">
                  <a:pos x="648" y="676"/>
                </a:cxn>
                <a:cxn ang="0">
                  <a:pos x="557" y="559"/>
                </a:cxn>
                <a:cxn ang="0">
                  <a:pos x="0" y="663"/>
                </a:cxn>
                <a:cxn ang="0">
                  <a:pos x="533" y="534"/>
                </a:cxn>
                <a:cxn ang="0">
                  <a:pos x="797" y="0"/>
                </a:cxn>
                <a:cxn ang="0">
                  <a:pos x="648" y="676"/>
                </a:cxn>
              </a:cxnLst>
              <a:rect l="0" t="0" r="r" b="b"/>
              <a:pathLst>
                <a:path w="797" h="676">
                  <a:moveTo>
                    <a:pt x="648" y="676"/>
                  </a:moveTo>
                  <a:lnTo>
                    <a:pt x="557" y="559"/>
                  </a:lnTo>
                  <a:lnTo>
                    <a:pt x="0" y="663"/>
                  </a:lnTo>
                  <a:lnTo>
                    <a:pt x="533" y="534"/>
                  </a:lnTo>
                  <a:lnTo>
                    <a:pt x="797" y="0"/>
                  </a:lnTo>
                  <a:lnTo>
                    <a:pt x="648" y="676"/>
                  </a:lnTo>
                </a:path>
              </a:pathLst>
            </a:custGeom>
            <a:noFill/>
            <a:ln w="1588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sp>
          <p:nvSpPr>
            <p:cNvPr id="46" name="Freeform 377"/>
            <p:cNvSpPr>
              <a:spLocks noChangeAspect="1"/>
            </p:cNvSpPr>
            <p:nvPr userDrawn="1"/>
          </p:nvSpPr>
          <p:spPr bwMode="white">
            <a:xfrm>
              <a:off x="2681" y="1305"/>
              <a:ext cx="218" cy="30"/>
            </a:xfrm>
            <a:custGeom>
              <a:avLst/>
              <a:gdLst/>
              <a:ahLst/>
              <a:cxnLst>
                <a:cxn ang="0">
                  <a:pos x="217" y="0"/>
                </a:cxn>
                <a:cxn ang="0">
                  <a:pos x="210" y="29"/>
                </a:cxn>
                <a:cxn ang="0">
                  <a:pos x="0" y="29"/>
                </a:cxn>
                <a:cxn ang="0">
                  <a:pos x="116" y="0"/>
                </a:cxn>
                <a:cxn ang="0">
                  <a:pos x="217" y="0"/>
                </a:cxn>
              </a:cxnLst>
              <a:rect l="0" t="0" r="r" b="b"/>
              <a:pathLst>
                <a:path w="217" h="29">
                  <a:moveTo>
                    <a:pt x="217" y="0"/>
                  </a:moveTo>
                  <a:lnTo>
                    <a:pt x="210" y="29"/>
                  </a:lnTo>
                  <a:lnTo>
                    <a:pt x="0" y="29"/>
                  </a:lnTo>
                  <a:lnTo>
                    <a:pt x="116" y="0"/>
                  </a:lnTo>
                  <a:lnTo>
                    <a:pt x="21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sp>
          <p:nvSpPr>
            <p:cNvPr id="47" name="Freeform 378"/>
            <p:cNvSpPr>
              <a:spLocks noChangeAspect="1"/>
            </p:cNvSpPr>
            <p:nvPr userDrawn="1"/>
          </p:nvSpPr>
          <p:spPr bwMode="white">
            <a:xfrm>
              <a:off x="2230" y="1411"/>
              <a:ext cx="643" cy="30"/>
            </a:xfrm>
            <a:custGeom>
              <a:avLst/>
              <a:gdLst/>
              <a:ahLst/>
              <a:cxnLst>
                <a:cxn ang="0">
                  <a:pos x="645" y="0"/>
                </a:cxn>
                <a:cxn ang="0">
                  <a:pos x="638" y="29"/>
                </a:cxn>
                <a:cxn ang="0">
                  <a:pos x="0" y="29"/>
                </a:cxn>
                <a:cxn ang="0">
                  <a:pos x="124" y="0"/>
                </a:cxn>
                <a:cxn ang="0">
                  <a:pos x="645" y="0"/>
                </a:cxn>
              </a:cxnLst>
              <a:rect l="0" t="0" r="r" b="b"/>
              <a:pathLst>
                <a:path w="645" h="29">
                  <a:moveTo>
                    <a:pt x="645" y="0"/>
                  </a:moveTo>
                  <a:lnTo>
                    <a:pt x="638" y="29"/>
                  </a:lnTo>
                  <a:lnTo>
                    <a:pt x="0" y="29"/>
                  </a:lnTo>
                  <a:lnTo>
                    <a:pt x="124" y="0"/>
                  </a:lnTo>
                  <a:lnTo>
                    <a:pt x="64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sp>
          <p:nvSpPr>
            <p:cNvPr id="48" name="Freeform 379"/>
            <p:cNvSpPr>
              <a:spLocks noChangeAspect="1"/>
            </p:cNvSpPr>
            <p:nvPr userDrawn="1"/>
          </p:nvSpPr>
          <p:spPr bwMode="white">
            <a:xfrm>
              <a:off x="1926" y="1512"/>
              <a:ext cx="922" cy="30"/>
            </a:xfrm>
            <a:custGeom>
              <a:avLst/>
              <a:gdLst/>
              <a:ahLst/>
              <a:cxnLst>
                <a:cxn ang="0">
                  <a:pos x="921" y="0"/>
                </a:cxn>
                <a:cxn ang="0">
                  <a:pos x="907" y="30"/>
                </a:cxn>
                <a:cxn ang="0">
                  <a:pos x="453" y="30"/>
                </a:cxn>
                <a:cxn ang="0">
                  <a:pos x="0" y="30"/>
                </a:cxn>
                <a:cxn ang="0">
                  <a:pos x="38" y="0"/>
                </a:cxn>
                <a:cxn ang="0">
                  <a:pos x="479" y="0"/>
                </a:cxn>
                <a:cxn ang="0">
                  <a:pos x="921" y="0"/>
                </a:cxn>
              </a:cxnLst>
              <a:rect l="0" t="0" r="r" b="b"/>
              <a:pathLst>
                <a:path w="921" h="30">
                  <a:moveTo>
                    <a:pt x="921" y="0"/>
                  </a:moveTo>
                  <a:lnTo>
                    <a:pt x="907" y="30"/>
                  </a:lnTo>
                  <a:lnTo>
                    <a:pt x="453" y="30"/>
                  </a:lnTo>
                  <a:lnTo>
                    <a:pt x="0" y="30"/>
                  </a:lnTo>
                  <a:lnTo>
                    <a:pt x="38" y="0"/>
                  </a:lnTo>
                  <a:lnTo>
                    <a:pt x="479" y="0"/>
                  </a:lnTo>
                  <a:lnTo>
                    <a:pt x="92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sp>
          <p:nvSpPr>
            <p:cNvPr id="49" name="Freeform 380"/>
            <p:cNvSpPr>
              <a:spLocks noChangeAspect="1"/>
            </p:cNvSpPr>
            <p:nvPr userDrawn="1"/>
          </p:nvSpPr>
          <p:spPr bwMode="white">
            <a:xfrm>
              <a:off x="1891" y="1619"/>
              <a:ext cx="709" cy="30"/>
            </a:xfrm>
            <a:custGeom>
              <a:avLst/>
              <a:gdLst/>
              <a:ahLst/>
              <a:cxnLst>
                <a:cxn ang="0">
                  <a:pos x="709" y="0"/>
                </a:cxn>
                <a:cxn ang="0">
                  <a:pos x="678" y="14"/>
                </a:cxn>
                <a:cxn ang="0">
                  <a:pos x="662" y="21"/>
                </a:cxn>
                <a:cxn ang="0">
                  <a:pos x="647" y="29"/>
                </a:cxn>
                <a:cxn ang="0">
                  <a:pos x="0" y="29"/>
                </a:cxn>
                <a:cxn ang="0">
                  <a:pos x="7" y="0"/>
                </a:cxn>
                <a:cxn ang="0">
                  <a:pos x="709" y="0"/>
                </a:cxn>
              </a:cxnLst>
              <a:rect l="0" t="0" r="r" b="b"/>
              <a:pathLst>
                <a:path w="709" h="29">
                  <a:moveTo>
                    <a:pt x="709" y="0"/>
                  </a:moveTo>
                  <a:lnTo>
                    <a:pt x="678" y="14"/>
                  </a:lnTo>
                  <a:lnTo>
                    <a:pt x="662" y="21"/>
                  </a:lnTo>
                  <a:lnTo>
                    <a:pt x="647" y="29"/>
                  </a:lnTo>
                  <a:lnTo>
                    <a:pt x="0" y="29"/>
                  </a:lnTo>
                  <a:lnTo>
                    <a:pt x="7" y="0"/>
                  </a:lnTo>
                  <a:lnTo>
                    <a:pt x="70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sp>
          <p:nvSpPr>
            <p:cNvPr id="50" name="Freeform 381"/>
            <p:cNvSpPr>
              <a:spLocks noChangeAspect="1"/>
            </p:cNvSpPr>
            <p:nvPr userDrawn="1"/>
          </p:nvSpPr>
          <p:spPr bwMode="white">
            <a:xfrm>
              <a:off x="1871" y="1730"/>
              <a:ext cx="562" cy="30"/>
            </a:xfrm>
            <a:custGeom>
              <a:avLst/>
              <a:gdLst/>
              <a:ahLst/>
              <a:cxnLst>
                <a:cxn ang="0">
                  <a:pos x="560" y="0"/>
                </a:cxn>
                <a:cxn ang="0">
                  <a:pos x="542" y="14"/>
                </a:cxn>
                <a:cxn ang="0">
                  <a:pos x="526" y="30"/>
                </a:cxn>
                <a:cxn ang="0">
                  <a:pos x="0" y="30"/>
                </a:cxn>
                <a:cxn ang="0">
                  <a:pos x="7" y="0"/>
                </a:cxn>
                <a:cxn ang="0">
                  <a:pos x="560" y="0"/>
                </a:cxn>
              </a:cxnLst>
              <a:rect l="0" t="0" r="r" b="b"/>
              <a:pathLst>
                <a:path w="560" h="30">
                  <a:moveTo>
                    <a:pt x="560" y="0"/>
                  </a:moveTo>
                  <a:lnTo>
                    <a:pt x="542" y="14"/>
                  </a:lnTo>
                  <a:lnTo>
                    <a:pt x="526" y="30"/>
                  </a:lnTo>
                  <a:lnTo>
                    <a:pt x="0" y="30"/>
                  </a:lnTo>
                  <a:lnTo>
                    <a:pt x="7" y="0"/>
                  </a:lnTo>
                  <a:lnTo>
                    <a:pt x="56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sp>
          <p:nvSpPr>
            <p:cNvPr id="51" name="Freeform 382"/>
            <p:cNvSpPr>
              <a:spLocks noChangeAspect="1"/>
            </p:cNvSpPr>
            <p:nvPr userDrawn="1"/>
          </p:nvSpPr>
          <p:spPr bwMode="white">
            <a:xfrm>
              <a:off x="1850" y="1831"/>
              <a:ext cx="481" cy="30"/>
            </a:xfrm>
            <a:custGeom>
              <a:avLst/>
              <a:gdLst/>
              <a:ahLst/>
              <a:cxnLst>
                <a:cxn ang="0">
                  <a:pos x="481" y="0"/>
                </a:cxn>
                <a:cxn ang="0">
                  <a:pos x="470" y="14"/>
                </a:cxn>
                <a:cxn ang="0">
                  <a:pos x="459" y="29"/>
                </a:cxn>
                <a:cxn ang="0">
                  <a:pos x="0" y="29"/>
                </a:cxn>
                <a:cxn ang="0">
                  <a:pos x="6" y="0"/>
                </a:cxn>
                <a:cxn ang="0">
                  <a:pos x="481" y="0"/>
                </a:cxn>
              </a:cxnLst>
              <a:rect l="0" t="0" r="r" b="b"/>
              <a:pathLst>
                <a:path w="481" h="29">
                  <a:moveTo>
                    <a:pt x="481" y="0"/>
                  </a:moveTo>
                  <a:lnTo>
                    <a:pt x="470" y="14"/>
                  </a:lnTo>
                  <a:lnTo>
                    <a:pt x="459" y="29"/>
                  </a:lnTo>
                  <a:lnTo>
                    <a:pt x="0" y="29"/>
                  </a:lnTo>
                  <a:lnTo>
                    <a:pt x="6" y="0"/>
                  </a:lnTo>
                  <a:lnTo>
                    <a:pt x="48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sp>
          <p:nvSpPr>
            <p:cNvPr id="52" name="Freeform 383"/>
            <p:cNvSpPr>
              <a:spLocks noChangeAspect="1"/>
            </p:cNvSpPr>
            <p:nvPr userDrawn="1"/>
          </p:nvSpPr>
          <p:spPr bwMode="white">
            <a:xfrm>
              <a:off x="1815" y="1937"/>
              <a:ext cx="441" cy="30"/>
            </a:xfrm>
            <a:custGeom>
              <a:avLst/>
              <a:gdLst/>
              <a:ahLst/>
              <a:cxnLst>
                <a:cxn ang="0">
                  <a:pos x="440" y="0"/>
                </a:cxn>
                <a:cxn ang="0">
                  <a:pos x="433" y="15"/>
                </a:cxn>
                <a:cxn ang="0">
                  <a:pos x="426" y="30"/>
                </a:cxn>
                <a:cxn ang="0">
                  <a:pos x="0" y="30"/>
                </a:cxn>
                <a:cxn ang="0">
                  <a:pos x="7" y="0"/>
                </a:cxn>
                <a:cxn ang="0">
                  <a:pos x="440" y="0"/>
                </a:cxn>
              </a:cxnLst>
              <a:rect l="0" t="0" r="r" b="b"/>
              <a:pathLst>
                <a:path w="440" h="30">
                  <a:moveTo>
                    <a:pt x="440" y="0"/>
                  </a:moveTo>
                  <a:lnTo>
                    <a:pt x="433" y="15"/>
                  </a:lnTo>
                  <a:lnTo>
                    <a:pt x="426" y="30"/>
                  </a:lnTo>
                  <a:lnTo>
                    <a:pt x="0" y="30"/>
                  </a:lnTo>
                  <a:lnTo>
                    <a:pt x="7" y="0"/>
                  </a:lnTo>
                  <a:lnTo>
                    <a:pt x="44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sp>
          <p:nvSpPr>
            <p:cNvPr id="53" name="Freeform 384"/>
            <p:cNvSpPr>
              <a:spLocks noChangeAspect="1"/>
            </p:cNvSpPr>
            <p:nvPr userDrawn="1"/>
          </p:nvSpPr>
          <p:spPr bwMode="white">
            <a:xfrm>
              <a:off x="1780" y="2039"/>
              <a:ext cx="425" cy="30"/>
            </a:xfrm>
            <a:custGeom>
              <a:avLst/>
              <a:gdLst/>
              <a:ahLst/>
              <a:cxnLst>
                <a:cxn ang="0">
                  <a:pos x="425" y="0"/>
                </a:cxn>
                <a:cxn ang="0">
                  <a:pos x="421" y="15"/>
                </a:cxn>
                <a:cxn ang="0">
                  <a:pos x="417" y="30"/>
                </a:cxn>
                <a:cxn ang="0">
                  <a:pos x="0" y="30"/>
                </a:cxn>
                <a:cxn ang="0">
                  <a:pos x="7" y="0"/>
                </a:cxn>
                <a:cxn ang="0">
                  <a:pos x="425" y="0"/>
                </a:cxn>
              </a:cxnLst>
              <a:rect l="0" t="0" r="r" b="b"/>
              <a:pathLst>
                <a:path w="425" h="30">
                  <a:moveTo>
                    <a:pt x="425" y="0"/>
                  </a:moveTo>
                  <a:lnTo>
                    <a:pt x="421" y="15"/>
                  </a:lnTo>
                  <a:lnTo>
                    <a:pt x="417" y="30"/>
                  </a:lnTo>
                  <a:lnTo>
                    <a:pt x="0" y="30"/>
                  </a:lnTo>
                  <a:lnTo>
                    <a:pt x="7" y="0"/>
                  </a:lnTo>
                  <a:lnTo>
                    <a:pt x="42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sp>
          <p:nvSpPr>
            <p:cNvPr id="54" name="Freeform 385"/>
            <p:cNvSpPr>
              <a:spLocks noChangeAspect="1"/>
            </p:cNvSpPr>
            <p:nvPr userDrawn="1"/>
          </p:nvSpPr>
          <p:spPr bwMode="white">
            <a:xfrm>
              <a:off x="1744" y="2246"/>
              <a:ext cx="425" cy="30"/>
            </a:xfrm>
            <a:custGeom>
              <a:avLst/>
              <a:gdLst/>
              <a:ahLst/>
              <a:cxnLst>
                <a:cxn ang="0">
                  <a:pos x="424" y="0"/>
                </a:cxn>
                <a:cxn ang="0">
                  <a:pos x="425" y="30"/>
                </a:cxn>
                <a:cxn ang="0">
                  <a:pos x="1" y="30"/>
                </a:cxn>
                <a:cxn ang="0">
                  <a:pos x="0" y="0"/>
                </a:cxn>
                <a:cxn ang="0">
                  <a:pos x="424" y="0"/>
                </a:cxn>
              </a:cxnLst>
              <a:rect l="0" t="0" r="r" b="b"/>
              <a:pathLst>
                <a:path w="425" h="30">
                  <a:moveTo>
                    <a:pt x="424" y="0"/>
                  </a:moveTo>
                  <a:lnTo>
                    <a:pt x="425" y="30"/>
                  </a:lnTo>
                  <a:lnTo>
                    <a:pt x="1" y="30"/>
                  </a:lnTo>
                  <a:lnTo>
                    <a:pt x="0" y="0"/>
                  </a:lnTo>
                  <a:lnTo>
                    <a:pt x="42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sp>
          <p:nvSpPr>
            <p:cNvPr id="55" name="Freeform 386"/>
            <p:cNvSpPr>
              <a:spLocks noChangeAspect="1"/>
            </p:cNvSpPr>
            <p:nvPr userDrawn="1"/>
          </p:nvSpPr>
          <p:spPr bwMode="white">
            <a:xfrm>
              <a:off x="1775" y="2145"/>
              <a:ext cx="122" cy="30"/>
            </a:xfrm>
            <a:custGeom>
              <a:avLst/>
              <a:gdLst/>
              <a:ahLst/>
              <a:cxnLst>
                <a:cxn ang="0">
                  <a:pos x="123" y="0"/>
                </a:cxn>
                <a:cxn ang="0">
                  <a:pos x="119" y="11"/>
                </a:cxn>
                <a:cxn ang="0">
                  <a:pos x="117" y="20"/>
                </a:cxn>
                <a:cxn ang="0">
                  <a:pos x="115" y="29"/>
                </a:cxn>
                <a:cxn ang="0">
                  <a:pos x="0" y="29"/>
                </a:cxn>
                <a:cxn ang="0">
                  <a:pos x="7" y="0"/>
                </a:cxn>
                <a:cxn ang="0">
                  <a:pos x="123" y="0"/>
                </a:cxn>
              </a:cxnLst>
              <a:rect l="0" t="0" r="r" b="b"/>
              <a:pathLst>
                <a:path w="123" h="29">
                  <a:moveTo>
                    <a:pt x="123" y="0"/>
                  </a:moveTo>
                  <a:lnTo>
                    <a:pt x="119" y="11"/>
                  </a:lnTo>
                  <a:lnTo>
                    <a:pt x="117" y="20"/>
                  </a:lnTo>
                  <a:lnTo>
                    <a:pt x="115" y="29"/>
                  </a:lnTo>
                  <a:lnTo>
                    <a:pt x="0" y="29"/>
                  </a:lnTo>
                  <a:lnTo>
                    <a:pt x="7" y="0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sp>
          <p:nvSpPr>
            <p:cNvPr id="56" name="Freeform 387"/>
            <p:cNvSpPr>
              <a:spLocks noChangeAspect="1"/>
            </p:cNvSpPr>
            <p:nvPr userDrawn="1"/>
          </p:nvSpPr>
          <p:spPr bwMode="white">
            <a:xfrm>
              <a:off x="1754" y="2352"/>
              <a:ext cx="425" cy="30"/>
            </a:xfrm>
            <a:custGeom>
              <a:avLst/>
              <a:gdLst/>
              <a:ahLst/>
              <a:cxnLst>
                <a:cxn ang="0">
                  <a:pos x="417" y="0"/>
                </a:cxn>
                <a:cxn ang="0">
                  <a:pos x="419" y="15"/>
                </a:cxn>
                <a:cxn ang="0">
                  <a:pos x="422" y="30"/>
                </a:cxn>
                <a:cxn ang="0">
                  <a:pos x="8" y="30"/>
                </a:cxn>
                <a:cxn ang="0">
                  <a:pos x="0" y="0"/>
                </a:cxn>
                <a:cxn ang="0">
                  <a:pos x="417" y="0"/>
                </a:cxn>
              </a:cxnLst>
              <a:rect l="0" t="0" r="r" b="b"/>
              <a:pathLst>
                <a:path w="422" h="30">
                  <a:moveTo>
                    <a:pt x="417" y="0"/>
                  </a:moveTo>
                  <a:lnTo>
                    <a:pt x="419" y="15"/>
                  </a:lnTo>
                  <a:lnTo>
                    <a:pt x="422" y="30"/>
                  </a:lnTo>
                  <a:lnTo>
                    <a:pt x="8" y="30"/>
                  </a:lnTo>
                  <a:lnTo>
                    <a:pt x="0" y="0"/>
                  </a:lnTo>
                  <a:lnTo>
                    <a:pt x="41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sp>
          <p:nvSpPr>
            <p:cNvPr id="57" name="Freeform 388"/>
            <p:cNvSpPr>
              <a:spLocks noChangeAspect="1"/>
            </p:cNvSpPr>
            <p:nvPr userDrawn="1"/>
          </p:nvSpPr>
          <p:spPr bwMode="white">
            <a:xfrm>
              <a:off x="1795" y="2453"/>
              <a:ext cx="425" cy="30"/>
            </a:xfrm>
            <a:custGeom>
              <a:avLst/>
              <a:gdLst/>
              <a:ahLst/>
              <a:cxnLst>
                <a:cxn ang="0">
                  <a:pos x="408" y="0"/>
                </a:cxn>
                <a:cxn ang="0">
                  <a:pos x="411" y="6"/>
                </a:cxn>
                <a:cxn ang="0">
                  <a:pos x="413" y="11"/>
                </a:cxn>
                <a:cxn ang="0">
                  <a:pos x="419" y="21"/>
                </a:cxn>
                <a:cxn ang="0">
                  <a:pos x="426" y="30"/>
                </a:cxn>
                <a:cxn ang="0">
                  <a:pos x="15" y="30"/>
                </a:cxn>
                <a:cxn ang="0">
                  <a:pos x="0" y="0"/>
                </a:cxn>
                <a:cxn ang="0">
                  <a:pos x="408" y="0"/>
                </a:cxn>
              </a:cxnLst>
              <a:rect l="0" t="0" r="r" b="b"/>
              <a:pathLst>
                <a:path w="426" h="30">
                  <a:moveTo>
                    <a:pt x="408" y="0"/>
                  </a:moveTo>
                  <a:lnTo>
                    <a:pt x="411" y="6"/>
                  </a:lnTo>
                  <a:lnTo>
                    <a:pt x="413" y="11"/>
                  </a:lnTo>
                  <a:lnTo>
                    <a:pt x="419" y="21"/>
                  </a:lnTo>
                  <a:lnTo>
                    <a:pt x="426" y="30"/>
                  </a:lnTo>
                  <a:lnTo>
                    <a:pt x="15" y="30"/>
                  </a:lnTo>
                  <a:lnTo>
                    <a:pt x="0" y="0"/>
                  </a:lnTo>
                  <a:lnTo>
                    <a:pt x="40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sp>
          <p:nvSpPr>
            <p:cNvPr id="58" name="Freeform 389"/>
            <p:cNvSpPr>
              <a:spLocks noChangeAspect="1"/>
            </p:cNvSpPr>
            <p:nvPr userDrawn="1"/>
          </p:nvSpPr>
          <p:spPr bwMode="white">
            <a:xfrm>
              <a:off x="1866" y="2560"/>
              <a:ext cx="430" cy="30"/>
            </a:xfrm>
            <a:custGeom>
              <a:avLst/>
              <a:gdLst/>
              <a:ahLst/>
              <a:cxnLst>
                <a:cxn ang="0">
                  <a:pos x="404" y="0"/>
                </a:cxn>
                <a:cxn ang="0">
                  <a:pos x="418" y="15"/>
                </a:cxn>
                <a:cxn ang="0">
                  <a:pos x="432" y="30"/>
                </a:cxn>
                <a:cxn ang="0">
                  <a:pos x="21" y="30"/>
                </a:cxn>
                <a:cxn ang="0">
                  <a:pos x="0" y="0"/>
                </a:cxn>
                <a:cxn ang="0">
                  <a:pos x="404" y="0"/>
                </a:cxn>
              </a:cxnLst>
              <a:rect l="0" t="0" r="r" b="b"/>
              <a:pathLst>
                <a:path w="432" h="30">
                  <a:moveTo>
                    <a:pt x="404" y="0"/>
                  </a:moveTo>
                  <a:lnTo>
                    <a:pt x="418" y="15"/>
                  </a:lnTo>
                  <a:lnTo>
                    <a:pt x="432" y="30"/>
                  </a:lnTo>
                  <a:lnTo>
                    <a:pt x="21" y="30"/>
                  </a:lnTo>
                  <a:lnTo>
                    <a:pt x="0" y="0"/>
                  </a:lnTo>
                  <a:lnTo>
                    <a:pt x="40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sp>
          <p:nvSpPr>
            <p:cNvPr id="59" name="Freeform 390"/>
            <p:cNvSpPr>
              <a:spLocks noChangeAspect="1"/>
            </p:cNvSpPr>
            <p:nvPr userDrawn="1"/>
          </p:nvSpPr>
          <p:spPr bwMode="white">
            <a:xfrm>
              <a:off x="1952" y="2661"/>
              <a:ext cx="506" cy="30"/>
            </a:xfrm>
            <a:custGeom>
              <a:avLst/>
              <a:gdLst/>
              <a:ahLst/>
              <a:cxnLst>
                <a:cxn ang="0">
                  <a:pos x="437" y="0"/>
                </a:cxn>
                <a:cxn ang="0">
                  <a:pos x="454" y="9"/>
                </a:cxn>
                <a:cxn ang="0">
                  <a:pos x="463" y="13"/>
                </a:cxn>
                <a:cxn ang="0">
                  <a:pos x="472" y="16"/>
                </a:cxn>
                <a:cxn ang="0">
                  <a:pos x="489" y="23"/>
                </a:cxn>
                <a:cxn ang="0">
                  <a:pos x="507" y="30"/>
                </a:cxn>
                <a:cxn ang="0">
                  <a:pos x="33" y="30"/>
                </a:cxn>
                <a:cxn ang="0">
                  <a:pos x="0" y="0"/>
                </a:cxn>
                <a:cxn ang="0">
                  <a:pos x="437" y="0"/>
                </a:cxn>
              </a:cxnLst>
              <a:rect l="0" t="0" r="r" b="b"/>
              <a:pathLst>
                <a:path w="507" h="30">
                  <a:moveTo>
                    <a:pt x="437" y="0"/>
                  </a:moveTo>
                  <a:lnTo>
                    <a:pt x="454" y="9"/>
                  </a:lnTo>
                  <a:lnTo>
                    <a:pt x="463" y="13"/>
                  </a:lnTo>
                  <a:lnTo>
                    <a:pt x="472" y="16"/>
                  </a:lnTo>
                  <a:lnTo>
                    <a:pt x="489" y="23"/>
                  </a:lnTo>
                  <a:lnTo>
                    <a:pt x="507" y="30"/>
                  </a:lnTo>
                  <a:lnTo>
                    <a:pt x="33" y="30"/>
                  </a:lnTo>
                  <a:lnTo>
                    <a:pt x="0" y="0"/>
                  </a:lnTo>
                  <a:lnTo>
                    <a:pt x="43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sp>
          <p:nvSpPr>
            <p:cNvPr id="60" name="Freeform 391"/>
            <p:cNvSpPr>
              <a:spLocks noChangeAspect="1"/>
            </p:cNvSpPr>
            <p:nvPr userDrawn="1"/>
          </p:nvSpPr>
          <p:spPr bwMode="white">
            <a:xfrm>
              <a:off x="2109" y="2767"/>
              <a:ext cx="461" cy="25"/>
            </a:xfrm>
            <a:custGeom>
              <a:avLst/>
              <a:gdLst/>
              <a:ahLst/>
              <a:cxnLst>
                <a:cxn ang="0">
                  <a:pos x="461" y="0"/>
                </a:cxn>
                <a:cxn ang="0">
                  <a:pos x="463" y="15"/>
                </a:cxn>
                <a:cxn ang="0">
                  <a:pos x="459" y="30"/>
                </a:cxn>
                <a:cxn ang="0">
                  <a:pos x="45" y="30"/>
                </a:cxn>
                <a:cxn ang="0">
                  <a:pos x="0" y="0"/>
                </a:cxn>
                <a:cxn ang="0">
                  <a:pos x="461" y="0"/>
                </a:cxn>
              </a:cxnLst>
              <a:rect l="0" t="0" r="r" b="b"/>
              <a:pathLst>
                <a:path w="463" h="30">
                  <a:moveTo>
                    <a:pt x="461" y="0"/>
                  </a:moveTo>
                  <a:lnTo>
                    <a:pt x="463" y="15"/>
                  </a:lnTo>
                  <a:lnTo>
                    <a:pt x="459" y="30"/>
                  </a:lnTo>
                  <a:lnTo>
                    <a:pt x="45" y="30"/>
                  </a:lnTo>
                  <a:lnTo>
                    <a:pt x="0" y="0"/>
                  </a:lnTo>
                  <a:lnTo>
                    <a:pt x="46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sp>
          <p:nvSpPr>
            <p:cNvPr id="61" name="Freeform 392"/>
            <p:cNvSpPr>
              <a:spLocks noChangeAspect="1"/>
            </p:cNvSpPr>
            <p:nvPr userDrawn="1"/>
          </p:nvSpPr>
          <p:spPr bwMode="white">
            <a:xfrm>
              <a:off x="2296" y="2878"/>
              <a:ext cx="253" cy="30"/>
            </a:xfrm>
            <a:custGeom>
              <a:avLst/>
              <a:gdLst/>
              <a:ahLst/>
              <a:cxnLst>
                <a:cxn ang="0">
                  <a:pos x="254" y="0"/>
                </a:cxn>
                <a:cxn ang="0">
                  <a:pos x="247" y="30"/>
                </a:cxn>
                <a:cxn ang="0">
                  <a:pos x="66" y="30"/>
                </a:cxn>
                <a:cxn ang="0">
                  <a:pos x="0" y="0"/>
                </a:cxn>
                <a:cxn ang="0">
                  <a:pos x="254" y="0"/>
                </a:cxn>
              </a:cxnLst>
              <a:rect l="0" t="0" r="r" b="b"/>
              <a:pathLst>
                <a:path w="254" h="30">
                  <a:moveTo>
                    <a:pt x="254" y="0"/>
                  </a:moveTo>
                  <a:lnTo>
                    <a:pt x="247" y="30"/>
                  </a:lnTo>
                  <a:lnTo>
                    <a:pt x="66" y="30"/>
                  </a:lnTo>
                  <a:lnTo>
                    <a:pt x="0" y="0"/>
                  </a:lnTo>
                  <a:lnTo>
                    <a:pt x="25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sp>
          <p:nvSpPr>
            <p:cNvPr id="62" name="Freeform 393"/>
            <p:cNvSpPr>
              <a:spLocks noChangeAspect="1"/>
            </p:cNvSpPr>
            <p:nvPr userDrawn="1"/>
          </p:nvSpPr>
          <p:spPr bwMode="white">
            <a:xfrm>
              <a:off x="2483" y="2970"/>
              <a:ext cx="56" cy="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6" y="0"/>
                </a:cxn>
                <a:cxn ang="0">
                  <a:pos x="50" y="22"/>
                </a:cxn>
                <a:cxn ang="0">
                  <a:pos x="0" y="0"/>
                </a:cxn>
              </a:cxnLst>
              <a:rect l="0" t="0" r="r" b="b"/>
              <a:pathLst>
                <a:path w="56" h="22">
                  <a:moveTo>
                    <a:pt x="0" y="0"/>
                  </a:moveTo>
                  <a:lnTo>
                    <a:pt x="56" y="0"/>
                  </a:lnTo>
                  <a:lnTo>
                    <a:pt x="50" y="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sp>
          <p:nvSpPr>
            <p:cNvPr id="63" name="Freeform 394"/>
            <p:cNvSpPr>
              <a:spLocks noChangeAspect="1"/>
            </p:cNvSpPr>
            <p:nvPr userDrawn="1"/>
          </p:nvSpPr>
          <p:spPr bwMode="white">
            <a:xfrm>
              <a:off x="2615" y="1730"/>
              <a:ext cx="132" cy="30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5" y="22"/>
                </a:cxn>
                <a:cxn ang="0">
                  <a:pos x="31" y="14"/>
                </a:cxn>
                <a:cxn ang="0">
                  <a:pos x="47" y="7"/>
                </a:cxn>
                <a:cxn ang="0">
                  <a:pos x="63" y="0"/>
                </a:cxn>
                <a:cxn ang="0">
                  <a:pos x="130" y="0"/>
                </a:cxn>
                <a:cxn ang="0">
                  <a:pos x="116" y="30"/>
                </a:cxn>
                <a:cxn ang="0">
                  <a:pos x="0" y="30"/>
                </a:cxn>
              </a:cxnLst>
              <a:rect l="0" t="0" r="r" b="b"/>
              <a:pathLst>
                <a:path w="130" h="30">
                  <a:moveTo>
                    <a:pt x="0" y="30"/>
                  </a:moveTo>
                  <a:lnTo>
                    <a:pt x="15" y="22"/>
                  </a:lnTo>
                  <a:lnTo>
                    <a:pt x="31" y="14"/>
                  </a:lnTo>
                  <a:lnTo>
                    <a:pt x="47" y="7"/>
                  </a:lnTo>
                  <a:lnTo>
                    <a:pt x="63" y="0"/>
                  </a:lnTo>
                  <a:lnTo>
                    <a:pt x="130" y="0"/>
                  </a:lnTo>
                  <a:lnTo>
                    <a:pt x="116" y="30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sp>
          <p:nvSpPr>
            <p:cNvPr id="64" name="Freeform 395"/>
            <p:cNvSpPr>
              <a:spLocks noChangeAspect="1"/>
            </p:cNvSpPr>
            <p:nvPr userDrawn="1"/>
          </p:nvSpPr>
          <p:spPr bwMode="white">
            <a:xfrm>
              <a:off x="2478" y="1831"/>
              <a:ext cx="218" cy="30"/>
            </a:xfrm>
            <a:custGeom>
              <a:avLst/>
              <a:gdLst/>
              <a:ahLst/>
              <a:cxnLst>
                <a:cxn ang="0">
                  <a:pos x="0" y="29"/>
                </a:cxn>
                <a:cxn ang="0">
                  <a:pos x="15" y="14"/>
                </a:cxn>
                <a:cxn ang="0">
                  <a:pos x="31" y="0"/>
                </a:cxn>
                <a:cxn ang="0">
                  <a:pos x="215" y="0"/>
                </a:cxn>
                <a:cxn ang="0">
                  <a:pos x="201" y="29"/>
                </a:cxn>
                <a:cxn ang="0">
                  <a:pos x="0" y="29"/>
                </a:cxn>
              </a:cxnLst>
              <a:rect l="0" t="0" r="r" b="b"/>
              <a:pathLst>
                <a:path w="215" h="29">
                  <a:moveTo>
                    <a:pt x="0" y="29"/>
                  </a:moveTo>
                  <a:lnTo>
                    <a:pt x="15" y="14"/>
                  </a:lnTo>
                  <a:lnTo>
                    <a:pt x="31" y="0"/>
                  </a:lnTo>
                  <a:lnTo>
                    <a:pt x="215" y="0"/>
                  </a:lnTo>
                  <a:lnTo>
                    <a:pt x="201" y="29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sp>
          <p:nvSpPr>
            <p:cNvPr id="65" name="Freeform 396"/>
            <p:cNvSpPr>
              <a:spLocks noChangeAspect="1"/>
            </p:cNvSpPr>
            <p:nvPr userDrawn="1"/>
          </p:nvSpPr>
          <p:spPr bwMode="white">
            <a:xfrm>
              <a:off x="2402" y="1937"/>
              <a:ext cx="243" cy="30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" y="15"/>
                </a:cxn>
                <a:cxn ang="0">
                  <a:pos x="19" y="0"/>
                </a:cxn>
                <a:cxn ang="0">
                  <a:pos x="244" y="0"/>
                </a:cxn>
                <a:cxn ang="0">
                  <a:pos x="229" y="30"/>
                </a:cxn>
                <a:cxn ang="0">
                  <a:pos x="0" y="30"/>
                </a:cxn>
              </a:cxnLst>
              <a:rect l="0" t="0" r="r" b="b"/>
              <a:pathLst>
                <a:path w="244" h="30">
                  <a:moveTo>
                    <a:pt x="0" y="30"/>
                  </a:moveTo>
                  <a:lnTo>
                    <a:pt x="10" y="15"/>
                  </a:lnTo>
                  <a:lnTo>
                    <a:pt x="19" y="0"/>
                  </a:lnTo>
                  <a:lnTo>
                    <a:pt x="244" y="0"/>
                  </a:lnTo>
                  <a:lnTo>
                    <a:pt x="229" y="30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sp>
          <p:nvSpPr>
            <p:cNvPr id="66" name="Freeform 397"/>
            <p:cNvSpPr>
              <a:spLocks noChangeAspect="1"/>
            </p:cNvSpPr>
            <p:nvPr userDrawn="1"/>
          </p:nvSpPr>
          <p:spPr bwMode="white">
            <a:xfrm>
              <a:off x="2362" y="2039"/>
              <a:ext cx="20" cy="5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18" y="0"/>
                </a:cxn>
                <a:cxn ang="0">
                  <a:pos x="0" y="4"/>
                </a:cxn>
                <a:cxn ang="0">
                  <a:pos x="2" y="0"/>
                </a:cxn>
              </a:cxnLst>
              <a:rect l="0" t="0" r="r" b="b"/>
              <a:pathLst>
                <a:path w="18" h="4">
                  <a:moveTo>
                    <a:pt x="2" y="0"/>
                  </a:moveTo>
                  <a:lnTo>
                    <a:pt x="18" y="0"/>
                  </a:lnTo>
                  <a:lnTo>
                    <a:pt x="0" y="4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sp>
          <p:nvSpPr>
            <p:cNvPr id="67" name="Freeform 398"/>
            <p:cNvSpPr>
              <a:spLocks noChangeAspect="1"/>
            </p:cNvSpPr>
            <p:nvPr userDrawn="1"/>
          </p:nvSpPr>
          <p:spPr bwMode="white">
            <a:xfrm>
              <a:off x="2311" y="2246"/>
              <a:ext cx="111" cy="30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0" y="15"/>
                </a:cxn>
                <a:cxn ang="0">
                  <a:pos x="1" y="0"/>
                </a:cxn>
                <a:cxn ang="0">
                  <a:pos x="19" y="0"/>
                </a:cxn>
                <a:cxn ang="0">
                  <a:pos x="111" y="30"/>
                </a:cxn>
                <a:cxn ang="0">
                  <a:pos x="0" y="30"/>
                </a:cxn>
              </a:cxnLst>
              <a:rect l="0" t="0" r="r" b="b"/>
              <a:pathLst>
                <a:path w="111" h="30">
                  <a:moveTo>
                    <a:pt x="0" y="30"/>
                  </a:moveTo>
                  <a:lnTo>
                    <a:pt x="0" y="15"/>
                  </a:lnTo>
                  <a:lnTo>
                    <a:pt x="1" y="0"/>
                  </a:lnTo>
                  <a:lnTo>
                    <a:pt x="19" y="0"/>
                  </a:lnTo>
                  <a:lnTo>
                    <a:pt x="111" y="30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sp>
          <p:nvSpPr>
            <p:cNvPr id="68" name="Freeform 399"/>
            <p:cNvSpPr>
              <a:spLocks noChangeAspect="1"/>
            </p:cNvSpPr>
            <p:nvPr userDrawn="1"/>
          </p:nvSpPr>
          <p:spPr bwMode="white">
            <a:xfrm>
              <a:off x="2321" y="2352"/>
              <a:ext cx="238" cy="30"/>
            </a:xfrm>
            <a:custGeom>
              <a:avLst/>
              <a:gdLst/>
              <a:ahLst/>
              <a:cxnLst>
                <a:cxn ang="0">
                  <a:pos x="8" y="30"/>
                </a:cxn>
                <a:cxn ang="0">
                  <a:pos x="4" y="15"/>
                </a:cxn>
                <a:cxn ang="0">
                  <a:pos x="0" y="0"/>
                </a:cxn>
                <a:cxn ang="0">
                  <a:pos x="237" y="0"/>
                </a:cxn>
                <a:cxn ang="0">
                  <a:pos x="239" y="30"/>
                </a:cxn>
                <a:cxn ang="0">
                  <a:pos x="8" y="30"/>
                </a:cxn>
              </a:cxnLst>
              <a:rect l="0" t="0" r="r" b="b"/>
              <a:pathLst>
                <a:path w="239" h="30">
                  <a:moveTo>
                    <a:pt x="8" y="30"/>
                  </a:moveTo>
                  <a:lnTo>
                    <a:pt x="4" y="15"/>
                  </a:lnTo>
                  <a:lnTo>
                    <a:pt x="0" y="0"/>
                  </a:lnTo>
                  <a:lnTo>
                    <a:pt x="237" y="0"/>
                  </a:lnTo>
                  <a:lnTo>
                    <a:pt x="239" y="30"/>
                  </a:lnTo>
                  <a:lnTo>
                    <a:pt x="8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sp>
          <p:nvSpPr>
            <p:cNvPr id="69" name="Freeform 400"/>
            <p:cNvSpPr>
              <a:spLocks noChangeAspect="1"/>
            </p:cNvSpPr>
            <p:nvPr userDrawn="1"/>
          </p:nvSpPr>
          <p:spPr bwMode="white">
            <a:xfrm>
              <a:off x="2367" y="2453"/>
              <a:ext cx="197" cy="30"/>
            </a:xfrm>
            <a:custGeom>
              <a:avLst/>
              <a:gdLst/>
              <a:ahLst/>
              <a:cxnLst>
                <a:cxn ang="0">
                  <a:pos x="22" y="30"/>
                </a:cxn>
                <a:cxn ang="0">
                  <a:pos x="11" y="15"/>
                </a:cxn>
                <a:cxn ang="0">
                  <a:pos x="0" y="0"/>
                </a:cxn>
                <a:cxn ang="0">
                  <a:pos x="198" y="0"/>
                </a:cxn>
                <a:cxn ang="0">
                  <a:pos x="200" y="30"/>
                </a:cxn>
                <a:cxn ang="0">
                  <a:pos x="22" y="30"/>
                </a:cxn>
              </a:cxnLst>
              <a:rect l="0" t="0" r="r" b="b"/>
              <a:pathLst>
                <a:path w="200" h="30">
                  <a:moveTo>
                    <a:pt x="22" y="30"/>
                  </a:moveTo>
                  <a:lnTo>
                    <a:pt x="11" y="15"/>
                  </a:lnTo>
                  <a:lnTo>
                    <a:pt x="0" y="0"/>
                  </a:lnTo>
                  <a:lnTo>
                    <a:pt x="198" y="0"/>
                  </a:lnTo>
                  <a:lnTo>
                    <a:pt x="200" y="30"/>
                  </a:lnTo>
                  <a:lnTo>
                    <a:pt x="22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sp>
          <p:nvSpPr>
            <p:cNvPr id="70" name="Freeform 401"/>
            <p:cNvSpPr>
              <a:spLocks noChangeAspect="1"/>
            </p:cNvSpPr>
            <p:nvPr userDrawn="1"/>
          </p:nvSpPr>
          <p:spPr bwMode="white">
            <a:xfrm>
              <a:off x="2463" y="2560"/>
              <a:ext cx="106" cy="30"/>
            </a:xfrm>
            <a:custGeom>
              <a:avLst/>
              <a:gdLst/>
              <a:ahLst/>
              <a:cxnLst>
                <a:cxn ang="0">
                  <a:pos x="71" y="30"/>
                </a:cxn>
                <a:cxn ang="0">
                  <a:pos x="62" y="27"/>
                </a:cxn>
                <a:cxn ang="0">
                  <a:pos x="53" y="25"/>
                </a:cxn>
                <a:cxn ang="0">
                  <a:pos x="35" y="18"/>
                </a:cxn>
                <a:cxn ang="0">
                  <a:pos x="17" y="10"/>
                </a:cxn>
                <a:cxn ang="0">
                  <a:pos x="0" y="0"/>
                </a:cxn>
                <a:cxn ang="0">
                  <a:pos x="107" y="0"/>
                </a:cxn>
                <a:cxn ang="0">
                  <a:pos x="109" y="30"/>
                </a:cxn>
                <a:cxn ang="0">
                  <a:pos x="71" y="30"/>
                </a:cxn>
              </a:cxnLst>
              <a:rect l="0" t="0" r="r" b="b"/>
              <a:pathLst>
                <a:path w="109" h="30">
                  <a:moveTo>
                    <a:pt x="71" y="30"/>
                  </a:moveTo>
                  <a:lnTo>
                    <a:pt x="62" y="27"/>
                  </a:lnTo>
                  <a:lnTo>
                    <a:pt x="53" y="25"/>
                  </a:lnTo>
                  <a:lnTo>
                    <a:pt x="35" y="18"/>
                  </a:lnTo>
                  <a:lnTo>
                    <a:pt x="17" y="10"/>
                  </a:lnTo>
                  <a:lnTo>
                    <a:pt x="0" y="0"/>
                  </a:lnTo>
                  <a:lnTo>
                    <a:pt x="107" y="0"/>
                  </a:lnTo>
                  <a:lnTo>
                    <a:pt x="109" y="30"/>
                  </a:lnTo>
                  <a:lnTo>
                    <a:pt x="71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</p:grpSp>
      <p:pic>
        <p:nvPicPr>
          <p:cNvPr id="71" name="Picture 2"/>
          <p:cNvPicPr>
            <a:picLocks noChangeAspect="1" noChangeArrowheads="1"/>
          </p:cNvPicPr>
          <p:nvPr userDrawn="1"/>
        </p:nvPicPr>
        <p:blipFill>
          <a:blip r:embed="rId3">
            <a:lum bright="64000" contrast="-77000"/>
          </a:blip>
          <a:srcRect/>
          <a:stretch>
            <a:fillRect/>
          </a:stretch>
        </p:blipFill>
        <p:spPr bwMode="auto">
          <a:xfrm>
            <a:off x="3443023" y="2676536"/>
            <a:ext cx="6478456" cy="4187825"/>
          </a:xfrm>
          <a:prstGeom prst="rect">
            <a:avLst/>
          </a:prstGeom>
          <a:noFill/>
          <a:ln w="50800">
            <a:noFill/>
            <a:miter lim="800000"/>
            <a:headEnd type="none" w="sm" len="sm"/>
            <a:tailEnd type="none" w="sm" len="sm"/>
          </a:ln>
        </p:spPr>
      </p:pic>
      <p:sp>
        <p:nvSpPr>
          <p:cNvPr id="90178" name="Rectangle 66"/>
          <p:cNvSpPr>
            <a:spLocks noGrp="1" noChangeArrowheads="1"/>
          </p:cNvSpPr>
          <p:nvPr>
            <p:ph type="ctrTitle" sz="quarter"/>
          </p:nvPr>
        </p:nvSpPr>
        <p:spPr bwMode="auto">
          <a:xfrm>
            <a:off x="1759348" y="1436688"/>
            <a:ext cx="7756260" cy="2546350"/>
          </a:xfrm>
        </p:spPr>
        <p:txBody>
          <a:bodyPr wrap="square" lIns="91440" tIns="45720" rIns="91440" bIns="45720" anchor="t" anchorCtr="1"/>
          <a:lstStyle>
            <a:lvl1pPr algn="ctr">
              <a:defRPr sz="3700">
                <a:latin typeface="Arial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0179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779991" y="4427539"/>
            <a:ext cx="7713265" cy="457818"/>
          </a:xfrm>
          <a:ln/>
        </p:spPr>
        <p:txBody>
          <a:bodyPr lIns="91440" tIns="45720" rIns="91440" bIns="45720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2" name="Rectangle 202"/>
          <p:cNvSpPr>
            <a:spLocks noGrp="1" noChangeArrowheads="1"/>
          </p:cNvSpPr>
          <p:nvPr>
            <p:ph type="ftr" sz="quarter" idx="10"/>
          </p:nvPr>
        </p:nvSpPr>
        <p:spPr>
          <a:xfrm>
            <a:off x="4069027" y="6257925"/>
            <a:ext cx="3136900" cy="47625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NATO RESTRICTED</a:t>
            </a:r>
            <a:endParaRPr lang="en-US" dirty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-1423598" y="1600200"/>
            <a:ext cx="10834298" cy="1778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NATO RESTRICTED</a:t>
            </a:r>
            <a:endParaRPr lang="en-US" dirty="0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5B4355-F3E5-4CBD-ADFA-FA99655148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cut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6312" y="442913"/>
            <a:ext cx="2332038" cy="29352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016718" y="442913"/>
            <a:ext cx="3144501" cy="29352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NATO RESTRICTED</a:t>
            </a:r>
            <a:endParaRPr lang="en-US" dirty="0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D8A084-A625-4913-8E5F-2CDA91569C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cut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330200" y="442923"/>
            <a:ext cx="9328150" cy="179240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3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NATO RESTRICTED</a:t>
            </a:r>
            <a:endParaRPr lang="en-US" dirty="0"/>
          </a:p>
        </p:txBody>
      </p:sp>
      <p:sp>
        <p:nvSpPr>
          <p:cNvPr id="5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9F2D0F-9C0F-4988-A6B2-FD5D24992D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cut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0200" y="442913"/>
            <a:ext cx="9328150" cy="70961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10"/>
            <a:ext cx="4375150" cy="215788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035550" y="1600210"/>
            <a:ext cx="4375150" cy="215788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5035550" y="2565404"/>
            <a:ext cx="4375150" cy="215788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NATO RESTRICTED</a:t>
            </a:r>
            <a:endParaRPr lang="en-US" dirty="0"/>
          </a:p>
        </p:txBody>
      </p:sp>
      <p:sp>
        <p:nvSpPr>
          <p:cNvPr id="8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97097C-331F-45C2-8ABA-7E69049D27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cut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effectLst/>
              </a:defRPr>
            </a:lvl1pPr>
            <a:lvl2pPr>
              <a:defRPr>
                <a:effectLst/>
              </a:defRPr>
            </a:lvl2pPr>
            <a:lvl3pPr>
              <a:defRPr>
                <a:effectLst/>
              </a:defRPr>
            </a:lvl3pPr>
            <a:lvl4pPr>
              <a:defRPr>
                <a:effectLst/>
              </a:defRPr>
            </a:lvl4pPr>
            <a:lvl5pPr>
              <a:defRPr>
                <a:effectLst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NATO UNCLASSIFIED</a:t>
            </a:r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0F26F1-3BB3-456F-A53E-19DF932013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>
            <a:lum bright="64000" contrast="-77000"/>
          </a:blip>
          <a:srcRect/>
          <a:stretch>
            <a:fillRect/>
          </a:stretch>
        </p:blipFill>
        <p:spPr bwMode="auto">
          <a:xfrm>
            <a:off x="3443023" y="2676536"/>
            <a:ext cx="6478456" cy="4187825"/>
          </a:xfrm>
          <a:prstGeom prst="rect">
            <a:avLst/>
          </a:prstGeom>
          <a:noFill/>
          <a:ln w="50800">
            <a:noFill/>
            <a:miter lim="800000"/>
            <a:headEnd type="none" w="sm" len="sm"/>
            <a:tailEnd type="none" w="sm" len="sm"/>
          </a:ln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oogleEarth_Image.jpg"/>
          <p:cNvPicPr>
            <a:picLocks noChangeAspect="1"/>
          </p:cNvPicPr>
          <p:nvPr userDrawn="1"/>
        </p:nvPicPr>
        <p:blipFill>
          <a:blip r:embed="rId3">
            <a:lum bright="45000" contrast="-58000"/>
          </a:blip>
          <a:srcRect r="6730" b="11458"/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8" name="Freeform 7"/>
          <p:cNvSpPr/>
          <p:nvPr userDrawn="1"/>
        </p:nvSpPr>
        <p:spPr bwMode="auto">
          <a:xfrm>
            <a:off x="1560618" y="752166"/>
            <a:ext cx="1609725" cy="410267"/>
          </a:xfrm>
          <a:custGeom>
            <a:avLst/>
            <a:gdLst>
              <a:gd name="connsiteX0" fmla="*/ 3175 w 1873250"/>
              <a:gd name="connsiteY0" fmla="*/ 192087 h 303212"/>
              <a:gd name="connsiteX1" fmla="*/ 965200 w 1873250"/>
              <a:gd name="connsiteY1" fmla="*/ 277812 h 303212"/>
              <a:gd name="connsiteX2" fmla="*/ 1870075 w 1873250"/>
              <a:gd name="connsiteY2" fmla="*/ 39687 h 303212"/>
              <a:gd name="connsiteX3" fmla="*/ 946150 w 1873250"/>
              <a:gd name="connsiteY3" fmla="*/ 39687 h 303212"/>
              <a:gd name="connsiteX4" fmla="*/ 3175 w 1873250"/>
              <a:gd name="connsiteY4" fmla="*/ 192087 h 303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73250" h="303212">
                <a:moveTo>
                  <a:pt x="3175" y="192087"/>
                </a:moveTo>
                <a:cubicBezTo>
                  <a:pt x="6350" y="231774"/>
                  <a:pt x="654050" y="303212"/>
                  <a:pt x="965200" y="277812"/>
                </a:cubicBezTo>
                <a:cubicBezTo>
                  <a:pt x="1276350" y="252412"/>
                  <a:pt x="1873250" y="79374"/>
                  <a:pt x="1870075" y="39687"/>
                </a:cubicBezTo>
                <a:cubicBezTo>
                  <a:pt x="1866900" y="0"/>
                  <a:pt x="1254125" y="20637"/>
                  <a:pt x="946150" y="39687"/>
                </a:cubicBezTo>
                <a:cubicBezTo>
                  <a:pt x="638175" y="58737"/>
                  <a:pt x="0" y="152400"/>
                  <a:pt x="3175" y="192087"/>
                </a:cubicBezTo>
                <a:close/>
              </a:path>
            </a:pathLst>
          </a:custGeom>
          <a:solidFill>
            <a:srgbClr val="FFDF9F"/>
          </a:solidFill>
          <a:ln w="50800" cap="flat" cmpd="sng" algn="ctr">
            <a:solidFill>
              <a:srgbClr val="FFDF9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rgbClr val="FF9900"/>
                </a:solidFill>
                <a:effectLst/>
                <a:latin typeface="Arial" charset="0"/>
              </a:rPr>
              <a:t>NDN</a:t>
            </a:r>
          </a:p>
        </p:txBody>
      </p:sp>
      <p:sp>
        <p:nvSpPr>
          <p:cNvPr id="9" name="Slide Number Placeholder 1"/>
          <p:cNvSpPr>
            <a:spLocks noGrp="1"/>
          </p:cNvSpPr>
          <p:nvPr userDrawn="1">
            <p:ph type="sldNum" sz="quarter" idx="12"/>
          </p:nvPr>
        </p:nvSpPr>
        <p:spPr>
          <a:xfrm>
            <a:off x="7401983" y="6381750"/>
            <a:ext cx="2311400" cy="476250"/>
          </a:xfrm>
        </p:spPr>
        <p:txBody>
          <a:bodyPr/>
          <a:lstStyle/>
          <a:p>
            <a:pPr>
              <a:defRPr/>
            </a:pPr>
            <a:fld id="{D466CE80-DA48-43D4-8032-4B1D32AE356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graphicFrame>
        <p:nvGraphicFramePr>
          <p:cNvPr id="10" name="Object 3"/>
          <p:cNvGraphicFramePr>
            <a:graphicFrameLocks noChangeAspect="1"/>
          </p:cNvGraphicFramePr>
          <p:nvPr userDrawn="1"/>
        </p:nvGraphicFramePr>
        <p:xfrm>
          <a:off x="8705851" y="3373223"/>
          <a:ext cx="1055158" cy="663790"/>
        </p:xfrm>
        <a:graphic>
          <a:graphicData uri="http://schemas.openxmlformats.org/presentationml/2006/ole">
            <p:oleObj spid="_x0000_s112642" name="Visio" r:id="rId4" imgW="872787" imgH="548802" progId="Visio.Drawing.11">
              <p:embed/>
            </p:oleObj>
          </a:graphicData>
        </a:graphic>
      </p:graphicFrame>
      <p:graphicFrame>
        <p:nvGraphicFramePr>
          <p:cNvPr id="12" name="Object 15"/>
          <p:cNvGraphicFramePr>
            <a:graphicFrameLocks noChangeAspect="1"/>
          </p:cNvGraphicFramePr>
          <p:nvPr userDrawn="1"/>
        </p:nvGraphicFramePr>
        <p:xfrm>
          <a:off x="1" y="669137"/>
          <a:ext cx="933282" cy="804849"/>
        </p:xfrm>
        <a:graphic>
          <a:graphicData uri="http://schemas.openxmlformats.org/presentationml/2006/ole">
            <p:oleObj spid="_x0000_s112644" name="Visio" r:id="rId5" imgW="1038157" imgH="896296" progId="Visio.Drawing.11">
              <p:embed/>
            </p:oleObj>
          </a:graphicData>
        </a:graphic>
      </p:graphicFrame>
      <p:graphicFrame>
        <p:nvGraphicFramePr>
          <p:cNvPr id="13" name="Object 18"/>
          <p:cNvGraphicFramePr>
            <a:graphicFrameLocks noChangeAspect="1"/>
          </p:cNvGraphicFramePr>
          <p:nvPr userDrawn="1"/>
        </p:nvGraphicFramePr>
        <p:xfrm>
          <a:off x="7067565" y="1047750"/>
          <a:ext cx="1892294" cy="779576"/>
        </p:xfrm>
        <a:graphic>
          <a:graphicData uri="http://schemas.openxmlformats.org/presentationml/2006/ole">
            <p:oleObj spid="_x0000_s112645" name="Visio" r:id="rId6" imgW="7204953" imgH="2968557" progId="Visio.Drawing.11">
              <p:embed/>
            </p:oleObj>
          </a:graphicData>
        </a:graphic>
      </p:graphicFrame>
      <p:graphicFrame>
        <p:nvGraphicFramePr>
          <p:cNvPr id="14" name="Object 10"/>
          <p:cNvGraphicFramePr>
            <a:graphicFrameLocks noChangeAspect="1"/>
          </p:cNvGraphicFramePr>
          <p:nvPr userDrawn="1"/>
        </p:nvGraphicFramePr>
        <p:xfrm>
          <a:off x="7934325" y="1382826"/>
          <a:ext cx="532618" cy="751300"/>
        </p:xfrm>
        <a:graphic>
          <a:graphicData uri="http://schemas.openxmlformats.org/presentationml/2006/ole">
            <p:oleObj spid="_x0000_s112646" name="Visio" r:id="rId7" imgW="630406" imgH="889270" progId="Visio.Drawing.11">
              <p:embed/>
            </p:oleObj>
          </a:graphicData>
        </a:graphic>
      </p:graphicFrame>
      <p:graphicFrame>
        <p:nvGraphicFramePr>
          <p:cNvPr id="15" name="Object 18"/>
          <p:cNvGraphicFramePr>
            <a:graphicFrameLocks noChangeAspect="1"/>
          </p:cNvGraphicFramePr>
          <p:nvPr userDrawn="1"/>
        </p:nvGraphicFramePr>
        <p:xfrm>
          <a:off x="1968503" y="1487369"/>
          <a:ext cx="1892294" cy="779576"/>
        </p:xfrm>
        <a:graphic>
          <a:graphicData uri="http://schemas.openxmlformats.org/presentationml/2006/ole">
            <p:oleObj spid="_x0000_s112647" name="Visio" r:id="rId8" imgW="7204953" imgH="2968557" progId="Visio.Drawing.11">
              <p:embed/>
            </p:oleObj>
          </a:graphicData>
        </a:graphic>
      </p:graphicFrame>
      <p:cxnSp>
        <p:nvCxnSpPr>
          <p:cNvPr id="16" name="Straight Connector 15"/>
          <p:cNvCxnSpPr/>
          <p:nvPr userDrawn="1"/>
        </p:nvCxnSpPr>
        <p:spPr bwMode="auto">
          <a:xfrm flipV="1">
            <a:off x="1573191" y="2052632"/>
            <a:ext cx="501657" cy="214313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rgbClr val="FF9900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graphicFrame>
        <p:nvGraphicFramePr>
          <p:cNvPr id="17" name="Object 18"/>
          <p:cNvGraphicFramePr>
            <a:graphicFrameLocks noChangeAspect="1"/>
          </p:cNvGraphicFramePr>
          <p:nvPr userDrawn="1"/>
        </p:nvGraphicFramePr>
        <p:xfrm>
          <a:off x="0" y="2166938"/>
          <a:ext cx="2678112" cy="1103312"/>
        </p:xfrm>
        <a:graphic>
          <a:graphicData uri="http://schemas.openxmlformats.org/presentationml/2006/ole">
            <p:oleObj spid="_x0000_s112648" name="Visio" r:id="rId9" imgW="7204953" imgH="2968557" progId="Visio.Drawing.11">
              <p:embed/>
            </p:oleObj>
          </a:graphicData>
        </a:graphic>
      </p:graphicFrame>
      <p:graphicFrame>
        <p:nvGraphicFramePr>
          <p:cNvPr id="18" name="Object 3"/>
          <p:cNvGraphicFramePr>
            <a:graphicFrameLocks noChangeAspect="1"/>
          </p:cNvGraphicFramePr>
          <p:nvPr userDrawn="1"/>
        </p:nvGraphicFramePr>
        <p:xfrm>
          <a:off x="9246554" y="2073388"/>
          <a:ext cx="630871" cy="396875"/>
        </p:xfrm>
        <a:graphic>
          <a:graphicData uri="http://schemas.openxmlformats.org/presentationml/2006/ole">
            <p:oleObj spid="_x0000_s112649" name="Visio" r:id="rId10" imgW="872787" imgH="548802" progId="Visio.Drawing.11">
              <p:embed/>
            </p:oleObj>
          </a:graphicData>
        </a:graphic>
      </p:graphicFrame>
      <p:graphicFrame>
        <p:nvGraphicFramePr>
          <p:cNvPr id="19" name="Object 5"/>
          <p:cNvGraphicFramePr>
            <a:graphicFrameLocks noChangeAspect="1"/>
          </p:cNvGraphicFramePr>
          <p:nvPr userDrawn="1"/>
        </p:nvGraphicFramePr>
        <p:xfrm>
          <a:off x="752475" y="2771774"/>
          <a:ext cx="706414" cy="1000170"/>
        </p:xfrm>
        <a:graphic>
          <a:graphicData uri="http://schemas.openxmlformats.org/presentationml/2006/ole">
            <p:oleObj spid="_x0000_s112650" name="Visio" r:id="rId11" imgW="640674" imgH="908455" progId="Visio.Drawing.11">
              <p:embed/>
            </p:oleObj>
          </a:graphicData>
        </a:graphic>
      </p:graphicFrame>
      <p:graphicFrame>
        <p:nvGraphicFramePr>
          <p:cNvPr id="90" name="Object 23"/>
          <p:cNvGraphicFramePr>
            <a:graphicFrameLocks noChangeAspect="1"/>
          </p:cNvGraphicFramePr>
          <p:nvPr userDrawn="1"/>
        </p:nvGraphicFramePr>
        <p:xfrm>
          <a:off x="2890838" y="55563"/>
          <a:ext cx="808037" cy="558800"/>
        </p:xfrm>
        <a:graphic>
          <a:graphicData uri="http://schemas.openxmlformats.org/presentationml/2006/ole">
            <p:oleObj spid="_x0000_s112651" name="Visio" r:id="rId12" imgW="808747" imgH="558260" progId="Visio.Drawing.11">
              <p:embed/>
            </p:oleObj>
          </a:graphicData>
        </a:graphic>
      </p:graphicFrame>
      <p:graphicFrame>
        <p:nvGraphicFramePr>
          <p:cNvPr id="91" name="Object 24"/>
          <p:cNvGraphicFramePr>
            <a:graphicFrameLocks noChangeAspect="1"/>
          </p:cNvGraphicFramePr>
          <p:nvPr userDrawn="1"/>
        </p:nvGraphicFramePr>
        <p:xfrm>
          <a:off x="4256088" y="-41275"/>
          <a:ext cx="857250" cy="636588"/>
        </p:xfrm>
        <a:graphic>
          <a:graphicData uri="http://schemas.openxmlformats.org/presentationml/2006/ole">
            <p:oleObj spid="_x0000_s112652" name="Visio" r:id="rId13" imgW="857926" imgH="636351" progId="Visio.Drawing.11">
              <p:embed/>
            </p:oleObj>
          </a:graphicData>
        </a:graphic>
      </p:graphicFrame>
      <p:graphicFrame>
        <p:nvGraphicFramePr>
          <p:cNvPr id="92" name="Object 25"/>
          <p:cNvGraphicFramePr>
            <a:graphicFrameLocks noChangeAspect="1"/>
          </p:cNvGraphicFramePr>
          <p:nvPr userDrawn="1"/>
        </p:nvGraphicFramePr>
        <p:xfrm>
          <a:off x="808038" y="946150"/>
          <a:ext cx="1161121" cy="492125"/>
        </p:xfrm>
        <a:graphic>
          <a:graphicData uri="http://schemas.openxmlformats.org/presentationml/2006/ole">
            <p:oleObj spid="_x0000_s112653" name="Visio" r:id="rId14" imgW="5410470" imgH="2293296" progId="Visio.Drawing.11">
              <p:embed/>
            </p:oleObj>
          </a:graphicData>
        </a:graphic>
      </p:graphicFrame>
      <p:graphicFrame>
        <p:nvGraphicFramePr>
          <p:cNvPr id="93" name="Object 18"/>
          <p:cNvGraphicFramePr>
            <a:graphicFrameLocks noChangeAspect="1"/>
          </p:cNvGraphicFramePr>
          <p:nvPr userDrawn="1"/>
        </p:nvGraphicFramePr>
        <p:xfrm>
          <a:off x="5701028" y="1487369"/>
          <a:ext cx="1637982" cy="674806"/>
        </p:xfrm>
        <a:graphic>
          <a:graphicData uri="http://schemas.openxmlformats.org/presentationml/2006/ole">
            <p:oleObj spid="_x0000_s112654" name="Visio" r:id="rId15" imgW="7204953" imgH="2968557" progId="Visio.Drawing.11">
              <p:embed/>
            </p:oleObj>
          </a:graphicData>
        </a:graphic>
      </p:graphicFrame>
      <p:cxnSp>
        <p:nvCxnSpPr>
          <p:cNvPr id="94" name="Straight Connector 93"/>
          <p:cNvCxnSpPr/>
          <p:nvPr userDrawn="1"/>
        </p:nvCxnSpPr>
        <p:spPr bwMode="auto">
          <a:xfrm flipV="1">
            <a:off x="6905625" y="1547808"/>
            <a:ext cx="257161" cy="80967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bg2">
                <a:lumMod val="25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95" name="Freeform 94"/>
          <p:cNvSpPr/>
          <p:nvPr userDrawn="1"/>
        </p:nvSpPr>
        <p:spPr bwMode="auto">
          <a:xfrm rot="315599">
            <a:off x="4430432" y="579047"/>
            <a:ext cx="2193621" cy="298493"/>
          </a:xfrm>
          <a:custGeom>
            <a:avLst/>
            <a:gdLst>
              <a:gd name="connsiteX0" fmla="*/ 3175 w 1873250"/>
              <a:gd name="connsiteY0" fmla="*/ 192087 h 303212"/>
              <a:gd name="connsiteX1" fmla="*/ 965200 w 1873250"/>
              <a:gd name="connsiteY1" fmla="*/ 277812 h 303212"/>
              <a:gd name="connsiteX2" fmla="*/ 1870075 w 1873250"/>
              <a:gd name="connsiteY2" fmla="*/ 39687 h 303212"/>
              <a:gd name="connsiteX3" fmla="*/ 946150 w 1873250"/>
              <a:gd name="connsiteY3" fmla="*/ 39687 h 303212"/>
              <a:gd name="connsiteX4" fmla="*/ 3175 w 1873250"/>
              <a:gd name="connsiteY4" fmla="*/ 192087 h 303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73250" h="303212">
                <a:moveTo>
                  <a:pt x="3175" y="192087"/>
                </a:moveTo>
                <a:cubicBezTo>
                  <a:pt x="6350" y="231774"/>
                  <a:pt x="654050" y="303212"/>
                  <a:pt x="965200" y="277812"/>
                </a:cubicBezTo>
                <a:cubicBezTo>
                  <a:pt x="1276350" y="252412"/>
                  <a:pt x="1873250" y="79374"/>
                  <a:pt x="1870075" y="39687"/>
                </a:cubicBezTo>
                <a:cubicBezTo>
                  <a:pt x="1866900" y="0"/>
                  <a:pt x="1254125" y="20637"/>
                  <a:pt x="946150" y="39687"/>
                </a:cubicBezTo>
                <a:cubicBezTo>
                  <a:pt x="638175" y="58737"/>
                  <a:pt x="0" y="152400"/>
                  <a:pt x="3175" y="192087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 w="50800" cap="flat" cmpd="sng" algn="ctr">
            <a:solidFill>
              <a:schemeClr val="accent5">
                <a:lumMod val="75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Arial" charset="0"/>
            </a:endParaRPr>
          </a:p>
        </p:txBody>
      </p:sp>
      <p:graphicFrame>
        <p:nvGraphicFramePr>
          <p:cNvPr id="96" name="Object 25"/>
          <p:cNvGraphicFramePr>
            <a:graphicFrameLocks noChangeAspect="1"/>
          </p:cNvGraphicFramePr>
          <p:nvPr userDrawn="1"/>
        </p:nvGraphicFramePr>
        <p:xfrm>
          <a:off x="6618288" y="384175"/>
          <a:ext cx="1161121" cy="492125"/>
        </p:xfrm>
        <a:graphic>
          <a:graphicData uri="http://schemas.openxmlformats.org/presentationml/2006/ole">
            <p:oleObj spid="_x0000_s112655" name="Visio" r:id="rId16" imgW="5410470" imgH="2293296" progId="Visio.Drawing.11">
              <p:embed/>
            </p:oleObj>
          </a:graphicData>
        </a:graphic>
      </p:graphicFrame>
      <p:cxnSp>
        <p:nvCxnSpPr>
          <p:cNvPr id="97" name="Straight Connector 96"/>
          <p:cNvCxnSpPr/>
          <p:nvPr userDrawn="1"/>
        </p:nvCxnSpPr>
        <p:spPr bwMode="auto">
          <a:xfrm flipV="1">
            <a:off x="3190875" y="662153"/>
            <a:ext cx="1270766" cy="147145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oval" w="med" len="med"/>
            <a:tailEnd type="oval" w="med" len="med"/>
          </a:ln>
          <a:effectLst/>
        </p:spPr>
      </p:cxnSp>
      <p:sp>
        <p:nvSpPr>
          <p:cNvPr id="98" name="Rectangle 97"/>
          <p:cNvSpPr/>
          <p:nvPr userDrawn="1"/>
        </p:nvSpPr>
        <p:spPr>
          <a:xfrm>
            <a:off x="5080777" y="505510"/>
            <a:ext cx="8925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b="1" dirty="0" smtClean="0">
                <a:solidFill>
                  <a:schemeClr val="bg2">
                    <a:lumMod val="10000"/>
                  </a:schemeClr>
                </a:solidFill>
              </a:rPr>
              <a:t>NGCS</a:t>
            </a:r>
          </a:p>
        </p:txBody>
      </p:sp>
      <p:graphicFrame>
        <p:nvGraphicFramePr>
          <p:cNvPr id="99" name="Object 18"/>
          <p:cNvGraphicFramePr>
            <a:graphicFrameLocks noChangeAspect="1"/>
          </p:cNvGraphicFramePr>
          <p:nvPr userDrawn="1"/>
        </p:nvGraphicFramePr>
        <p:xfrm>
          <a:off x="7531100" y="5608638"/>
          <a:ext cx="2374900" cy="1249362"/>
        </p:xfrm>
        <a:graphic>
          <a:graphicData uri="http://schemas.openxmlformats.org/presentationml/2006/ole">
            <p:oleObj spid="_x0000_s112656" name="Visio" r:id="rId17" imgW="6281366" imgH="3304432" progId="Visio.Drawing.11">
              <p:embed/>
            </p:oleObj>
          </a:graphicData>
        </a:graphic>
      </p:graphicFrame>
      <p:graphicFrame>
        <p:nvGraphicFramePr>
          <p:cNvPr id="100" name="Object 5"/>
          <p:cNvGraphicFramePr>
            <a:graphicFrameLocks noChangeAspect="1"/>
          </p:cNvGraphicFramePr>
          <p:nvPr userDrawn="1"/>
        </p:nvGraphicFramePr>
        <p:xfrm>
          <a:off x="7331075" y="5621338"/>
          <a:ext cx="695325" cy="963612"/>
        </p:xfrm>
        <a:graphic>
          <a:graphicData uri="http://schemas.openxmlformats.org/presentationml/2006/ole">
            <p:oleObj spid="_x0000_s112657" name="Visio" r:id="rId18" imgW="695528" imgH="963309" progId="Visio.Drawing.11">
              <p:embed/>
            </p:oleObj>
          </a:graphicData>
        </a:graphic>
      </p:graphicFrame>
      <p:grpSp>
        <p:nvGrpSpPr>
          <p:cNvPr id="2" name="Group 100"/>
          <p:cNvGrpSpPr/>
          <p:nvPr userDrawn="1"/>
        </p:nvGrpSpPr>
        <p:grpSpPr>
          <a:xfrm>
            <a:off x="142875" y="5976956"/>
            <a:ext cx="538133" cy="539337"/>
            <a:chOff x="762001" y="1676401"/>
            <a:chExt cx="331788" cy="333375"/>
          </a:xfrm>
          <a:solidFill>
            <a:srgbClr val="173660"/>
          </a:solidFill>
        </p:grpSpPr>
        <p:sp>
          <p:nvSpPr>
            <p:cNvPr id="102" name="Line 211"/>
            <p:cNvSpPr>
              <a:spLocks noChangeShapeType="1"/>
            </p:cNvSpPr>
            <p:nvPr/>
          </p:nvSpPr>
          <p:spPr bwMode="auto">
            <a:xfrm flipV="1">
              <a:off x="992961" y="1676401"/>
              <a:ext cx="0" cy="66023"/>
            </a:xfrm>
            <a:prstGeom prst="line">
              <a:avLst/>
            </a:prstGeom>
            <a:grpFill/>
            <a:ln w="9525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" name="Freeform 212"/>
            <p:cNvSpPr>
              <a:spLocks/>
            </p:cNvSpPr>
            <p:nvPr/>
          </p:nvSpPr>
          <p:spPr bwMode="auto">
            <a:xfrm>
              <a:off x="972278" y="1867949"/>
              <a:ext cx="44813" cy="50536"/>
            </a:xfrm>
            <a:custGeom>
              <a:avLst/>
              <a:gdLst>
                <a:gd name="T0" fmla="*/ 0 w 672"/>
                <a:gd name="T1" fmla="*/ 0 h 720"/>
                <a:gd name="T2" fmla="*/ 0 w 672"/>
                <a:gd name="T3" fmla="*/ 0 h 720"/>
                <a:gd name="T4" fmla="*/ 0 w 672"/>
                <a:gd name="T5" fmla="*/ 0 h 720"/>
                <a:gd name="T6" fmla="*/ 0 w 672"/>
                <a:gd name="T7" fmla="*/ 0 h 72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72"/>
                <a:gd name="T13" fmla="*/ 0 h 720"/>
                <a:gd name="T14" fmla="*/ 672 w 672"/>
                <a:gd name="T15" fmla="*/ 720 h 72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72" h="720">
                  <a:moveTo>
                    <a:pt x="48" y="720"/>
                  </a:moveTo>
                  <a:lnTo>
                    <a:pt x="672" y="384"/>
                  </a:lnTo>
                  <a:lnTo>
                    <a:pt x="624" y="0"/>
                  </a:lnTo>
                  <a:lnTo>
                    <a:pt x="0" y="720"/>
                  </a:lnTo>
                </a:path>
              </a:pathLst>
            </a:custGeom>
            <a:grpFill/>
            <a:ln w="9525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" name="Oval 213"/>
            <p:cNvSpPr>
              <a:spLocks noChangeArrowheads="1"/>
            </p:cNvSpPr>
            <p:nvPr/>
          </p:nvSpPr>
          <p:spPr bwMode="auto">
            <a:xfrm rot="1789520">
              <a:off x="1017091" y="1855723"/>
              <a:ext cx="37919" cy="61947"/>
            </a:xfrm>
            <a:prstGeom prst="ellipse">
              <a:avLst/>
            </a:prstGeom>
            <a:grpFill/>
            <a:ln w="952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5" name="Oval 214"/>
            <p:cNvSpPr>
              <a:spLocks noChangeArrowheads="1"/>
            </p:cNvSpPr>
            <p:nvPr/>
          </p:nvSpPr>
          <p:spPr bwMode="auto">
            <a:xfrm rot="1789520">
              <a:off x="1030018" y="1862243"/>
              <a:ext cx="37919" cy="61947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6" name="Freeform 215"/>
            <p:cNvSpPr>
              <a:spLocks/>
            </p:cNvSpPr>
            <p:nvPr/>
          </p:nvSpPr>
          <p:spPr bwMode="auto">
            <a:xfrm rot="21589520">
              <a:off x="1013644" y="1858168"/>
              <a:ext cx="51707" cy="61132"/>
            </a:xfrm>
            <a:custGeom>
              <a:avLst/>
              <a:gdLst>
                <a:gd name="T0" fmla="*/ 0 w 457"/>
                <a:gd name="T1" fmla="*/ 1 h 566"/>
                <a:gd name="T2" fmla="*/ 0 w 457"/>
                <a:gd name="T3" fmla="*/ 1 h 566"/>
                <a:gd name="T4" fmla="*/ 0 w 457"/>
                <a:gd name="T5" fmla="*/ 1 h 566"/>
                <a:gd name="T6" fmla="*/ 0 w 457"/>
                <a:gd name="T7" fmla="*/ 1 h 566"/>
                <a:gd name="T8" fmla="*/ 0 w 457"/>
                <a:gd name="T9" fmla="*/ 1 h 566"/>
                <a:gd name="T10" fmla="*/ 0 w 457"/>
                <a:gd name="T11" fmla="*/ 1 h 566"/>
                <a:gd name="T12" fmla="*/ 0 w 457"/>
                <a:gd name="T13" fmla="*/ 0 h 566"/>
                <a:gd name="T14" fmla="*/ 0 w 457"/>
                <a:gd name="T15" fmla="*/ 0 h 566"/>
                <a:gd name="T16" fmla="*/ 0 w 457"/>
                <a:gd name="T17" fmla="*/ 0 h 566"/>
                <a:gd name="T18" fmla="*/ 1 w 457"/>
                <a:gd name="T19" fmla="*/ 0 h 566"/>
                <a:gd name="T20" fmla="*/ 1 w 457"/>
                <a:gd name="T21" fmla="*/ 0 h 566"/>
                <a:gd name="T22" fmla="*/ 1 w 457"/>
                <a:gd name="T23" fmla="*/ 0 h 566"/>
                <a:gd name="T24" fmla="*/ 1 w 457"/>
                <a:gd name="T25" fmla="*/ 0 h 566"/>
                <a:gd name="T26" fmla="*/ 1 w 457"/>
                <a:gd name="T27" fmla="*/ 0 h 566"/>
                <a:gd name="T28" fmla="*/ 1 w 457"/>
                <a:gd name="T29" fmla="*/ 0 h 566"/>
                <a:gd name="T30" fmla="*/ 1 w 457"/>
                <a:gd name="T31" fmla="*/ 0 h 566"/>
                <a:gd name="T32" fmla="*/ 1 w 457"/>
                <a:gd name="T33" fmla="*/ 0 h 566"/>
                <a:gd name="T34" fmla="*/ 1 w 457"/>
                <a:gd name="T35" fmla="*/ 0 h 566"/>
                <a:gd name="T36" fmla="*/ 0 w 457"/>
                <a:gd name="T37" fmla="*/ 0 h 566"/>
                <a:gd name="T38" fmla="*/ 0 w 457"/>
                <a:gd name="T39" fmla="*/ 1 h 566"/>
                <a:gd name="T40" fmla="*/ 0 w 457"/>
                <a:gd name="T41" fmla="*/ 1 h 566"/>
                <a:gd name="T42" fmla="*/ 0 w 457"/>
                <a:gd name="T43" fmla="*/ 1 h 566"/>
                <a:gd name="T44" fmla="*/ 0 w 457"/>
                <a:gd name="T45" fmla="*/ 1 h 566"/>
                <a:gd name="T46" fmla="*/ 0 w 457"/>
                <a:gd name="T47" fmla="*/ 1 h 566"/>
                <a:gd name="T48" fmla="*/ 0 w 457"/>
                <a:gd name="T49" fmla="*/ 1 h 566"/>
                <a:gd name="T50" fmla="*/ 0 w 457"/>
                <a:gd name="T51" fmla="*/ 1 h 566"/>
                <a:gd name="T52" fmla="*/ 0 w 457"/>
                <a:gd name="T53" fmla="*/ 1 h 566"/>
                <a:gd name="T54" fmla="*/ 0 w 457"/>
                <a:gd name="T55" fmla="*/ 1 h 566"/>
                <a:gd name="T56" fmla="*/ 0 w 457"/>
                <a:gd name="T57" fmla="*/ 1 h 566"/>
                <a:gd name="T58" fmla="*/ 0 w 457"/>
                <a:gd name="T59" fmla="*/ 1 h 566"/>
                <a:gd name="T60" fmla="*/ 0 w 457"/>
                <a:gd name="T61" fmla="*/ 1 h 566"/>
                <a:gd name="T62" fmla="*/ 0 w 457"/>
                <a:gd name="T63" fmla="*/ 1 h 566"/>
                <a:gd name="T64" fmla="*/ 0 w 457"/>
                <a:gd name="T65" fmla="*/ 1 h 566"/>
                <a:gd name="T66" fmla="*/ 0 w 457"/>
                <a:gd name="T67" fmla="*/ 1 h 566"/>
                <a:gd name="T68" fmla="*/ 0 w 457"/>
                <a:gd name="T69" fmla="*/ 1 h 566"/>
                <a:gd name="T70" fmla="*/ 0 w 457"/>
                <a:gd name="T71" fmla="*/ 1 h 566"/>
                <a:gd name="T72" fmla="*/ 0 w 457"/>
                <a:gd name="T73" fmla="*/ 1 h 566"/>
                <a:gd name="T74" fmla="*/ 0 w 457"/>
                <a:gd name="T75" fmla="*/ 1 h 566"/>
                <a:gd name="T76" fmla="*/ 0 w 457"/>
                <a:gd name="T77" fmla="*/ 1 h 566"/>
                <a:gd name="T78" fmla="*/ 0 w 457"/>
                <a:gd name="T79" fmla="*/ 1 h 566"/>
                <a:gd name="T80" fmla="*/ 0 w 457"/>
                <a:gd name="T81" fmla="*/ 1 h 566"/>
                <a:gd name="T82" fmla="*/ 0 w 457"/>
                <a:gd name="T83" fmla="*/ 1 h 56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57"/>
                <a:gd name="T127" fmla="*/ 0 h 566"/>
                <a:gd name="T128" fmla="*/ 457 w 457"/>
                <a:gd name="T129" fmla="*/ 566 h 56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57" h="566">
                  <a:moveTo>
                    <a:pt x="150" y="566"/>
                  </a:moveTo>
                  <a:lnTo>
                    <a:pt x="37" y="504"/>
                  </a:lnTo>
                  <a:lnTo>
                    <a:pt x="15" y="470"/>
                  </a:lnTo>
                  <a:lnTo>
                    <a:pt x="0" y="413"/>
                  </a:lnTo>
                  <a:lnTo>
                    <a:pt x="0" y="347"/>
                  </a:lnTo>
                  <a:lnTo>
                    <a:pt x="25" y="248"/>
                  </a:lnTo>
                  <a:lnTo>
                    <a:pt x="61" y="171"/>
                  </a:lnTo>
                  <a:lnTo>
                    <a:pt x="130" y="86"/>
                  </a:lnTo>
                  <a:lnTo>
                    <a:pt x="199" y="27"/>
                  </a:lnTo>
                  <a:lnTo>
                    <a:pt x="259" y="8"/>
                  </a:lnTo>
                  <a:lnTo>
                    <a:pt x="313" y="0"/>
                  </a:lnTo>
                  <a:lnTo>
                    <a:pt x="346" y="15"/>
                  </a:lnTo>
                  <a:lnTo>
                    <a:pt x="457" y="75"/>
                  </a:lnTo>
                  <a:lnTo>
                    <a:pt x="396" y="66"/>
                  </a:lnTo>
                  <a:lnTo>
                    <a:pt x="352" y="75"/>
                  </a:lnTo>
                  <a:lnTo>
                    <a:pt x="304" y="99"/>
                  </a:lnTo>
                  <a:lnTo>
                    <a:pt x="262" y="132"/>
                  </a:lnTo>
                  <a:lnTo>
                    <a:pt x="214" y="176"/>
                  </a:lnTo>
                  <a:lnTo>
                    <a:pt x="187" y="174"/>
                  </a:lnTo>
                  <a:lnTo>
                    <a:pt x="195" y="204"/>
                  </a:lnTo>
                  <a:lnTo>
                    <a:pt x="174" y="201"/>
                  </a:lnTo>
                  <a:lnTo>
                    <a:pt x="163" y="215"/>
                  </a:lnTo>
                  <a:lnTo>
                    <a:pt x="180" y="221"/>
                  </a:lnTo>
                  <a:lnTo>
                    <a:pt x="180" y="228"/>
                  </a:lnTo>
                  <a:lnTo>
                    <a:pt x="162" y="254"/>
                  </a:lnTo>
                  <a:lnTo>
                    <a:pt x="138" y="245"/>
                  </a:lnTo>
                  <a:lnTo>
                    <a:pt x="136" y="272"/>
                  </a:lnTo>
                  <a:lnTo>
                    <a:pt x="153" y="279"/>
                  </a:lnTo>
                  <a:lnTo>
                    <a:pt x="145" y="297"/>
                  </a:lnTo>
                  <a:lnTo>
                    <a:pt x="123" y="305"/>
                  </a:lnTo>
                  <a:lnTo>
                    <a:pt x="117" y="326"/>
                  </a:lnTo>
                  <a:lnTo>
                    <a:pt x="130" y="333"/>
                  </a:lnTo>
                  <a:lnTo>
                    <a:pt x="126" y="350"/>
                  </a:lnTo>
                  <a:lnTo>
                    <a:pt x="105" y="351"/>
                  </a:lnTo>
                  <a:lnTo>
                    <a:pt x="93" y="360"/>
                  </a:lnTo>
                  <a:lnTo>
                    <a:pt x="118" y="383"/>
                  </a:lnTo>
                  <a:lnTo>
                    <a:pt x="111" y="420"/>
                  </a:lnTo>
                  <a:lnTo>
                    <a:pt x="90" y="426"/>
                  </a:lnTo>
                  <a:lnTo>
                    <a:pt x="85" y="438"/>
                  </a:lnTo>
                  <a:lnTo>
                    <a:pt x="108" y="453"/>
                  </a:lnTo>
                  <a:lnTo>
                    <a:pt x="121" y="528"/>
                  </a:lnTo>
                  <a:lnTo>
                    <a:pt x="150" y="566"/>
                  </a:lnTo>
                  <a:close/>
                </a:path>
              </a:pathLst>
            </a:custGeom>
            <a:grpFill/>
            <a:ln w="9525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7" name="Oval 216"/>
            <p:cNvSpPr>
              <a:spLocks noChangeArrowheads="1"/>
            </p:cNvSpPr>
            <p:nvPr/>
          </p:nvSpPr>
          <p:spPr bwMode="auto">
            <a:xfrm rot="1789520">
              <a:off x="1039497" y="1877730"/>
              <a:ext cx="19821" cy="32604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8" name="Oval 217"/>
            <p:cNvSpPr>
              <a:spLocks noChangeArrowheads="1"/>
            </p:cNvSpPr>
            <p:nvPr/>
          </p:nvSpPr>
          <p:spPr bwMode="auto">
            <a:xfrm rot="20150061">
              <a:off x="1009335" y="1885066"/>
              <a:ext cx="4309" cy="7336"/>
            </a:xfrm>
            <a:prstGeom prst="ellipse">
              <a:avLst/>
            </a:prstGeom>
            <a:grpFill/>
            <a:ln w="952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9" name="Oval 218"/>
            <p:cNvSpPr>
              <a:spLocks noChangeArrowheads="1"/>
            </p:cNvSpPr>
            <p:nvPr/>
          </p:nvSpPr>
          <p:spPr bwMode="auto">
            <a:xfrm rot="1789520">
              <a:off x="858521" y="1942123"/>
              <a:ext cx="38780" cy="61132"/>
            </a:xfrm>
            <a:prstGeom prst="ellipse">
              <a:avLst/>
            </a:prstGeom>
            <a:grpFill/>
            <a:ln w="952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0" name="Oval 219"/>
            <p:cNvSpPr>
              <a:spLocks noChangeArrowheads="1"/>
            </p:cNvSpPr>
            <p:nvPr/>
          </p:nvSpPr>
          <p:spPr bwMode="auto">
            <a:xfrm rot="1789520">
              <a:off x="871449" y="1948644"/>
              <a:ext cx="37919" cy="61132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1" name="Freeform 220"/>
            <p:cNvSpPr>
              <a:spLocks/>
            </p:cNvSpPr>
            <p:nvPr/>
          </p:nvSpPr>
          <p:spPr bwMode="auto">
            <a:xfrm rot="21589520">
              <a:off x="854213" y="1943753"/>
              <a:ext cx="52569" cy="60317"/>
            </a:xfrm>
            <a:custGeom>
              <a:avLst/>
              <a:gdLst>
                <a:gd name="T0" fmla="*/ 0 w 457"/>
                <a:gd name="T1" fmla="*/ 1 h 566"/>
                <a:gd name="T2" fmla="*/ 0 w 457"/>
                <a:gd name="T3" fmla="*/ 1 h 566"/>
                <a:gd name="T4" fmla="*/ 0 w 457"/>
                <a:gd name="T5" fmla="*/ 1 h 566"/>
                <a:gd name="T6" fmla="*/ 0 w 457"/>
                <a:gd name="T7" fmla="*/ 1 h 566"/>
                <a:gd name="T8" fmla="*/ 0 w 457"/>
                <a:gd name="T9" fmla="*/ 1 h 566"/>
                <a:gd name="T10" fmla="*/ 0 w 457"/>
                <a:gd name="T11" fmla="*/ 1 h 566"/>
                <a:gd name="T12" fmla="*/ 0 w 457"/>
                <a:gd name="T13" fmla="*/ 0 h 566"/>
                <a:gd name="T14" fmla="*/ 0 w 457"/>
                <a:gd name="T15" fmla="*/ 0 h 566"/>
                <a:gd name="T16" fmla="*/ 1 w 457"/>
                <a:gd name="T17" fmla="*/ 0 h 566"/>
                <a:gd name="T18" fmla="*/ 1 w 457"/>
                <a:gd name="T19" fmla="*/ 0 h 566"/>
                <a:gd name="T20" fmla="*/ 1 w 457"/>
                <a:gd name="T21" fmla="*/ 0 h 566"/>
                <a:gd name="T22" fmla="*/ 1 w 457"/>
                <a:gd name="T23" fmla="*/ 0 h 566"/>
                <a:gd name="T24" fmla="*/ 1 w 457"/>
                <a:gd name="T25" fmla="*/ 0 h 566"/>
                <a:gd name="T26" fmla="*/ 1 w 457"/>
                <a:gd name="T27" fmla="*/ 0 h 566"/>
                <a:gd name="T28" fmla="*/ 1 w 457"/>
                <a:gd name="T29" fmla="*/ 0 h 566"/>
                <a:gd name="T30" fmla="*/ 1 w 457"/>
                <a:gd name="T31" fmla="*/ 0 h 566"/>
                <a:gd name="T32" fmla="*/ 1 w 457"/>
                <a:gd name="T33" fmla="*/ 0 h 566"/>
                <a:gd name="T34" fmla="*/ 1 w 457"/>
                <a:gd name="T35" fmla="*/ 0 h 566"/>
                <a:gd name="T36" fmla="*/ 0 w 457"/>
                <a:gd name="T37" fmla="*/ 0 h 566"/>
                <a:gd name="T38" fmla="*/ 0 w 457"/>
                <a:gd name="T39" fmla="*/ 1 h 566"/>
                <a:gd name="T40" fmla="*/ 0 w 457"/>
                <a:gd name="T41" fmla="*/ 0 h 566"/>
                <a:gd name="T42" fmla="*/ 0 w 457"/>
                <a:gd name="T43" fmla="*/ 1 h 566"/>
                <a:gd name="T44" fmla="*/ 0 w 457"/>
                <a:gd name="T45" fmla="*/ 1 h 566"/>
                <a:gd name="T46" fmla="*/ 0 w 457"/>
                <a:gd name="T47" fmla="*/ 1 h 566"/>
                <a:gd name="T48" fmla="*/ 0 w 457"/>
                <a:gd name="T49" fmla="*/ 1 h 566"/>
                <a:gd name="T50" fmla="*/ 0 w 457"/>
                <a:gd name="T51" fmla="*/ 1 h 566"/>
                <a:gd name="T52" fmla="*/ 0 w 457"/>
                <a:gd name="T53" fmla="*/ 1 h 566"/>
                <a:gd name="T54" fmla="*/ 0 w 457"/>
                <a:gd name="T55" fmla="*/ 1 h 566"/>
                <a:gd name="T56" fmla="*/ 0 w 457"/>
                <a:gd name="T57" fmla="*/ 1 h 566"/>
                <a:gd name="T58" fmla="*/ 0 w 457"/>
                <a:gd name="T59" fmla="*/ 1 h 566"/>
                <a:gd name="T60" fmla="*/ 0 w 457"/>
                <a:gd name="T61" fmla="*/ 1 h 566"/>
                <a:gd name="T62" fmla="*/ 0 w 457"/>
                <a:gd name="T63" fmla="*/ 1 h 566"/>
                <a:gd name="T64" fmla="*/ 0 w 457"/>
                <a:gd name="T65" fmla="*/ 1 h 566"/>
                <a:gd name="T66" fmla="*/ 0 w 457"/>
                <a:gd name="T67" fmla="*/ 1 h 566"/>
                <a:gd name="T68" fmla="*/ 0 w 457"/>
                <a:gd name="T69" fmla="*/ 1 h 566"/>
                <a:gd name="T70" fmla="*/ 0 w 457"/>
                <a:gd name="T71" fmla="*/ 1 h 566"/>
                <a:gd name="T72" fmla="*/ 0 w 457"/>
                <a:gd name="T73" fmla="*/ 1 h 566"/>
                <a:gd name="T74" fmla="*/ 0 w 457"/>
                <a:gd name="T75" fmla="*/ 1 h 566"/>
                <a:gd name="T76" fmla="*/ 0 w 457"/>
                <a:gd name="T77" fmla="*/ 1 h 566"/>
                <a:gd name="T78" fmla="*/ 0 w 457"/>
                <a:gd name="T79" fmla="*/ 1 h 566"/>
                <a:gd name="T80" fmla="*/ 0 w 457"/>
                <a:gd name="T81" fmla="*/ 1 h 566"/>
                <a:gd name="T82" fmla="*/ 0 w 457"/>
                <a:gd name="T83" fmla="*/ 1 h 56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57"/>
                <a:gd name="T127" fmla="*/ 0 h 566"/>
                <a:gd name="T128" fmla="*/ 457 w 457"/>
                <a:gd name="T129" fmla="*/ 566 h 56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57" h="566">
                  <a:moveTo>
                    <a:pt x="150" y="566"/>
                  </a:moveTo>
                  <a:lnTo>
                    <a:pt x="37" y="504"/>
                  </a:lnTo>
                  <a:lnTo>
                    <a:pt x="15" y="470"/>
                  </a:lnTo>
                  <a:lnTo>
                    <a:pt x="0" y="413"/>
                  </a:lnTo>
                  <a:lnTo>
                    <a:pt x="0" y="347"/>
                  </a:lnTo>
                  <a:lnTo>
                    <a:pt x="25" y="248"/>
                  </a:lnTo>
                  <a:lnTo>
                    <a:pt x="61" y="171"/>
                  </a:lnTo>
                  <a:lnTo>
                    <a:pt x="130" y="86"/>
                  </a:lnTo>
                  <a:lnTo>
                    <a:pt x="199" y="27"/>
                  </a:lnTo>
                  <a:lnTo>
                    <a:pt x="259" y="8"/>
                  </a:lnTo>
                  <a:lnTo>
                    <a:pt x="313" y="0"/>
                  </a:lnTo>
                  <a:lnTo>
                    <a:pt x="346" y="15"/>
                  </a:lnTo>
                  <a:lnTo>
                    <a:pt x="457" y="75"/>
                  </a:lnTo>
                  <a:lnTo>
                    <a:pt x="396" y="66"/>
                  </a:lnTo>
                  <a:lnTo>
                    <a:pt x="352" y="75"/>
                  </a:lnTo>
                  <a:lnTo>
                    <a:pt x="304" y="99"/>
                  </a:lnTo>
                  <a:lnTo>
                    <a:pt x="262" y="132"/>
                  </a:lnTo>
                  <a:lnTo>
                    <a:pt x="214" y="176"/>
                  </a:lnTo>
                  <a:lnTo>
                    <a:pt x="187" y="174"/>
                  </a:lnTo>
                  <a:lnTo>
                    <a:pt x="195" y="204"/>
                  </a:lnTo>
                  <a:lnTo>
                    <a:pt x="174" y="201"/>
                  </a:lnTo>
                  <a:lnTo>
                    <a:pt x="163" y="215"/>
                  </a:lnTo>
                  <a:lnTo>
                    <a:pt x="180" y="221"/>
                  </a:lnTo>
                  <a:lnTo>
                    <a:pt x="180" y="228"/>
                  </a:lnTo>
                  <a:lnTo>
                    <a:pt x="162" y="254"/>
                  </a:lnTo>
                  <a:lnTo>
                    <a:pt x="138" y="245"/>
                  </a:lnTo>
                  <a:lnTo>
                    <a:pt x="136" y="272"/>
                  </a:lnTo>
                  <a:lnTo>
                    <a:pt x="153" y="279"/>
                  </a:lnTo>
                  <a:lnTo>
                    <a:pt x="145" y="297"/>
                  </a:lnTo>
                  <a:lnTo>
                    <a:pt x="123" y="305"/>
                  </a:lnTo>
                  <a:lnTo>
                    <a:pt x="117" y="326"/>
                  </a:lnTo>
                  <a:lnTo>
                    <a:pt x="130" y="333"/>
                  </a:lnTo>
                  <a:lnTo>
                    <a:pt x="126" y="350"/>
                  </a:lnTo>
                  <a:lnTo>
                    <a:pt x="105" y="351"/>
                  </a:lnTo>
                  <a:lnTo>
                    <a:pt x="93" y="360"/>
                  </a:lnTo>
                  <a:lnTo>
                    <a:pt x="118" y="383"/>
                  </a:lnTo>
                  <a:lnTo>
                    <a:pt x="111" y="420"/>
                  </a:lnTo>
                  <a:lnTo>
                    <a:pt x="90" y="426"/>
                  </a:lnTo>
                  <a:lnTo>
                    <a:pt x="85" y="438"/>
                  </a:lnTo>
                  <a:lnTo>
                    <a:pt x="108" y="453"/>
                  </a:lnTo>
                  <a:lnTo>
                    <a:pt x="121" y="528"/>
                  </a:lnTo>
                  <a:lnTo>
                    <a:pt x="150" y="566"/>
                  </a:lnTo>
                  <a:close/>
                </a:path>
              </a:pathLst>
            </a:custGeom>
            <a:grpFill/>
            <a:ln w="3175" cmpd="sng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2" name="Oval 221"/>
            <p:cNvSpPr>
              <a:spLocks noChangeArrowheads="1"/>
            </p:cNvSpPr>
            <p:nvPr/>
          </p:nvSpPr>
          <p:spPr bwMode="auto">
            <a:xfrm rot="1789520">
              <a:off x="880929" y="1963314"/>
              <a:ext cx="20683" cy="32604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3" name="Oval 222"/>
            <p:cNvSpPr>
              <a:spLocks noChangeArrowheads="1"/>
            </p:cNvSpPr>
            <p:nvPr/>
          </p:nvSpPr>
          <p:spPr bwMode="auto">
            <a:xfrm rot="20150061">
              <a:off x="850765" y="1970650"/>
              <a:ext cx="6033" cy="7336"/>
            </a:xfrm>
            <a:prstGeom prst="ellipse">
              <a:avLst/>
            </a:prstGeom>
            <a:grpFill/>
            <a:ln w="952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4" name="Freeform 223"/>
            <p:cNvSpPr>
              <a:spLocks/>
            </p:cNvSpPr>
            <p:nvPr/>
          </p:nvSpPr>
          <p:spPr bwMode="auto">
            <a:xfrm>
              <a:off x="888685" y="1709004"/>
              <a:ext cx="197349" cy="200514"/>
            </a:xfrm>
            <a:custGeom>
              <a:avLst/>
              <a:gdLst>
                <a:gd name="T0" fmla="*/ 3 w 1068"/>
                <a:gd name="T1" fmla="*/ 11 h 1149"/>
                <a:gd name="T2" fmla="*/ 0 w 1068"/>
                <a:gd name="T3" fmla="*/ 8 h 1149"/>
                <a:gd name="T4" fmla="*/ 0 w 1068"/>
                <a:gd name="T5" fmla="*/ 3 h 1149"/>
                <a:gd name="T6" fmla="*/ 6 w 1068"/>
                <a:gd name="T7" fmla="*/ 0 h 1149"/>
                <a:gd name="T8" fmla="*/ 11 w 1068"/>
                <a:gd name="T9" fmla="*/ 3 h 1149"/>
                <a:gd name="T10" fmla="*/ 11 w 1068"/>
                <a:gd name="T11" fmla="*/ 7 h 1149"/>
                <a:gd name="T12" fmla="*/ 8 w 1068"/>
                <a:gd name="T13" fmla="*/ 9 h 1149"/>
                <a:gd name="T14" fmla="*/ 7 w 1068"/>
                <a:gd name="T15" fmla="*/ 9 h 1149"/>
                <a:gd name="T16" fmla="*/ 7 w 1068"/>
                <a:gd name="T17" fmla="*/ 10 h 1149"/>
                <a:gd name="T18" fmla="*/ 5 w 1068"/>
                <a:gd name="T19" fmla="*/ 11 h 114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68"/>
                <a:gd name="T31" fmla="*/ 0 h 1149"/>
                <a:gd name="T32" fmla="*/ 1068 w 1068"/>
                <a:gd name="T33" fmla="*/ 1149 h 114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68" h="1149">
                  <a:moveTo>
                    <a:pt x="330" y="1125"/>
                  </a:moveTo>
                  <a:lnTo>
                    <a:pt x="0" y="793"/>
                  </a:lnTo>
                  <a:lnTo>
                    <a:pt x="0" y="308"/>
                  </a:lnTo>
                  <a:lnTo>
                    <a:pt x="560" y="0"/>
                  </a:lnTo>
                  <a:lnTo>
                    <a:pt x="1068" y="279"/>
                  </a:lnTo>
                  <a:lnTo>
                    <a:pt x="1068" y="693"/>
                  </a:lnTo>
                  <a:lnTo>
                    <a:pt x="768" y="879"/>
                  </a:lnTo>
                  <a:lnTo>
                    <a:pt x="696" y="963"/>
                  </a:lnTo>
                  <a:lnTo>
                    <a:pt x="690" y="1047"/>
                  </a:lnTo>
                  <a:lnTo>
                    <a:pt x="498" y="1149"/>
                  </a:lnTo>
                </a:path>
              </a:pathLst>
            </a:custGeom>
            <a:grpFill/>
            <a:ln w="3175" cap="flat" cmpd="sng">
              <a:solidFill>
                <a:srgbClr val="17366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5" name="Freeform 224"/>
            <p:cNvSpPr>
              <a:spLocks/>
            </p:cNvSpPr>
            <p:nvPr/>
          </p:nvSpPr>
          <p:spPr bwMode="auto">
            <a:xfrm>
              <a:off x="890408" y="1761170"/>
              <a:ext cx="193902" cy="148348"/>
            </a:xfrm>
            <a:custGeom>
              <a:avLst/>
              <a:gdLst>
                <a:gd name="T0" fmla="*/ 8 w 806"/>
                <a:gd name="T1" fmla="*/ 14 h 651"/>
                <a:gd name="T2" fmla="*/ 11 w 806"/>
                <a:gd name="T3" fmla="*/ 13 h 651"/>
                <a:gd name="T4" fmla="*/ 12 w 806"/>
                <a:gd name="T5" fmla="*/ 10 h 651"/>
                <a:gd name="T6" fmla="*/ 18 w 806"/>
                <a:gd name="T7" fmla="*/ 6 h 651"/>
                <a:gd name="T8" fmla="*/ 18 w 806"/>
                <a:gd name="T9" fmla="*/ 0 h 651"/>
                <a:gd name="T10" fmla="*/ 9 w 806"/>
                <a:gd name="T11" fmla="*/ 5 h 651"/>
                <a:gd name="T12" fmla="*/ 0 w 806"/>
                <a:gd name="T13" fmla="*/ 1 h 651"/>
                <a:gd name="T14" fmla="*/ 0 w 806"/>
                <a:gd name="T15" fmla="*/ 3 h 651"/>
                <a:gd name="T16" fmla="*/ 8 w 806"/>
                <a:gd name="T17" fmla="*/ 9 h 651"/>
                <a:gd name="T18" fmla="*/ 8 w 806"/>
                <a:gd name="T19" fmla="*/ 14 h 65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806"/>
                <a:gd name="T31" fmla="*/ 0 h 651"/>
                <a:gd name="T32" fmla="*/ 806 w 806"/>
                <a:gd name="T33" fmla="*/ 651 h 65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806" h="651">
                  <a:moveTo>
                    <a:pt x="370" y="651"/>
                  </a:moveTo>
                  <a:lnTo>
                    <a:pt x="516" y="574"/>
                  </a:lnTo>
                  <a:lnTo>
                    <a:pt x="559" y="440"/>
                  </a:lnTo>
                  <a:lnTo>
                    <a:pt x="806" y="298"/>
                  </a:lnTo>
                  <a:lnTo>
                    <a:pt x="801" y="0"/>
                  </a:lnTo>
                  <a:lnTo>
                    <a:pt x="403" y="229"/>
                  </a:lnTo>
                  <a:lnTo>
                    <a:pt x="5" y="23"/>
                  </a:lnTo>
                  <a:lnTo>
                    <a:pt x="0" y="151"/>
                  </a:lnTo>
                  <a:lnTo>
                    <a:pt x="385" y="427"/>
                  </a:lnTo>
                  <a:lnTo>
                    <a:pt x="370" y="651"/>
                  </a:lnTo>
                  <a:close/>
                </a:path>
              </a:pathLst>
            </a:custGeom>
            <a:grpFill/>
            <a:ln w="3175" cap="flat" cmpd="sng">
              <a:solidFill>
                <a:srgbClr val="17366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6" name="Oval 225"/>
            <p:cNvSpPr>
              <a:spLocks noChangeArrowheads="1"/>
            </p:cNvSpPr>
            <p:nvPr/>
          </p:nvSpPr>
          <p:spPr bwMode="auto">
            <a:xfrm rot="1800000">
              <a:off x="771481" y="1890771"/>
              <a:ext cx="36195" cy="58687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7" name="Freeform 226"/>
            <p:cNvSpPr>
              <a:spLocks/>
            </p:cNvSpPr>
            <p:nvPr/>
          </p:nvSpPr>
          <p:spPr bwMode="auto">
            <a:xfrm>
              <a:off x="782684" y="1943752"/>
              <a:ext cx="53431" cy="39125"/>
            </a:xfrm>
            <a:custGeom>
              <a:avLst/>
              <a:gdLst>
                <a:gd name="T0" fmla="*/ 1 w 597"/>
                <a:gd name="T1" fmla="*/ 0 h 468"/>
                <a:gd name="T2" fmla="*/ 1 w 597"/>
                <a:gd name="T3" fmla="*/ 1 h 468"/>
                <a:gd name="T4" fmla="*/ 1 w 597"/>
                <a:gd name="T5" fmla="*/ 1 h 468"/>
                <a:gd name="T6" fmla="*/ 0 w 597"/>
                <a:gd name="T7" fmla="*/ 0 h 468"/>
                <a:gd name="T8" fmla="*/ 0 w 597"/>
                <a:gd name="T9" fmla="*/ 0 h 468"/>
                <a:gd name="T10" fmla="*/ 0 w 597"/>
                <a:gd name="T11" fmla="*/ 0 h 468"/>
                <a:gd name="T12" fmla="*/ 1 w 597"/>
                <a:gd name="T13" fmla="*/ 0 h 46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97"/>
                <a:gd name="T22" fmla="*/ 0 h 468"/>
                <a:gd name="T23" fmla="*/ 597 w 597"/>
                <a:gd name="T24" fmla="*/ 468 h 46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97" h="468">
                  <a:moveTo>
                    <a:pt x="591" y="318"/>
                  </a:moveTo>
                  <a:lnTo>
                    <a:pt x="597" y="451"/>
                  </a:lnTo>
                  <a:lnTo>
                    <a:pt x="571" y="468"/>
                  </a:lnTo>
                  <a:lnTo>
                    <a:pt x="0" y="141"/>
                  </a:lnTo>
                  <a:lnTo>
                    <a:pt x="3" y="9"/>
                  </a:lnTo>
                  <a:lnTo>
                    <a:pt x="36" y="0"/>
                  </a:lnTo>
                  <a:lnTo>
                    <a:pt x="591" y="318"/>
                  </a:lnTo>
                </a:path>
              </a:pathLst>
            </a:custGeom>
            <a:grpFill/>
            <a:ln w="3175" cmpd="sng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8" name="Freeform 227"/>
            <p:cNvSpPr>
              <a:spLocks/>
            </p:cNvSpPr>
            <p:nvPr/>
          </p:nvSpPr>
          <p:spPr bwMode="auto">
            <a:xfrm>
              <a:off x="762001" y="1795403"/>
              <a:ext cx="324032" cy="185842"/>
            </a:xfrm>
            <a:custGeom>
              <a:avLst/>
              <a:gdLst>
                <a:gd name="T0" fmla="*/ 1 w 3040"/>
                <a:gd name="T1" fmla="*/ 3 h 1830"/>
                <a:gd name="T2" fmla="*/ 0 w 3040"/>
                <a:gd name="T3" fmla="*/ 3 h 1830"/>
                <a:gd name="T4" fmla="*/ 0 w 3040"/>
                <a:gd name="T5" fmla="*/ 3 h 1830"/>
                <a:gd name="T6" fmla="*/ 0 w 3040"/>
                <a:gd name="T7" fmla="*/ 2 h 1830"/>
                <a:gd name="T8" fmla="*/ 0 w 3040"/>
                <a:gd name="T9" fmla="*/ 2 h 1830"/>
                <a:gd name="T10" fmla="*/ 0 w 3040"/>
                <a:gd name="T11" fmla="*/ 2 h 1830"/>
                <a:gd name="T12" fmla="*/ 1 w 3040"/>
                <a:gd name="T13" fmla="*/ 1 h 1830"/>
                <a:gd name="T14" fmla="*/ 1 w 3040"/>
                <a:gd name="T15" fmla="*/ 1 h 1830"/>
                <a:gd name="T16" fmla="*/ 1 w 3040"/>
                <a:gd name="T17" fmla="*/ 1 h 1830"/>
                <a:gd name="T18" fmla="*/ 1 w 3040"/>
                <a:gd name="T19" fmla="*/ 1 h 1830"/>
                <a:gd name="T20" fmla="*/ 1 w 3040"/>
                <a:gd name="T21" fmla="*/ 0 h 1830"/>
                <a:gd name="T22" fmla="*/ 1 w 3040"/>
                <a:gd name="T23" fmla="*/ 0 h 1830"/>
                <a:gd name="T24" fmla="*/ 2 w 3040"/>
                <a:gd name="T25" fmla="*/ 0 h 1830"/>
                <a:gd name="T26" fmla="*/ 2 w 3040"/>
                <a:gd name="T27" fmla="*/ 0 h 1830"/>
                <a:gd name="T28" fmla="*/ 2 w 3040"/>
                <a:gd name="T29" fmla="*/ 0 h 1830"/>
                <a:gd name="T30" fmla="*/ 4 w 3040"/>
                <a:gd name="T31" fmla="*/ 1 h 1830"/>
                <a:gd name="T32" fmla="*/ 4 w 3040"/>
                <a:gd name="T33" fmla="*/ 1 h 1830"/>
                <a:gd name="T34" fmla="*/ 4 w 3040"/>
                <a:gd name="T35" fmla="*/ 2 h 1830"/>
                <a:gd name="T36" fmla="*/ 4 w 3040"/>
                <a:gd name="T37" fmla="*/ 2 h 1830"/>
                <a:gd name="T38" fmla="*/ 4 w 3040"/>
                <a:gd name="T39" fmla="*/ 2 h 1830"/>
                <a:gd name="T40" fmla="*/ 5 w 3040"/>
                <a:gd name="T41" fmla="*/ 1 h 1830"/>
                <a:gd name="T42" fmla="*/ 6 w 3040"/>
                <a:gd name="T43" fmla="*/ 1 h 1830"/>
                <a:gd name="T44" fmla="*/ 6 w 3040"/>
                <a:gd name="T45" fmla="*/ 1 h 1830"/>
                <a:gd name="T46" fmla="*/ 5 w 3040"/>
                <a:gd name="T47" fmla="*/ 1 h 1830"/>
                <a:gd name="T48" fmla="*/ 5 w 3040"/>
                <a:gd name="T49" fmla="*/ 1 h 1830"/>
                <a:gd name="T50" fmla="*/ 5 w 3040"/>
                <a:gd name="T51" fmla="*/ 1 h 1830"/>
                <a:gd name="T52" fmla="*/ 5 w 3040"/>
                <a:gd name="T53" fmla="*/ 1 h 1830"/>
                <a:gd name="T54" fmla="*/ 5 w 3040"/>
                <a:gd name="T55" fmla="*/ 2 h 1830"/>
                <a:gd name="T56" fmla="*/ 5 w 3040"/>
                <a:gd name="T57" fmla="*/ 2 h 1830"/>
                <a:gd name="T58" fmla="*/ 3 w 3040"/>
                <a:gd name="T59" fmla="*/ 3 h 1830"/>
                <a:gd name="T60" fmla="*/ 3 w 3040"/>
                <a:gd name="T61" fmla="*/ 3 h 1830"/>
                <a:gd name="T62" fmla="*/ 2 w 3040"/>
                <a:gd name="T63" fmla="*/ 3 h 1830"/>
                <a:gd name="T64" fmla="*/ 2 w 3040"/>
                <a:gd name="T65" fmla="*/ 3 h 1830"/>
                <a:gd name="T66" fmla="*/ 2 w 3040"/>
                <a:gd name="T67" fmla="*/ 3 h 1830"/>
                <a:gd name="T68" fmla="*/ 2 w 3040"/>
                <a:gd name="T69" fmla="*/ 3 h 1830"/>
                <a:gd name="T70" fmla="*/ 2 w 3040"/>
                <a:gd name="T71" fmla="*/ 3 h 1830"/>
                <a:gd name="T72" fmla="*/ 1 w 3040"/>
                <a:gd name="T73" fmla="*/ 3 h 1830"/>
                <a:gd name="T74" fmla="*/ 1 w 3040"/>
                <a:gd name="T75" fmla="*/ 3 h 1830"/>
                <a:gd name="T76" fmla="*/ 1 w 3040"/>
                <a:gd name="T77" fmla="*/ 3 h 1830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3040"/>
                <a:gd name="T118" fmla="*/ 0 h 1830"/>
                <a:gd name="T119" fmla="*/ 3040 w 3040"/>
                <a:gd name="T120" fmla="*/ 1830 h 1830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3040" h="1830">
                  <a:moveTo>
                    <a:pt x="351" y="1533"/>
                  </a:moveTo>
                  <a:lnTo>
                    <a:pt x="177" y="1421"/>
                  </a:lnTo>
                  <a:lnTo>
                    <a:pt x="176" y="1380"/>
                  </a:lnTo>
                  <a:lnTo>
                    <a:pt x="0" y="1277"/>
                  </a:lnTo>
                  <a:lnTo>
                    <a:pt x="6" y="1155"/>
                  </a:lnTo>
                  <a:lnTo>
                    <a:pt x="21" y="1134"/>
                  </a:lnTo>
                  <a:cubicBezTo>
                    <a:pt x="81" y="1076"/>
                    <a:pt x="261" y="901"/>
                    <a:pt x="364" y="804"/>
                  </a:cubicBezTo>
                  <a:cubicBezTo>
                    <a:pt x="464" y="709"/>
                    <a:pt x="591" y="599"/>
                    <a:pt x="640" y="552"/>
                  </a:cubicBezTo>
                  <a:cubicBezTo>
                    <a:pt x="689" y="505"/>
                    <a:pt x="654" y="535"/>
                    <a:pt x="660" y="524"/>
                  </a:cubicBezTo>
                  <a:lnTo>
                    <a:pt x="676" y="484"/>
                  </a:lnTo>
                  <a:lnTo>
                    <a:pt x="692" y="244"/>
                  </a:lnTo>
                  <a:lnTo>
                    <a:pt x="756" y="196"/>
                  </a:lnTo>
                  <a:lnTo>
                    <a:pt x="1074" y="18"/>
                  </a:lnTo>
                  <a:lnTo>
                    <a:pt x="1134" y="0"/>
                  </a:lnTo>
                  <a:lnTo>
                    <a:pt x="1182" y="24"/>
                  </a:lnTo>
                  <a:lnTo>
                    <a:pt x="2040" y="508"/>
                  </a:lnTo>
                  <a:lnTo>
                    <a:pt x="2076" y="555"/>
                  </a:lnTo>
                  <a:lnTo>
                    <a:pt x="2076" y="1148"/>
                  </a:lnTo>
                  <a:lnTo>
                    <a:pt x="2331" y="1008"/>
                  </a:lnTo>
                  <a:lnTo>
                    <a:pt x="2364" y="876"/>
                  </a:lnTo>
                  <a:lnTo>
                    <a:pt x="2452" y="644"/>
                  </a:lnTo>
                  <a:lnTo>
                    <a:pt x="3040" y="320"/>
                  </a:lnTo>
                  <a:lnTo>
                    <a:pt x="3036" y="620"/>
                  </a:lnTo>
                  <a:lnTo>
                    <a:pt x="2852" y="724"/>
                  </a:lnTo>
                  <a:lnTo>
                    <a:pt x="2788" y="668"/>
                  </a:lnTo>
                  <a:cubicBezTo>
                    <a:pt x="2764" y="656"/>
                    <a:pt x="2747" y="636"/>
                    <a:pt x="2708" y="652"/>
                  </a:cubicBezTo>
                  <a:cubicBezTo>
                    <a:pt x="2660" y="668"/>
                    <a:pt x="2592" y="720"/>
                    <a:pt x="2556" y="764"/>
                  </a:cubicBezTo>
                  <a:lnTo>
                    <a:pt x="2492" y="916"/>
                  </a:lnTo>
                  <a:lnTo>
                    <a:pt x="2466" y="1050"/>
                  </a:lnTo>
                  <a:lnTo>
                    <a:pt x="1422" y="1638"/>
                  </a:lnTo>
                  <a:lnTo>
                    <a:pt x="1386" y="1554"/>
                  </a:lnTo>
                  <a:cubicBezTo>
                    <a:pt x="1360" y="1531"/>
                    <a:pt x="1320" y="1492"/>
                    <a:pt x="1266" y="1500"/>
                  </a:cubicBezTo>
                  <a:cubicBezTo>
                    <a:pt x="1158" y="1494"/>
                    <a:pt x="1104" y="1554"/>
                    <a:pt x="1062" y="1602"/>
                  </a:cubicBezTo>
                  <a:cubicBezTo>
                    <a:pt x="1020" y="1650"/>
                    <a:pt x="1009" y="1693"/>
                    <a:pt x="996" y="1728"/>
                  </a:cubicBezTo>
                  <a:lnTo>
                    <a:pt x="984" y="1806"/>
                  </a:lnTo>
                  <a:lnTo>
                    <a:pt x="960" y="1830"/>
                  </a:lnTo>
                  <a:lnTo>
                    <a:pt x="768" y="1731"/>
                  </a:lnTo>
                  <a:lnTo>
                    <a:pt x="722" y="1746"/>
                  </a:lnTo>
                  <a:lnTo>
                    <a:pt x="348" y="1533"/>
                  </a:lnTo>
                </a:path>
              </a:pathLst>
            </a:custGeom>
            <a:grpFill/>
            <a:ln w="3175" cmpd="sng">
              <a:solidFill>
                <a:srgbClr val="17366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9" name="Freeform 228"/>
            <p:cNvSpPr>
              <a:spLocks/>
            </p:cNvSpPr>
            <p:nvPr/>
          </p:nvSpPr>
          <p:spPr bwMode="auto">
            <a:xfrm>
              <a:off x="762863" y="1832083"/>
              <a:ext cx="321448" cy="147533"/>
            </a:xfrm>
            <a:custGeom>
              <a:avLst/>
              <a:gdLst>
                <a:gd name="T0" fmla="*/ 0 w 1332"/>
                <a:gd name="T1" fmla="*/ 9 h 649"/>
                <a:gd name="T2" fmla="*/ 0 w 1332"/>
                <a:gd name="T3" fmla="*/ 8 h 649"/>
                <a:gd name="T4" fmla="*/ 0 w 1332"/>
                <a:gd name="T5" fmla="*/ 7 h 649"/>
                <a:gd name="T6" fmla="*/ 2 w 1332"/>
                <a:gd name="T7" fmla="*/ 8 h 649"/>
                <a:gd name="T8" fmla="*/ 2 w 1332"/>
                <a:gd name="T9" fmla="*/ 8 h 649"/>
                <a:gd name="T10" fmla="*/ 7 w 1332"/>
                <a:gd name="T11" fmla="*/ 12 h 649"/>
                <a:gd name="T12" fmla="*/ 7 w 1332"/>
                <a:gd name="T13" fmla="*/ 12 h 649"/>
                <a:gd name="T14" fmla="*/ 8 w 1332"/>
                <a:gd name="T15" fmla="*/ 12 h 649"/>
                <a:gd name="T16" fmla="*/ 8 w 1332"/>
                <a:gd name="T17" fmla="*/ 12 h 649"/>
                <a:gd name="T18" fmla="*/ 9 w 1332"/>
                <a:gd name="T19" fmla="*/ 12 h 649"/>
                <a:gd name="T20" fmla="*/ 9 w 1332"/>
                <a:gd name="T21" fmla="*/ 13 h 649"/>
                <a:gd name="T22" fmla="*/ 11 w 1332"/>
                <a:gd name="T23" fmla="*/ 10 h 649"/>
                <a:gd name="T24" fmla="*/ 15 w 1332"/>
                <a:gd name="T25" fmla="*/ 8 h 649"/>
                <a:gd name="T26" fmla="*/ 16 w 1332"/>
                <a:gd name="T27" fmla="*/ 7 h 649"/>
                <a:gd name="T28" fmla="*/ 16 w 1332"/>
                <a:gd name="T29" fmla="*/ 4 h 649"/>
                <a:gd name="T30" fmla="*/ 20 w 1332"/>
                <a:gd name="T31" fmla="*/ 2 h 649"/>
                <a:gd name="T32" fmla="*/ 20 w 1332"/>
                <a:gd name="T33" fmla="*/ 2 h 649"/>
                <a:gd name="T34" fmla="*/ 20 w 1332"/>
                <a:gd name="T35" fmla="*/ 8 h 649"/>
                <a:gd name="T36" fmla="*/ 23 w 1332"/>
                <a:gd name="T37" fmla="*/ 6 h 649"/>
                <a:gd name="T38" fmla="*/ 23 w 1332"/>
                <a:gd name="T39" fmla="*/ 5 h 649"/>
                <a:gd name="T40" fmla="*/ 24 w 1332"/>
                <a:gd name="T41" fmla="*/ 3 h 649"/>
                <a:gd name="T42" fmla="*/ 27 w 1332"/>
                <a:gd name="T43" fmla="*/ 1 h 649"/>
                <a:gd name="T44" fmla="*/ 29 w 1332"/>
                <a:gd name="T45" fmla="*/ 0 h 649"/>
                <a:gd name="T46" fmla="*/ 29 w 1332"/>
                <a:gd name="T47" fmla="*/ 3 h 649"/>
                <a:gd name="T48" fmla="*/ 28 w 1332"/>
                <a:gd name="T49" fmla="*/ 3 h 649"/>
                <a:gd name="T50" fmla="*/ 27 w 1332"/>
                <a:gd name="T51" fmla="*/ 3 h 649"/>
                <a:gd name="T52" fmla="*/ 26 w 1332"/>
                <a:gd name="T53" fmla="*/ 3 h 649"/>
                <a:gd name="T54" fmla="*/ 25 w 1332"/>
                <a:gd name="T55" fmla="*/ 3 h 649"/>
                <a:gd name="T56" fmla="*/ 25 w 1332"/>
                <a:gd name="T57" fmla="*/ 4 h 649"/>
                <a:gd name="T58" fmla="*/ 24 w 1332"/>
                <a:gd name="T59" fmla="*/ 5 h 649"/>
                <a:gd name="T60" fmla="*/ 24 w 1332"/>
                <a:gd name="T61" fmla="*/ 7 h 649"/>
                <a:gd name="T62" fmla="*/ 14 w 1332"/>
                <a:gd name="T63" fmla="*/ 12 h 649"/>
                <a:gd name="T64" fmla="*/ 13 w 1332"/>
                <a:gd name="T65" fmla="*/ 11 h 649"/>
                <a:gd name="T66" fmla="*/ 12 w 1332"/>
                <a:gd name="T67" fmla="*/ 11 h 649"/>
                <a:gd name="T68" fmla="*/ 11 w 1332"/>
                <a:gd name="T69" fmla="*/ 11 h 649"/>
                <a:gd name="T70" fmla="*/ 11 w 1332"/>
                <a:gd name="T71" fmla="*/ 11 h 649"/>
                <a:gd name="T72" fmla="*/ 10 w 1332"/>
                <a:gd name="T73" fmla="*/ 13 h 649"/>
                <a:gd name="T74" fmla="*/ 10 w 1332"/>
                <a:gd name="T75" fmla="*/ 14 h 649"/>
                <a:gd name="T76" fmla="*/ 9 w 1332"/>
                <a:gd name="T77" fmla="*/ 14 h 649"/>
                <a:gd name="T78" fmla="*/ 7 w 1332"/>
                <a:gd name="T79" fmla="*/ 13 h 649"/>
                <a:gd name="T80" fmla="*/ 7 w 1332"/>
                <a:gd name="T81" fmla="*/ 13 h 649"/>
                <a:gd name="T82" fmla="*/ 2 w 1332"/>
                <a:gd name="T83" fmla="*/ 10 h 649"/>
                <a:gd name="T84" fmla="*/ 2 w 1332"/>
                <a:gd name="T85" fmla="*/ 10 h 649"/>
                <a:gd name="T86" fmla="*/ 0 w 1332"/>
                <a:gd name="T87" fmla="*/ 9 h 649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332"/>
                <a:gd name="T133" fmla="*/ 0 h 649"/>
                <a:gd name="T134" fmla="*/ 1332 w 1332"/>
                <a:gd name="T135" fmla="*/ 649 h 649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332" h="649">
                  <a:moveTo>
                    <a:pt x="0" y="409"/>
                  </a:moveTo>
                  <a:lnTo>
                    <a:pt x="1" y="359"/>
                  </a:lnTo>
                  <a:lnTo>
                    <a:pt x="8" y="341"/>
                  </a:lnTo>
                  <a:lnTo>
                    <a:pt x="77" y="391"/>
                  </a:lnTo>
                  <a:lnTo>
                    <a:pt x="89" y="392"/>
                  </a:lnTo>
                  <a:lnTo>
                    <a:pt x="335" y="535"/>
                  </a:lnTo>
                  <a:lnTo>
                    <a:pt x="329" y="545"/>
                  </a:lnTo>
                  <a:lnTo>
                    <a:pt x="346" y="541"/>
                  </a:lnTo>
                  <a:lnTo>
                    <a:pt x="380" y="568"/>
                  </a:lnTo>
                  <a:lnTo>
                    <a:pt x="392" y="569"/>
                  </a:lnTo>
                  <a:lnTo>
                    <a:pt x="407" y="573"/>
                  </a:lnTo>
                  <a:cubicBezTo>
                    <a:pt x="430" y="556"/>
                    <a:pt x="480" y="508"/>
                    <a:pt x="528" y="470"/>
                  </a:cubicBezTo>
                  <a:cubicBezTo>
                    <a:pt x="576" y="433"/>
                    <a:pt x="668" y="367"/>
                    <a:pt x="692" y="349"/>
                  </a:cubicBezTo>
                  <a:lnTo>
                    <a:pt x="712" y="335"/>
                  </a:lnTo>
                  <a:lnTo>
                    <a:pt x="712" y="172"/>
                  </a:lnTo>
                  <a:lnTo>
                    <a:pt x="893" y="70"/>
                  </a:lnTo>
                  <a:lnTo>
                    <a:pt x="911" y="88"/>
                  </a:lnTo>
                  <a:lnTo>
                    <a:pt x="913" y="356"/>
                  </a:lnTo>
                  <a:lnTo>
                    <a:pt x="1030" y="293"/>
                  </a:lnTo>
                  <a:lnTo>
                    <a:pt x="1048" y="229"/>
                  </a:lnTo>
                  <a:lnTo>
                    <a:pt x="1085" y="131"/>
                  </a:lnTo>
                  <a:lnTo>
                    <a:pt x="1245" y="44"/>
                  </a:lnTo>
                  <a:lnTo>
                    <a:pt x="1332" y="0"/>
                  </a:lnTo>
                  <a:lnTo>
                    <a:pt x="1332" y="119"/>
                  </a:lnTo>
                  <a:lnTo>
                    <a:pt x="1260" y="157"/>
                  </a:lnTo>
                  <a:lnTo>
                    <a:pt x="1235" y="136"/>
                  </a:lnTo>
                  <a:lnTo>
                    <a:pt x="1203" y="123"/>
                  </a:lnTo>
                  <a:lnTo>
                    <a:pt x="1162" y="143"/>
                  </a:lnTo>
                  <a:lnTo>
                    <a:pt x="1130" y="169"/>
                  </a:lnTo>
                  <a:lnTo>
                    <a:pt x="1096" y="240"/>
                  </a:lnTo>
                  <a:lnTo>
                    <a:pt x="1078" y="315"/>
                  </a:lnTo>
                  <a:lnTo>
                    <a:pt x="629" y="562"/>
                  </a:lnTo>
                  <a:lnTo>
                    <a:pt x="602" y="518"/>
                  </a:lnTo>
                  <a:lnTo>
                    <a:pt x="559" y="502"/>
                  </a:lnTo>
                  <a:lnTo>
                    <a:pt x="512" y="511"/>
                  </a:lnTo>
                  <a:lnTo>
                    <a:pt x="484" y="529"/>
                  </a:lnTo>
                  <a:lnTo>
                    <a:pt x="441" y="585"/>
                  </a:lnTo>
                  <a:lnTo>
                    <a:pt x="428" y="640"/>
                  </a:lnTo>
                  <a:lnTo>
                    <a:pt x="421" y="649"/>
                  </a:lnTo>
                  <a:lnTo>
                    <a:pt x="336" y="606"/>
                  </a:lnTo>
                  <a:lnTo>
                    <a:pt x="314" y="614"/>
                  </a:lnTo>
                  <a:lnTo>
                    <a:pt x="78" y="475"/>
                  </a:lnTo>
                  <a:lnTo>
                    <a:pt x="76" y="450"/>
                  </a:lnTo>
                  <a:lnTo>
                    <a:pt x="0" y="409"/>
                  </a:lnTo>
                  <a:close/>
                </a:path>
              </a:pathLst>
            </a:custGeom>
            <a:grpFill/>
            <a:ln w="3175" cmpd="sng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0" name="Freeform 229"/>
            <p:cNvSpPr>
              <a:spLocks/>
            </p:cNvSpPr>
            <p:nvPr/>
          </p:nvSpPr>
          <p:spPr bwMode="auto">
            <a:xfrm>
              <a:off x="831806" y="1847570"/>
              <a:ext cx="102553" cy="53796"/>
            </a:xfrm>
            <a:custGeom>
              <a:avLst/>
              <a:gdLst>
                <a:gd name="T0" fmla="*/ 2 w 954"/>
                <a:gd name="T1" fmla="*/ 1 h 528"/>
                <a:gd name="T2" fmla="*/ 0 w 954"/>
                <a:gd name="T3" fmla="*/ 0 h 528"/>
                <a:gd name="T4" fmla="*/ 0 60000 65536"/>
                <a:gd name="T5" fmla="*/ 0 60000 65536"/>
                <a:gd name="T6" fmla="*/ 0 w 954"/>
                <a:gd name="T7" fmla="*/ 0 h 528"/>
                <a:gd name="T8" fmla="*/ 954 w 954"/>
                <a:gd name="T9" fmla="*/ 528 h 528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954" h="528">
                  <a:moveTo>
                    <a:pt x="954" y="528"/>
                  </a:moveTo>
                  <a:lnTo>
                    <a:pt x="0" y="0"/>
                  </a:lnTo>
                </a:path>
              </a:pathLst>
            </a:custGeom>
            <a:grpFill/>
            <a:ln w="3175" cmpd="sng">
              <a:solidFill>
                <a:srgbClr val="17366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1" name="Freeform 230"/>
            <p:cNvSpPr>
              <a:spLocks/>
            </p:cNvSpPr>
            <p:nvPr/>
          </p:nvSpPr>
          <p:spPr bwMode="auto">
            <a:xfrm>
              <a:off x="836976" y="1821486"/>
              <a:ext cx="144780" cy="52981"/>
            </a:xfrm>
            <a:custGeom>
              <a:avLst/>
              <a:gdLst>
                <a:gd name="T0" fmla="*/ 0 w 1356"/>
                <a:gd name="T1" fmla="*/ 0 h 522"/>
                <a:gd name="T2" fmla="*/ 0 w 1356"/>
                <a:gd name="T3" fmla="*/ 0 h 522"/>
                <a:gd name="T4" fmla="*/ 0 w 1356"/>
                <a:gd name="T5" fmla="*/ 0 h 522"/>
                <a:gd name="T6" fmla="*/ 2 w 1356"/>
                <a:gd name="T7" fmla="*/ 1 h 522"/>
                <a:gd name="T8" fmla="*/ 2 w 1356"/>
                <a:gd name="T9" fmla="*/ 1 h 522"/>
                <a:gd name="T10" fmla="*/ 3 w 1356"/>
                <a:gd name="T11" fmla="*/ 0 h 52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56"/>
                <a:gd name="T19" fmla="*/ 0 h 522"/>
                <a:gd name="T20" fmla="*/ 1356 w 1356"/>
                <a:gd name="T21" fmla="*/ 522 h 52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56" h="522">
                  <a:moveTo>
                    <a:pt x="0" y="33"/>
                  </a:moveTo>
                  <a:lnTo>
                    <a:pt x="12" y="0"/>
                  </a:lnTo>
                  <a:lnTo>
                    <a:pt x="54" y="6"/>
                  </a:lnTo>
                  <a:lnTo>
                    <a:pt x="894" y="480"/>
                  </a:lnTo>
                  <a:lnTo>
                    <a:pt x="930" y="522"/>
                  </a:lnTo>
                  <a:lnTo>
                    <a:pt x="1356" y="272"/>
                  </a:lnTo>
                </a:path>
              </a:pathLst>
            </a:custGeom>
            <a:grpFill/>
            <a:ln w="3175" cmpd="sng">
              <a:solidFill>
                <a:srgbClr val="17366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2" name="Freeform 231"/>
            <p:cNvSpPr>
              <a:spLocks/>
            </p:cNvSpPr>
            <p:nvPr/>
          </p:nvSpPr>
          <p:spPr bwMode="auto">
            <a:xfrm>
              <a:off x="843009" y="1904626"/>
              <a:ext cx="93935" cy="52166"/>
            </a:xfrm>
            <a:custGeom>
              <a:avLst/>
              <a:gdLst>
                <a:gd name="T0" fmla="*/ 2 w 885"/>
                <a:gd name="T1" fmla="*/ 0 h 522"/>
                <a:gd name="T2" fmla="*/ 1 w 885"/>
                <a:gd name="T3" fmla="*/ 0 h 522"/>
                <a:gd name="T4" fmla="*/ 0 w 885"/>
                <a:gd name="T5" fmla="*/ 1 h 522"/>
                <a:gd name="T6" fmla="*/ 0 w 885"/>
                <a:gd name="T7" fmla="*/ 1 h 522"/>
                <a:gd name="T8" fmla="*/ 0 w 885"/>
                <a:gd name="T9" fmla="*/ 1 h 522"/>
                <a:gd name="T10" fmla="*/ 1 w 885"/>
                <a:gd name="T11" fmla="*/ 0 h 522"/>
                <a:gd name="T12" fmla="*/ 1 w 885"/>
                <a:gd name="T13" fmla="*/ 0 h 522"/>
                <a:gd name="T14" fmla="*/ 2 w 885"/>
                <a:gd name="T15" fmla="*/ 0 h 52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885"/>
                <a:gd name="T25" fmla="*/ 0 h 522"/>
                <a:gd name="T26" fmla="*/ 885 w 885"/>
                <a:gd name="T27" fmla="*/ 522 h 52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885" h="522">
                  <a:moveTo>
                    <a:pt x="885" y="33"/>
                  </a:moveTo>
                  <a:lnTo>
                    <a:pt x="476" y="248"/>
                  </a:lnTo>
                  <a:cubicBezTo>
                    <a:pt x="334" y="326"/>
                    <a:pt x="109" y="460"/>
                    <a:pt x="33" y="503"/>
                  </a:cubicBezTo>
                  <a:lnTo>
                    <a:pt x="0" y="522"/>
                  </a:lnTo>
                  <a:lnTo>
                    <a:pt x="35" y="494"/>
                  </a:lnTo>
                  <a:cubicBezTo>
                    <a:pt x="113" y="442"/>
                    <a:pt x="341" y="287"/>
                    <a:pt x="471" y="210"/>
                  </a:cubicBezTo>
                  <a:cubicBezTo>
                    <a:pt x="601" y="133"/>
                    <a:pt x="714" y="70"/>
                    <a:pt x="782" y="36"/>
                  </a:cubicBezTo>
                  <a:lnTo>
                    <a:pt x="864" y="0"/>
                  </a:lnTo>
                </a:path>
              </a:pathLst>
            </a:custGeom>
            <a:grpFill/>
            <a:ln w="3175" cmpd="sng">
              <a:solidFill>
                <a:srgbClr val="17366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" name="Freeform 232"/>
            <p:cNvSpPr>
              <a:spLocks/>
            </p:cNvSpPr>
            <p:nvPr/>
          </p:nvSpPr>
          <p:spPr bwMode="auto">
            <a:xfrm>
              <a:off x="836976" y="1827192"/>
              <a:ext cx="95658" cy="69283"/>
            </a:xfrm>
            <a:custGeom>
              <a:avLst/>
              <a:gdLst>
                <a:gd name="T0" fmla="*/ 2 w 891"/>
                <a:gd name="T1" fmla="*/ 1 h 684"/>
                <a:gd name="T2" fmla="*/ 2 w 891"/>
                <a:gd name="T3" fmla="*/ 1 h 684"/>
                <a:gd name="T4" fmla="*/ 0 w 891"/>
                <a:gd name="T5" fmla="*/ 0 h 684"/>
                <a:gd name="T6" fmla="*/ 0 w 891"/>
                <a:gd name="T7" fmla="*/ 0 h 684"/>
                <a:gd name="T8" fmla="*/ 0 w 891"/>
                <a:gd name="T9" fmla="*/ 0 h 684"/>
                <a:gd name="T10" fmla="*/ 2 w 891"/>
                <a:gd name="T11" fmla="*/ 1 h 68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91"/>
                <a:gd name="T19" fmla="*/ 0 h 684"/>
                <a:gd name="T20" fmla="*/ 891 w 891"/>
                <a:gd name="T21" fmla="*/ 684 h 68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91" h="684">
                  <a:moveTo>
                    <a:pt x="891" y="477"/>
                  </a:moveTo>
                  <a:lnTo>
                    <a:pt x="879" y="684"/>
                  </a:lnTo>
                  <a:lnTo>
                    <a:pt x="0" y="195"/>
                  </a:lnTo>
                  <a:lnTo>
                    <a:pt x="15" y="6"/>
                  </a:lnTo>
                  <a:lnTo>
                    <a:pt x="51" y="0"/>
                  </a:lnTo>
                  <a:lnTo>
                    <a:pt x="879" y="456"/>
                  </a:lnTo>
                </a:path>
              </a:pathLst>
            </a:custGeom>
            <a:grpFill/>
            <a:ln w="3175" cmpd="sng">
              <a:solidFill>
                <a:srgbClr val="17366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4" name="Freeform 233"/>
            <p:cNvSpPr>
              <a:spLocks/>
            </p:cNvSpPr>
            <p:nvPr/>
          </p:nvSpPr>
          <p:spPr bwMode="auto">
            <a:xfrm>
              <a:off x="939530" y="1856536"/>
              <a:ext cx="36195" cy="40755"/>
            </a:xfrm>
            <a:custGeom>
              <a:avLst/>
              <a:gdLst>
                <a:gd name="T0" fmla="*/ 0 w 344"/>
                <a:gd name="T1" fmla="*/ 0 h 400"/>
                <a:gd name="T2" fmla="*/ 0 w 344"/>
                <a:gd name="T3" fmla="*/ 1 h 400"/>
                <a:gd name="T4" fmla="*/ 1 w 344"/>
                <a:gd name="T5" fmla="*/ 0 h 400"/>
                <a:gd name="T6" fmla="*/ 1 w 344"/>
                <a:gd name="T7" fmla="*/ 0 h 400"/>
                <a:gd name="T8" fmla="*/ 0 w 344"/>
                <a:gd name="T9" fmla="*/ 0 h 4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44"/>
                <a:gd name="T16" fmla="*/ 0 h 400"/>
                <a:gd name="T17" fmla="*/ 344 w 344"/>
                <a:gd name="T18" fmla="*/ 400 h 4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44" h="400">
                  <a:moveTo>
                    <a:pt x="0" y="188"/>
                  </a:moveTo>
                  <a:lnTo>
                    <a:pt x="0" y="400"/>
                  </a:lnTo>
                  <a:lnTo>
                    <a:pt x="344" y="200"/>
                  </a:lnTo>
                  <a:lnTo>
                    <a:pt x="344" y="0"/>
                  </a:lnTo>
                  <a:lnTo>
                    <a:pt x="35" y="175"/>
                  </a:lnTo>
                </a:path>
              </a:pathLst>
            </a:custGeom>
            <a:grpFill/>
            <a:ln w="3175" cmpd="sng">
              <a:solidFill>
                <a:srgbClr val="17366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" name="Freeform 234"/>
            <p:cNvSpPr>
              <a:spLocks/>
            </p:cNvSpPr>
            <p:nvPr/>
          </p:nvSpPr>
          <p:spPr bwMode="auto">
            <a:xfrm>
              <a:off x="878343" y="1846754"/>
              <a:ext cx="6033" cy="22008"/>
            </a:xfrm>
            <a:custGeom>
              <a:avLst/>
              <a:gdLst>
                <a:gd name="T0" fmla="*/ 0 w 60"/>
                <a:gd name="T1" fmla="*/ 0 h 225"/>
                <a:gd name="T2" fmla="*/ 0 w 60"/>
                <a:gd name="T3" fmla="*/ 0 h 225"/>
                <a:gd name="T4" fmla="*/ 0 w 60"/>
                <a:gd name="T5" fmla="*/ 0 h 225"/>
                <a:gd name="T6" fmla="*/ 0 w 60"/>
                <a:gd name="T7" fmla="*/ 0 h 2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0"/>
                <a:gd name="T13" fmla="*/ 0 h 225"/>
                <a:gd name="T14" fmla="*/ 60 w 60"/>
                <a:gd name="T15" fmla="*/ 225 h 2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0" h="225">
                  <a:moveTo>
                    <a:pt x="0" y="213"/>
                  </a:moveTo>
                  <a:lnTo>
                    <a:pt x="27" y="0"/>
                  </a:lnTo>
                  <a:lnTo>
                    <a:pt x="60" y="24"/>
                  </a:lnTo>
                  <a:lnTo>
                    <a:pt x="39" y="225"/>
                  </a:lnTo>
                </a:path>
              </a:pathLst>
            </a:custGeom>
            <a:grpFill/>
            <a:ln w="3175" cap="flat" cmpd="sng">
              <a:solidFill>
                <a:srgbClr val="17366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6" name="Freeform 235"/>
            <p:cNvSpPr>
              <a:spLocks/>
            </p:cNvSpPr>
            <p:nvPr/>
          </p:nvSpPr>
          <p:spPr bwMode="auto">
            <a:xfrm>
              <a:off x="782684" y="1944566"/>
              <a:ext cx="49984" cy="27713"/>
            </a:xfrm>
            <a:custGeom>
              <a:avLst/>
              <a:gdLst>
                <a:gd name="T0" fmla="*/ 1 w 465"/>
                <a:gd name="T1" fmla="*/ 1 h 271"/>
                <a:gd name="T2" fmla="*/ 0 w 465"/>
                <a:gd name="T3" fmla="*/ 0 h 271"/>
                <a:gd name="T4" fmla="*/ 0 60000 65536"/>
                <a:gd name="T5" fmla="*/ 0 60000 65536"/>
                <a:gd name="T6" fmla="*/ 0 w 465"/>
                <a:gd name="T7" fmla="*/ 0 h 271"/>
                <a:gd name="T8" fmla="*/ 465 w 465"/>
                <a:gd name="T9" fmla="*/ 271 h 27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65" h="271">
                  <a:moveTo>
                    <a:pt x="465" y="271"/>
                  </a:moveTo>
                  <a:lnTo>
                    <a:pt x="0" y="0"/>
                  </a:lnTo>
                </a:path>
              </a:pathLst>
            </a:custGeom>
            <a:grpFill/>
            <a:ln w="3175" cmpd="sng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7" name="Freeform 236"/>
            <p:cNvSpPr>
              <a:spLocks/>
            </p:cNvSpPr>
            <p:nvPr/>
          </p:nvSpPr>
          <p:spPr bwMode="auto">
            <a:xfrm>
              <a:off x="842147" y="1892400"/>
              <a:ext cx="72390" cy="63578"/>
            </a:xfrm>
            <a:custGeom>
              <a:avLst/>
              <a:gdLst>
                <a:gd name="T0" fmla="*/ 0 w 684"/>
                <a:gd name="T1" fmla="*/ 1 h 626"/>
                <a:gd name="T2" fmla="*/ 0 w 684"/>
                <a:gd name="T3" fmla="*/ 1 h 626"/>
                <a:gd name="T4" fmla="*/ 1 w 684"/>
                <a:gd name="T5" fmla="*/ 0 h 626"/>
                <a:gd name="T6" fmla="*/ 1 w 684"/>
                <a:gd name="T7" fmla="*/ 0 h 626"/>
                <a:gd name="T8" fmla="*/ 1 w 684"/>
                <a:gd name="T9" fmla="*/ 0 h 6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84"/>
                <a:gd name="T16" fmla="*/ 0 h 626"/>
                <a:gd name="T17" fmla="*/ 684 w 684"/>
                <a:gd name="T18" fmla="*/ 626 h 62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84" h="626">
                  <a:moveTo>
                    <a:pt x="0" y="626"/>
                  </a:moveTo>
                  <a:lnTo>
                    <a:pt x="57" y="569"/>
                  </a:lnTo>
                  <a:cubicBezTo>
                    <a:pt x="121" y="503"/>
                    <a:pt x="290" y="316"/>
                    <a:pt x="384" y="228"/>
                  </a:cubicBezTo>
                  <a:cubicBezTo>
                    <a:pt x="509" y="133"/>
                    <a:pt x="564" y="75"/>
                    <a:pt x="624" y="42"/>
                  </a:cubicBezTo>
                  <a:lnTo>
                    <a:pt x="684" y="0"/>
                  </a:lnTo>
                </a:path>
              </a:pathLst>
            </a:custGeom>
            <a:grpFill/>
            <a:ln w="3175" cmpd="sng">
              <a:solidFill>
                <a:srgbClr val="17366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8" name="Oval 237"/>
            <p:cNvSpPr>
              <a:spLocks noChangeArrowheads="1"/>
            </p:cNvSpPr>
            <p:nvPr/>
          </p:nvSpPr>
          <p:spPr bwMode="auto">
            <a:xfrm rot="20160818">
              <a:off x="843009" y="1956793"/>
              <a:ext cx="6033" cy="8151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9" name="Freeform 238"/>
            <p:cNvSpPr>
              <a:spLocks/>
            </p:cNvSpPr>
            <p:nvPr/>
          </p:nvSpPr>
          <p:spPr bwMode="auto">
            <a:xfrm>
              <a:off x="935220" y="1852460"/>
              <a:ext cx="43089" cy="84770"/>
            </a:xfrm>
            <a:custGeom>
              <a:avLst/>
              <a:gdLst>
                <a:gd name="T0" fmla="*/ 0 w 408"/>
                <a:gd name="T1" fmla="*/ 0 h 848"/>
                <a:gd name="T2" fmla="*/ 0 w 408"/>
                <a:gd name="T3" fmla="*/ 1 h 848"/>
                <a:gd name="T4" fmla="*/ 0 w 408"/>
                <a:gd name="T5" fmla="*/ 2 h 848"/>
                <a:gd name="T6" fmla="*/ 0 w 408"/>
                <a:gd name="T7" fmla="*/ 2 h 848"/>
                <a:gd name="T8" fmla="*/ 1 w 408"/>
                <a:gd name="T9" fmla="*/ 1 h 848"/>
                <a:gd name="T10" fmla="*/ 1 w 408"/>
                <a:gd name="T11" fmla="*/ 1 h 848"/>
                <a:gd name="T12" fmla="*/ 1 w 408"/>
                <a:gd name="T13" fmla="*/ 0 h 848"/>
                <a:gd name="T14" fmla="*/ 0 w 408"/>
                <a:gd name="T15" fmla="*/ 0 h 84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08"/>
                <a:gd name="T25" fmla="*/ 0 h 848"/>
                <a:gd name="T26" fmla="*/ 408 w 408"/>
                <a:gd name="T27" fmla="*/ 848 h 84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08" h="848">
                  <a:moveTo>
                    <a:pt x="0" y="232"/>
                  </a:moveTo>
                  <a:lnTo>
                    <a:pt x="0" y="488"/>
                  </a:lnTo>
                  <a:lnTo>
                    <a:pt x="0" y="832"/>
                  </a:lnTo>
                  <a:lnTo>
                    <a:pt x="64" y="848"/>
                  </a:lnTo>
                  <a:lnTo>
                    <a:pt x="376" y="672"/>
                  </a:lnTo>
                  <a:lnTo>
                    <a:pt x="408" y="616"/>
                  </a:lnTo>
                  <a:lnTo>
                    <a:pt x="408" y="0"/>
                  </a:lnTo>
                  <a:lnTo>
                    <a:pt x="0" y="232"/>
                  </a:lnTo>
                  <a:close/>
                </a:path>
              </a:pathLst>
            </a:custGeom>
            <a:grpFill/>
            <a:ln w="3175" cmpd="sng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0" name="Freeform 239"/>
            <p:cNvSpPr>
              <a:spLocks/>
            </p:cNvSpPr>
            <p:nvPr/>
          </p:nvSpPr>
          <p:spPr bwMode="auto">
            <a:xfrm>
              <a:off x="781822" y="1850015"/>
              <a:ext cx="49984" cy="72544"/>
            </a:xfrm>
            <a:custGeom>
              <a:avLst/>
              <a:gdLst>
                <a:gd name="T0" fmla="*/ 1 w 474"/>
                <a:gd name="T1" fmla="*/ 0 h 705"/>
                <a:gd name="T2" fmla="*/ 1 w 474"/>
                <a:gd name="T3" fmla="*/ 0 h 705"/>
                <a:gd name="T4" fmla="*/ 1 w 474"/>
                <a:gd name="T5" fmla="*/ 1 h 705"/>
                <a:gd name="T6" fmla="*/ 0 w 474"/>
                <a:gd name="T7" fmla="*/ 1 h 705"/>
                <a:gd name="T8" fmla="*/ 0 w 474"/>
                <a:gd name="T9" fmla="*/ 1 h 705"/>
                <a:gd name="T10" fmla="*/ 0 w 474"/>
                <a:gd name="T11" fmla="*/ 1 h 705"/>
                <a:gd name="T12" fmla="*/ 0 w 474"/>
                <a:gd name="T13" fmla="*/ 1 h 705"/>
                <a:gd name="T14" fmla="*/ 1 w 474"/>
                <a:gd name="T15" fmla="*/ 0 h 705"/>
                <a:gd name="T16" fmla="*/ 1 w 474"/>
                <a:gd name="T17" fmla="*/ 0 h 70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74"/>
                <a:gd name="T28" fmla="*/ 0 h 705"/>
                <a:gd name="T29" fmla="*/ 474 w 474"/>
                <a:gd name="T30" fmla="*/ 705 h 70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74" h="705">
                  <a:moveTo>
                    <a:pt x="474" y="0"/>
                  </a:moveTo>
                  <a:lnTo>
                    <a:pt x="458" y="40"/>
                  </a:lnTo>
                  <a:cubicBezTo>
                    <a:pt x="435" y="83"/>
                    <a:pt x="391" y="178"/>
                    <a:pt x="338" y="260"/>
                  </a:cubicBezTo>
                  <a:cubicBezTo>
                    <a:pt x="251" y="392"/>
                    <a:pt x="198" y="459"/>
                    <a:pt x="142" y="532"/>
                  </a:cubicBezTo>
                  <a:lnTo>
                    <a:pt x="0" y="705"/>
                  </a:lnTo>
                  <a:lnTo>
                    <a:pt x="60" y="627"/>
                  </a:lnTo>
                  <a:cubicBezTo>
                    <a:pt x="103" y="566"/>
                    <a:pt x="204" y="421"/>
                    <a:pt x="258" y="336"/>
                  </a:cubicBezTo>
                  <a:cubicBezTo>
                    <a:pt x="333" y="216"/>
                    <a:pt x="355" y="166"/>
                    <a:pt x="382" y="116"/>
                  </a:cubicBezTo>
                  <a:lnTo>
                    <a:pt x="422" y="52"/>
                  </a:lnTo>
                </a:path>
              </a:pathLst>
            </a:custGeom>
            <a:grpFill/>
            <a:ln w="3175" cap="flat" cmpd="sng">
              <a:solidFill>
                <a:srgbClr val="17366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1" name="Freeform 240"/>
            <p:cNvSpPr>
              <a:spLocks/>
            </p:cNvSpPr>
            <p:nvPr/>
          </p:nvSpPr>
          <p:spPr bwMode="auto">
            <a:xfrm>
              <a:off x="780960" y="1860611"/>
              <a:ext cx="73252" cy="63578"/>
            </a:xfrm>
            <a:custGeom>
              <a:avLst/>
              <a:gdLst>
                <a:gd name="T0" fmla="*/ 0 w 684"/>
                <a:gd name="T1" fmla="*/ 1 h 626"/>
                <a:gd name="T2" fmla="*/ 0 w 684"/>
                <a:gd name="T3" fmla="*/ 1 h 626"/>
                <a:gd name="T4" fmla="*/ 1 w 684"/>
                <a:gd name="T5" fmla="*/ 0 h 626"/>
                <a:gd name="T6" fmla="*/ 1 w 684"/>
                <a:gd name="T7" fmla="*/ 0 h 626"/>
                <a:gd name="T8" fmla="*/ 1 w 684"/>
                <a:gd name="T9" fmla="*/ 0 h 6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84"/>
                <a:gd name="T16" fmla="*/ 0 h 626"/>
                <a:gd name="T17" fmla="*/ 684 w 684"/>
                <a:gd name="T18" fmla="*/ 626 h 62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84" h="626">
                  <a:moveTo>
                    <a:pt x="0" y="626"/>
                  </a:moveTo>
                  <a:lnTo>
                    <a:pt x="57" y="569"/>
                  </a:lnTo>
                  <a:cubicBezTo>
                    <a:pt x="121" y="503"/>
                    <a:pt x="290" y="316"/>
                    <a:pt x="384" y="228"/>
                  </a:cubicBezTo>
                  <a:cubicBezTo>
                    <a:pt x="509" y="133"/>
                    <a:pt x="564" y="75"/>
                    <a:pt x="624" y="42"/>
                  </a:cubicBezTo>
                  <a:lnTo>
                    <a:pt x="684" y="0"/>
                  </a:lnTo>
                </a:path>
              </a:pathLst>
            </a:custGeom>
            <a:grpFill/>
            <a:ln w="3175" cmpd="sng">
              <a:solidFill>
                <a:srgbClr val="17366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2" name="Oval 241"/>
            <p:cNvSpPr>
              <a:spLocks noChangeArrowheads="1"/>
            </p:cNvSpPr>
            <p:nvPr/>
          </p:nvSpPr>
          <p:spPr bwMode="auto">
            <a:xfrm rot="20160818">
              <a:off x="826635" y="1952717"/>
              <a:ext cx="11203" cy="13857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33" name="Oval 242"/>
            <p:cNvSpPr>
              <a:spLocks noChangeArrowheads="1"/>
            </p:cNvSpPr>
            <p:nvPr/>
          </p:nvSpPr>
          <p:spPr bwMode="auto">
            <a:xfrm rot="20160818">
              <a:off x="782684" y="1927449"/>
              <a:ext cx="11203" cy="15487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34" name="Oval 243"/>
            <p:cNvSpPr>
              <a:spLocks noChangeArrowheads="1"/>
            </p:cNvSpPr>
            <p:nvPr/>
          </p:nvSpPr>
          <p:spPr bwMode="auto">
            <a:xfrm rot="20160541">
              <a:off x="822326" y="1969834"/>
              <a:ext cx="4309" cy="6521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35" name="Oval 244"/>
            <p:cNvSpPr>
              <a:spLocks noChangeArrowheads="1"/>
            </p:cNvSpPr>
            <p:nvPr/>
          </p:nvSpPr>
          <p:spPr bwMode="auto">
            <a:xfrm rot="20160541">
              <a:off x="784407" y="1949457"/>
              <a:ext cx="5171" cy="6521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36" name="Freeform 245"/>
            <p:cNvSpPr>
              <a:spLocks/>
            </p:cNvSpPr>
            <p:nvPr/>
          </p:nvSpPr>
          <p:spPr bwMode="auto">
            <a:xfrm>
              <a:off x="796472" y="1933970"/>
              <a:ext cx="25854" cy="24453"/>
            </a:xfrm>
            <a:custGeom>
              <a:avLst/>
              <a:gdLst>
                <a:gd name="T0" fmla="*/ 0 w 141"/>
                <a:gd name="T1" fmla="*/ 1 h 138"/>
                <a:gd name="T2" fmla="*/ 1 w 141"/>
                <a:gd name="T3" fmla="*/ 2 h 138"/>
                <a:gd name="T4" fmla="*/ 1 w 141"/>
                <a:gd name="T5" fmla="*/ 1 h 138"/>
                <a:gd name="T6" fmla="*/ 0 w 141"/>
                <a:gd name="T7" fmla="*/ 0 h 138"/>
                <a:gd name="T8" fmla="*/ 0 w 141"/>
                <a:gd name="T9" fmla="*/ 1 h 1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1"/>
                <a:gd name="T16" fmla="*/ 0 h 138"/>
                <a:gd name="T17" fmla="*/ 141 w 141"/>
                <a:gd name="T18" fmla="*/ 138 h 13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1" h="138">
                  <a:moveTo>
                    <a:pt x="6" y="66"/>
                  </a:moveTo>
                  <a:lnTo>
                    <a:pt x="138" y="138"/>
                  </a:lnTo>
                  <a:lnTo>
                    <a:pt x="141" y="85"/>
                  </a:lnTo>
                  <a:lnTo>
                    <a:pt x="0" y="0"/>
                  </a:lnTo>
                  <a:lnTo>
                    <a:pt x="6" y="66"/>
                  </a:lnTo>
                  <a:close/>
                </a:path>
              </a:pathLst>
            </a:custGeom>
            <a:grpFill/>
            <a:ln w="3175" cap="flat" cmpd="sng">
              <a:solidFill>
                <a:srgbClr val="17366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7" name="Oval 246"/>
            <p:cNvSpPr>
              <a:spLocks noChangeArrowheads="1"/>
            </p:cNvSpPr>
            <p:nvPr/>
          </p:nvSpPr>
          <p:spPr bwMode="auto">
            <a:xfrm rot="20160541">
              <a:off x="849903" y="1961684"/>
              <a:ext cx="4309" cy="6521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38" name="Oval 247"/>
            <p:cNvSpPr>
              <a:spLocks noChangeArrowheads="1"/>
            </p:cNvSpPr>
            <p:nvPr/>
          </p:nvSpPr>
          <p:spPr bwMode="auto">
            <a:xfrm rot="20160818">
              <a:off x="764586" y="1913593"/>
              <a:ext cx="5171" cy="8966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39" name="Line 248"/>
            <p:cNvSpPr>
              <a:spLocks noChangeShapeType="1"/>
            </p:cNvSpPr>
            <p:nvPr/>
          </p:nvSpPr>
          <p:spPr bwMode="auto">
            <a:xfrm flipV="1">
              <a:off x="986067" y="1814967"/>
              <a:ext cx="0" cy="86400"/>
            </a:xfrm>
            <a:prstGeom prst="lin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0" name="Freeform 249"/>
            <p:cNvSpPr>
              <a:spLocks/>
            </p:cNvSpPr>
            <p:nvPr/>
          </p:nvSpPr>
          <p:spPr bwMode="auto">
            <a:xfrm>
              <a:off x="791302" y="1894845"/>
              <a:ext cx="80146" cy="57872"/>
            </a:xfrm>
            <a:custGeom>
              <a:avLst/>
              <a:gdLst>
                <a:gd name="T0" fmla="*/ 0 w 546"/>
                <a:gd name="T1" fmla="*/ 1 h 426"/>
                <a:gd name="T2" fmla="*/ 2 w 546"/>
                <a:gd name="T3" fmla="*/ 2 h 426"/>
                <a:gd name="T4" fmla="*/ 2 w 546"/>
                <a:gd name="T5" fmla="*/ 2 h 426"/>
                <a:gd name="T6" fmla="*/ 3 w 546"/>
                <a:gd name="T7" fmla="*/ 1 h 426"/>
                <a:gd name="T8" fmla="*/ 1 w 546"/>
                <a:gd name="T9" fmla="*/ 0 h 426"/>
                <a:gd name="T10" fmla="*/ 1 w 546"/>
                <a:gd name="T11" fmla="*/ 1 h 426"/>
                <a:gd name="T12" fmla="*/ 0 w 546"/>
                <a:gd name="T13" fmla="*/ 1 h 42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6"/>
                <a:gd name="T22" fmla="*/ 0 h 426"/>
                <a:gd name="T23" fmla="*/ 546 w 546"/>
                <a:gd name="T24" fmla="*/ 426 h 42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6" h="426">
                  <a:moveTo>
                    <a:pt x="0" y="246"/>
                  </a:moveTo>
                  <a:lnTo>
                    <a:pt x="300" y="426"/>
                  </a:lnTo>
                  <a:lnTo>
                    <a:pt x="402" y="312"/>
                  </a:lnTo>
                  <a:lnTo>
                    <a:pt x="546" y="162"/>
                  </a:lnTo>
                  <a:lnTo>
                    <a:pt x="252" y="0"/>
                  </a:lnTo>
                  <a:lnTo>
                    <a:pt x="126" y="114"/>
                  </a:lnTo>
                  <a:lnTo>
                    <a:pt x="0" y="246"/>
                  </a:lnTo>
                  <a:close/>
                </a:path>
              </a:pathLst>
            </a:custGeom>
            <a:grpFill/>
            <a:ln w="9525" cap="flat" cmpd="sng">
              <a:solidFill>
                <a:srgbClr val="17366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" name="Group 250"/>
            <p:cNvGrpSpPr>
              <a:grpSpLocks/>
            </p:cNvGrpSpPr>
            <p:nvPr/>
          </p:nvGrpSpPr>
          <p:grpSpPr bwMode="auto">
            <a:xfrm>
              <a:off x="874033" y="1770950"/>
              <a:ext cx="61187" cy="56242"/>
              <a:chOff x="2352" y="3792"/>
              <a:chExt cx="329" cy="318"/>
            </a:xfrm>
            <a:grpFill/>
          </p:grpSpPr>
          <p:sp>
            <p:nvSpPr>
              <p:cNvPr id="166" name="Freeform 251"/>
              <p:cNvSpPr>
                <a:spLocks/>
              </p:cNvSpPr>
              <p:nvPr/>
            </p:nvSpPr>
            <p:spPr bwMode="auto">
              <a:xfrm>
                <a:off x="2352" y="3792"/>
                <a:ext cx="329" cy="318"/>
              </a:xfrm>
              <a:custGeom>
                <a:avLst/>
                <a:gdLst>
                  <a:gd name="T0" fmla="*/ 76 w 675"/>
                  <a:gd name="T1" fmla="*/ 55 h 653"/>
                  <a:gd name="T2" fmla="*/ 74 w 675"/>
                  <a:gd name="T3" fmla="*/ 23 h 653"/>
                  <a:gd name="T4" fmla="*/ 33 w 675"/>
                  <a:gd name="T5" fmla="*/ 0 h 653"/>
                  <a:gd name="T6" fmla="*/ 0 w 675"/>
                  <a:gd name="T7" fmla="*/ 20 h 653"/>
                  <a:gd name="T8" fmla="*/ 0 w 675"/>
                  <a:gd name="T9" fmla="*/ 53 h 653"/>
                  <a:gd name="T10" fmla="*/ 40 w 675"/>
                  <a:gd name="T11" fmla="*/ 75 h 653"/>
                  <a:gd name="T12" fmla="*/ 78 w 675"/>
                  <a:gd name="T13" fmla="*/ 53 h 65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75"/>
                  <a:gd name="T22" fmla="*/ 0 h 653"/>
                  <a:gd name="T23" fmla="*/ 675 w 675"/>
                  <a:gd name="T24" fmla="*/ 653 h 65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75" h="653">
                    <a:moveTo>
                      <a:pt x="654" y="477"/>
                    </a:moveTo>
                    <a:lnTo>
                      <a:pt x="639" y="198"/>
                    </a:lnTo>
                    <a:lnTo>
                      <a:pt x="288" y="0"/>
                    </a:lnTo>
                    <a:lnTo>
                      <a:pt x="0" y="173"/>
                    </a:lnTo>
                    <a:lnTo>
                      <a:pt x="0" y="461"/>
                    </a:lnTo>
                    <a:lnTo>
                      <a:pt x="345" y="653"/>
                    </a:lnTo>
                    <a:lnTo>
                      <a:pt x="675" y="458"/>
                    </a:lnTo>
                  </a:path>
                </a:pathLst>
              </a:custGeom>
              <a:grpFill/>
              <a:ln w="3175" cap="flat" cmpd="sng">
                <a:solidFill>
                  <a:srgbClr val="17366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7" name="Freeform 252"/>
              <p:cNvSpPr>
                <a:spLocks/>
              </p:cNvSpPr>
              <p:nvPr/>
            </p:nvSpPr>
            <p:spPr bwMode="auto">
              <a:xfrm>
                <a:off x="2533" y="3896"/>
                <a:ext cx="128" cy="80"/>
              </a:xfrm>
              <a:custGeom>
                <a:avLst/>
                <a:gdLst>
                  <a:gd name="T0" fmla="*/ 0 w 261"/>
                  <a:gd name="T1" fmla="*/ 19 h 164"/>
                  <a:gd name="T2" fmla="*/ 31 w 261"/>
                  <a:gd name="T3" fmla="*/ 0 h 164"/>
                  <a:gd name="T4" fmla="*/ 0 60000 65536"/>
                  <a:gd name="T5" fmla="*/ 0 60000 65536"/>
                  <a:gd name="T6" fmla="*/ 0 w 261"/>
                  <a:gd name="T7" fmla="*/ 0 h 164"/>
                  <a:gd name="T8" fmla="*/ 261 w 261"/>
                  <a:gd name="T9" fmla="*/ 164 h 164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61" h="164">
                    <a:moveTo>
                      <a:pt x="0" y="164"/>
                    </a:moveTo>
                    <a:lnTo>
                      <a:pt x="261" y="0"/>
                    </a:lnTo>
                  </a:path>
                </a:pathLst>
              </a:custGeom>
              <a:grpFill/>
              <a:ln w="3175" cmpd="sng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8" name="Freeform 253"/>
              <p:cNvSpPr>
                <a:spLocks/>
              </p:cNvSpPr>
              <p:nvPr/>
            </p:nvSpPr>
            <p:spPr bwMode="auto">
              <a:xfrm>
                <a:off x="2352" y="3881"/>
                <a:ext cx="161" cy="90"/>
              </a:xfrm>
              <a:custGeom>
                <a:avLst/>
                <a:gdLst>
                  <a:gd name="T0" fmla="*/ 0 w 330"/>
                  <a:gd name="T1" fmla="*/ 0 h 186"/>
                  <a:gd name="T2" fmla="*/ 39 w 330"/>
                  <a:gd name="T3" fmla="*/ 21 h 186"/>
                  <a:gd name="T4" fmla="*/ 0 60000 65536"/>
                  <a:gd name="T5" fmla="*/ 0 60000 65536"/>
                  <a:gd name="T6" fmla="*/ 0 w 330"/>
                  <a:gd name="T7" fmla="*/ 0 h 186"/>
                  <a:gd name="T8" fmla="*/ 330 w 330"/>
                  <a:gd name="T9" fmla="*/ 186 h 18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30" h="186">
                    <a:moveTo>
                      <a:pt x="0" y="0"/>
                    </a:moveTo>
                    <a:lnTo>
                      <a:pt x="330" y="186"/>
                    </a:lnTo>
                  </a:path>
                </a:pathLst>
              </a:custGeom>
              <a:grpFill/>
              <a:ln w="3175" cmpd="sng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9" name="Freeform 254"/>
              <p:cNvSpPr>
                <a:spLocks/>
              </p:cNvSpPr>
              <p:nvPr/>
            </p:nvSpPr>
            <p:spPr bwMode="auto">
              <a:xfrm>
                <a:off x="2522" y="3989"/>
                <a:ext cx="0" cy="121"/>
              </a:xfrm>
              <a:custGeom>
                <a:avLst/>
                <a:gdLst>
                  <a:gd name="T0" fmla="*/ 0 w 1"/>
                  <a:gd name="T1" fmla="*/ 29 h 249"/>
                  <a:gd name="T2" fmla="*/ 0 w 1"/>
                  <a:gd name="T3" fmla="*/ 0 h 249"/>
                  <a:gd name="T4" fmla="*/ 0 60000 65536"/>
                  <a:gd name="T5" fmla="*/ 0 60000 65536"/>
                  <a:gd name="T6" fmla="*/ 0 w 1"/>
                  <a:gd name="T7" fmla="*/ 0 h 249"/>
                  <a:gd name="T8" fmla="*/ 0 w 1"/>
                  <a:gd name="T9" fmla="*/ 249 h 249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" h="249">
                    <a:moveTo>
                      <a:pt x="0" y="249"/>
                    </a:moveTo>
                    <a:lnTo>
                      <a:pt x="0" y="0"/>
                    </a:lnTo>
                  </a:path>
                </a:pathLst>
              </a:custGeom>
              <a:grpFill/>
              <a:ln w="3175" cmpd="sng">
                <a:solidFill>
                  <a:srgbClr val="173660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0" name="Freeform 255"/>
              <p:cNvSpPr>
                <a:spLocks/>
              </p:cNvSpPr>
              <p:nvPr/>
            </p:nvSpPr>
            <p:spPr bwMode="auto">
              <a:xfrm>
                <a:off x="2361" y="3904"/>
                <a:ext cx="152" cy="188"/>
              </a:xfrm>
              <a:custGeom>
                <a:avLst/>
                <a:gdLst>
                  <a:gd name="T0" fmla="*/ 0 w 312"/>
                  <a:gd name="T1" fmla="*/ 0 h 387"/>
                  <a:gd name="T2" fmla="*/ 0 w 312"/>
                  <a:gd name="T3" fmla="*/ 25 h 387"/>
                  <a:gd name="T4" fmla="*/ 36 w 312"/>
                  <a:gd name="T5" fmla="*/ 44 h 387"/>
                  <a:gd name="T6" fmla="*/ 36 w 312"/>
                  <a:gd name="T7" fmla="*/ 20 h 387"/>
                  <a:gd name="T8" fmla="*/ 0 w 312"/>
                  <a:gd name="T9" fmla="*/ 0 h 38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2"/>
                  <a:gd name="T16" fmla="*/ 0 h 387"/>
                  <a:gd name="T17" fmla="*/ 312 w 312"/>
                  <a:gd name="T18" fmla="*/ 387 h 38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2" h="387">
                    <a:moveTo>
                      <a:pt x="0" y="0"/>
                    </a:moveTo>
                    <a:lnTo>
                      <a:pt x="0" y="216"/>
                    </a:lnTo>
                    <a:lnTo>
                      <a:pt x="312" y="387"/>
                    </a:lnTo>
                    <a:lnTo>
                      <a:pt x="312" y="17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17366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42" name="Line 256"/>
            <p:cNvSpPr>
              <a:spLocks noChangeShapeType="1"/>
            </p:cNvSpPr>
            <p:nvPr/>
          </p:nvSpPr>
          <p:spPr bwMode="auto">
            <a:xfrm>
              <a:off x="890407" y="1763614"/>
              <a:ext cx="95658" cy="50536"/>
            </a:xfrm>
            <a:prstGeom prst="lin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" name="Line 257"/>
            <p:cNvSpPr>
              <a:spLocks noChangeShapeType="1"/>
            </p:cNvSpPr>
            <p:nvPr/>
          </p:nvSpPr>
          <p:spPr bwMode="auto">
            <a:xfrm flipV="1">
              <a:off x="984342" y="1761984"/>
              <a:ext cx="97382" cy="52981"/>
            </a:xfrm>
            <a:prstGeom prst="lin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4" name="Group 258"/>
            <p:cNvGrpSpPr>
              <a:grpSpLocks/>
            </p:cNvGrpSpPr>
            <p:nvPr/>
          </p:nvGrpSpPr>
          <p:grpSpPr bwMode="auto">
            <a:xfrm>
              <a:off x="1074830" y="1754653"/>
              <a:ext cx="6894" cy="107594"/>
              <a:chOff x="2784" y="2408"/>
              <a:chExt cx="30" cy="472"/>
            </a:xfrm>
            <a:grpFill/>
          </p:grpSpPr>
          <p:sp>
            <p:nvSpPr>
              <p:cNvPr id="164" name="Freeform 259"/>
              <p:cNvSpPr>
                <a:spLocks/>
              </p:cNvSpPr>
              <p:nvPr/>
            </p:nvSpPr>
            <p:spPr bwMode="auto">
              <a:xfrm>
                <a:off x="2792" y="2408"/>
                <a:ext cx="15" cy="235"/>
              </a:xfrm>
              <a:custGeom>
                <a:avLst/>
                <a:gdLst>
                  <a:gd name="T0" fmla="*/ 1 w 15"/>
                  <a:gd name="T1" fmla="*/ 0 h 235"/>
                  <a:gd name="T2" fmla="*/ 0 w 15"/>
                  <a:gd name="T3" fmla="*/ 232 h 235"/>
                  <a:gd name="T4" fmla="*/ 4 w 15"/>
                  <a:gd name="T5" fmla="*/ 235 h 235"/>
                  <a:gd name="T6" fmla="*/ 15 w 15"/>
                  <a:gd name="T7" fmla="*/ 234 h 235"/>
                  <a:gd name="T8" fmla="*/ 15 w 15"/>
                  <a:gd name="T9" fmla="*/ 1 h 235"/>
                  <a:gd name="T10" fmla="*/ 7 w 15"/>
                  <a:gd name="T11" fmla="*/ 1 h 235"/>
                  <a:gd name="T12" fmla="*/ 1 w 15"/>
                  <a:gd name="T13" fmla="*/ 0 h 23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5"/>
                  <a:gd name="T22" fmla="*/ 0 h 235"/>
                  <a:gd name="T23" fmla="*/ 15 w 15"/>
                  <a:gd name="T24" fmla="*/ 235 h 23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5" h="235">
                    <a:moveTo>
                      <a:pt x="1" y="0"/>
                    </a:moveTo>
                    <a:lnTo>
                      <a:pt x="0" y="232"/>
                    </a:lnTo>
                    <a:lnTo>
                      <a:pt x="4" y="235"/>
                    </a:lnTo>
                    <a:lnTo>
                      <a:pt x="15" y="234"/>
                    </a:lnTo>
                    <a:lnTo>
                      <a:pt x="15" y="1"/>
                    </a:lnTo>
                    <a:lnTo>
                      <a:pt x="7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3175" cmpd="sng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" name="Freeform 260"/>
              <p:cNvSpPr>
                <a:spLocks/>
              </p:cNvSpPr>
              <p:nvPr/>
            </p:nvSpPr>
            <p:spPr bwMode="auto">
              <a:xfrm>
                <a:off x="2784" y="2632"/>
                <a:ext cx="30" cy="248"/>
              </a:xfrm>
              <a:custGeom>
                <a:avLst/>
                <a:gdLst>
                  <a:gd name="T0" fmla="*/ 5 w 30"/>
                  <a:gd name="T1" fmla="*/ 0 h 248"/>
                  <a:gd name="T2" fmla="*/ 0 w 30"/>
                  <a:gd name="T3" fmla="*/ 243 h 248"/>
                  <a:gd name="T4" fmla="*/ 12 w 30"/>
                  <a:gd name="T5" fmla="*/ 248 h 248"/>
                  <a:gd name="T6" fmla="*/ 30 w 30"/>
                  <a:gd name="T7" fmla="*/ 243 h 248"/>
                  <a:gd name="T8" fmla="*/ 27 w 30"/>
                  <a:gd name="T9" fmla="*/ 0 h 248"/>
                  <a:gd name="T10" fmla="*/ 15 w 30"/>
                  <a:gd name="T11" fmla="*/ 5 h 248"/>
                  <a:gd name="T12" fmla="*/ 3 w 30"/>
                  <a:gd name="T13" fmla="*/ 2 h 24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0"/>
                  <a:gd name="T22" fmla="*/ 0 h 248"/>
                  <a:gd name="T23" fmla="*/ 30 w 30"/>
                  <a:gd name="T24" fmla="*/ 248 h 24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0" h="248">
                    <a:moveTo>
                      <a:pt x="5" y="0"/>
                    </a:moveTo>
                    <a:lnTo>
                      <a:pt x="0" y="243"/>
                    </a:lnTo>
                    <a:lnTo>
                      <a:pt x="12" y="248"/>
                    </a:lnTo>
                    <a:lnTo>
                      <a:pt x="30" y="243"/>
                    </a:lnTo>
                    <a:lnTo>
                      <a:pt x="27" y="0"/>
                    </a:lnTo>
                    <a:lnTo>
                      <a:pt x="15" y="5"/>
                    </a:lnTo>
                    <a:lnTo>
                      <a:pt x="3" y="2"/>
                    </a:lnTo>
                  </a:path>
                </a:pathLst>
              </a:custGeom>
              <a:grpFill/>
              <a:ln w="3175" cmpd="sng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5" name="Group 261"/>
            <p:cNvGrpSpPr>
              <a:grpSpLocks/>
            </p:cNvGrpSpPr>
            <p:nvPr/>
          </p:nvGrpSpPr>
          <p:grpSpPr bwMode="auto">
            <a:xfrm flipH="1">
              <a:off x="1067935" y="1731826"/>
              <a:ext cx="25854" cy="35049"/>
              <a:chOff x="911" y="2160"/>
              <a:chExt cx="339" cy="480"/>
            </a:xfrm>
            <a:grpFill/>
          </p:grpSpPr>
          <p:sp>
            <p:nvSpPr>
              <p:cNvPr id="159" name="Freeform 262"/>
              <p:cNvSpPr>
                <a:spLocks/>
              </p:cNvSpPr>
              <p:nvPr/>
            </p:nvSpPr>
            <p:spPr bwMode="auto">
              <a:xfrm>
                <a:off x="911" y="2160"/>
                <a:ext cx="339" cy="480"/>
              </a:xfrm>
              <a:custGeom>
                <a:avLst/>
                <a:gdLst>
                  <a:gd name="T0" fmla="*/ 6 w 339"/>
                  <a:gd name="T1" fmla="*/ 150 h 480"/>
                  <a:gd name="T2" fmla="*/ 0 w 339"/>
                  <a:gd name="T3" fmla="*/ 334 h 480"/>
                  <a:gd name="T4" fmla="*/ 1 w 339"/>
                  <a:gd name="T5" fmla="*/ 405 h 480"/>
                  <a:gd name="T6" fmla="*/ 21 w 339"/>
                  <a:gd name="T7" fmla="*/ 431 h 480"/>
                  <a:gd name="T8" fmla="*/ 54 w 339"/>
                  <a:gd name="T9" fmla="*/ 456 h 480"/>
                  <a:gd name="T10" fmla="*/ 129 w 339"/>
                  <a:gd name="T11" fmla="*/ 477 h 480"/>
                  <a:gd name="T12" fmla="*/ 211 w 339"/>
                  <a:gd name="T13" fmla="*/ 480 h 480"/>
                  <a:gd name="T14" fmla="*/ 288 w 339"/>
                  <a:gd name="T15" fmla="*/ 458 h 480"/>
                  <a:gd name="T16" fmla="*/ 333 w 339"/>
                  <a:gd name="T17" fmla="*/ 419 h 480"/>
                  <a:gd name="T18" fmla="*/ 337 w 339"/>
                  <a:gd name="T19" fmla="*/ 393 h 480"/>
                  <a:gd name="T20" fmla="*/ 339 w 339"/>
                  <a:gd name="T21" fmla="*/ 149 h 480"/>
                  <a:gd name="T22" fmla="*/ 313 w 339"/>
                  <a:gd name="T23" fmla="*/ 73 h 480"/>
                  <a:gd name="T24" fmla="*/ 250 w 339"/>
                  <a:gd name="T25" fmla="*/ 21 h 480"/>
                  <a:gd name="T26" fmla="*/ 213 w 339"/>
                  <a:gd name="T27" fmla="*/ 9 h 480"/>
                  <a:gd name="T28" fmla="*/ 163 w 339"/>
                  <a:gd name="T29" fmla="*/ 0 h 480"/>
                  <a:gd name="T30" fmla="*/ 93 w 339"/>
                  <a:gd name="T31" fmla="*/ 20 h 480"/>
                  <a:gd name="T32" fmla="*/ 28 w 339"/>
                  <a:gd name="T33" fmla="*/ 77 h 480"/>
                  <a:gd name="T34" fmla="*/ 6 w 339"/>
                  <a:gd name="T35" fmla="*/ 150 h 480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339"/>
                  <a:gd name="T55" fmla="*/ 0 h 480"/>
                  <a:gd name="T56" fmla="*/ 339 w 339"/>
                  <a:gd name="T57" fmla="*/ 480 h 480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339" h="480">
                    <a:moveTo>
                      <a:pt x="6" y="150"/>
                    </a:moveTo>
                    <a:lnTo>
                      <a:pt x="0" y="334"/>
                    </a:lnTo>
                    <a:lnTo>
                      <a:pt x="1" y="405"/>
                    </a:lnTo>
                    <a:lnTo>
                      <a:pt x="21" y="431"/>
                    </a:lnTo>
                    <a:lnTo>
                      <a:pt x="54" y="456"/>
                    </a:lnTo>
                    <a:lnTo>
                      <a:pt x="129" y="477"/>
                    </a:lnTo>
                    <a:lnTo>
                      <a:pt x="211" y="480"/>
                    </a:lnTo>
                    <a:lnTo>
                      <a:pt x="288" y="458"/>
                    </a:lnTo>
                    <a:lnTo>
                      <a:pt x="333" y="419"/>
                    </a:lnTo>
                    <a:lnTo>
                      <a:pt x="337" y="393"/>
                    </a:lnTo>
                    <a:lnTo>
                      <a:pt x="339" y="149"/>
                    </a:lnTo>
                    <a:lnTo>
                      <a:pt x="313" y="73"/>
                    </a:lnTo>
                    <a:lnTo>
                      <a:pt x="250" y="21"/>
                    </a:lnTo>
                    <a:lnTo>
                      <a:pt x="213" y="9"/>
                    </a:lnTo>
                    <a:lnTo>
                      <a:pt x="163" y="0"/>
                    </a:lnTo>
                    <a:lnTo>
                      <a:pt x="93" y="20"/>
                    </a:lnTo>
                    <a:lnTo>
                      <a:pt x="28" y="77"/>
                    </a:lnTo>
                    <a:lnTo>
                      <a:pt x="6" y="150"/>
                    </a:lnTo>
                    <a:close/>
                  </a:path>
                </a:pathLst>
              </a:custGeom>
              <a:grpFill/>
              <a:ln w="9525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" name="Arc 263"/>
              <p:cNvSpPr>
                <a:spLocks/>
              </p:cNvSpPr>
              <p:nvPr/>
            </p:nvSpPr>
            <p:spPr bwMode="auto">
              <a:xfrm>
                <a:off x="914" y="2161"/>
                <a:ext cx="334" cy="168"/>
              </a:xfrm>
              <a:custGeom>
                <a:avLst/>
                <a:gdLst>
                  <a:gd name="T0" fmla="*/ 0 w 43186"/>
                  <a:gd name="T1" fmla="*/ 0 h 21600"/>
                  <a:gd name="T2" fmla="*/ 0 w 43186"/>
                  <a:gd name="T3" fmla="*/ 0 h 21600"/>
                  <a:gd name="T4" fmla="*/ 0 w 43186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6"/>
                  <a:gd name="T10" fmla="*/ 0 h 21600"/>
                  <a:gd name="T11" fmla="*/ 43186 w 43186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6" h="21600" fill="none" extrusionOk="0">
                    <a:moveTo>
                      <a:pt x="0" y="21592"/>
                    </a:moveTo>
                    <a:cubicBezTo>
                      <a:pt x="4" y="9665"/>
                      <a:pt x="9673" y="-1"/>
                      <a:pt x="21600" y="0"/>
                    </a:cubicBezTo>
                    <a:cubicBezTo>
                      <a:pt x="33230" y="0"/>
                      <a:pt x="42772" y="9208"/>
                      <a:pt x="43186" y="20830"/>
                    </a:cubicBezTo>
                  </a:path>
                  <a:path w="43186" h="21600" stroke="0" extrusionOk="0">
                    <a:moveTo>
                      <a:pt x="0" y="21592"/>
                    </a:moveTo>
                    <a:cubicBezTo>
                      <a:pt x="4" y="9665"/>
                      <a:pt x="9673" y="-1"/>
                      <a:pt x="21600" y="0"/>
                    </a:cubicBezTo>
                    <a:cubicBezTo>
                      <a:pt x="33230" y="0"/>
                      <a:pt x="42772" y="9208"/>
                      <a:pt x="43186" y="2083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grpFill/>
              <a:ln w="3175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1" name="Arc 264"/>
              <p:cNvSpPr>
                <a:spLocks/>
              </p:cNvSpPr>
              <p:nvPr/>
            </p:nvSpPr>
            <p:spPr bwMode="auto">
              <a:xfrm flipV="1">
                <a:off x="914" y="2543"/>
                <a:ext cx="334" cy="97"/>
              </a:xfrm>
              <a:custGeom>
                <a:avLst/>
                <a:gdLst>
                  <a:gd name="T0" fmla="*/ 0 w 43200"/>
                  <a:gd name="T1" fmla="*/ 0 h 23263"/>
                  <a:gd name="T2" fmla="*/ 0 w 43200"/>
                  <a:gd name="T3" fmla="*/ 0 h 23263"/>
                  <a:gd name="T4" fmla="*/ 0 w 43200"/>
                  <a:gd name="T5" fmla="*/ 0 h 23263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3263"/>
                  <a:gd name="T11" fmla="*/ 43200 w 43200"/>
                  <a:gd name="T12" fmla="*/ 23263 h 2326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3263" fill="none" extrusionOk="0">
                    <a:moveTo>
                      <a:pt x="5" y="22103"/>
                    </a:moveTo>
                    <a:cubicBezTo>
                      <a:pt x="1" y="21935"/>
                      <a:pt x="0" y="21767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22154"/>
                      <a:pt x="43178" y="22709"/>
                      <a:pt x="43135" y="23262"/>
                    </a:cubicBezTo>
                  </a:path>
                  <a:path w="43200" h="23263" stroke="0" extrusionOk="0">
                    <a:moveTo>
                      <a:pt x="5" y="22103"/>
                    </a:moveTo>
                    <a:cubicBezTo>
                      <a:pt x="1" y="21935"/>
                      <a:pt x="0" y="21767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22154"/>
                      <a:pt x="43178" y="22709"/>
                      <a:pt x="43135" y="23262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grpFill/>
              <a:ln w="3175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2" name="Line 265"/>
              <p:cNvSpPr>
                <a:spLocks noChangeShapeType="1"/>
              </p:cNvSpPr>
              <p:nvPr/>
            </p:nvSpPr>
            <p:spPr bwMode="auto">
              <a:xfrm>
                <a:off x="1248" y="2317"/>
                <a:ext cx="0" cy="240"/>
              </a:xfrm>
              <a:prstGeom prst="line">
                <a:avLst/>
              </a:prstGeom>
              <a:grpFill/>
              <a:ln w="3175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3" name="Line 266"/>
              <p:cNvSpPr>
                <a:spLocks noChangeShapeType="1"/>
              </p:cNvSpPr>
              <p:nvPr/>
            </p:nvSpPr>
            <p:spPr bwMode="auto">
              <a:xfrm>
                <a:off x="914" y="2323"/>
                <a:ext cx="0" cy="221"/>
              </a:xfrm>
              <a:prstGeom prst="line">
                <a:avLst/>
              </a:prstGeom>
              <a:grpFill/>
              <a:ln w="3175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6" name="Group 267"/>
            <p:cNvGrpSpPr>
              <a:grpSpLocks/>
            </p:cNvGrpSpPr>
            <p:nvPr/>
          </p:nvGrpSpPr>
          <p:grpSpPr bwMode="auto">
            <a:xfrm>
              <a:off x="917984" y="1709003"/>
              <a:ext cx="36195" cy="54612"/>
              <a:chOff x="2133" y="2208"/>
              <a:chExt cx="150" cy="241"/>
            </a:xfrm>
            <a:grpFill/>
          </p:grpSpPr>
          <p:grpSp>
            <p:nvGrpSpPr>
              <p:cNvPr id="20" name="Group 268"/>
              <p:cNvGrpSpPr>
                <a:grpSpLocks/>
              </p:cNvGrpSpPr>
              <p:nvPr/>
            </p:nvGrpSpPr>
            <p:grpSpPr bwMode="auto">
              <a:xfrm>
                <a:off x="2133" y="2330"/>
                <a:ext cx="150" cy="119"/>
                <a:chOff x="2133" y="2384"/>
                <a:chExt cx="150" cy="119"/>
              </a:xfrm>
              <a:grpFill/>
            </p:grpSpPr>
            <p:sp>
              <p:nvSpPr>
                <p:cNvPr id="156" name="Freeform 269"/>
                <p:cNvSpPr>
                  <a:spLocks/>
                </p:cNvSpPr>
                <p:nvPr/>
              </p:nvSpPr>
              <p:spPr bwMode="auto">
                <a:xfrm>
                  <a:off x="2133" y="2384"/>
                  <a:ext cx="150" cy="119"/>
                </a:xfrm>
                <a:custGeom>
                  <a:avLst/>
                  <a:gdLst>
                    <a:gd name="T0" fmla="*/ 0 w 150"/>
                    <a:gd name="T1" fmla="*/ 46 h 119"/>
                    <a:gd name="T2" fmla="*/ 123 w 150"/>
                    <a:gd name="T3" fmla="*/ 119 h 119"/>
                    <a:gd name="T4" fmla="*/ 138 w 150"/>
                    <a:gd name="T5" fmla="*/ 64 h 119"/>
                    <a:gd name="T6" fmla="*/ 150 w 150"/>
                    <a:gd name="T7" fmla="*/ 16 h 119"/>
                    <a:gd name="T8" fmla="*/ 129 w 150"/>
                    <a:gd name="T9" fmla="*/ 0 h 119"/>
                    <a:gd name="T10" fmla="*/ 29 w 150"/>
                    <a:gd name="T11" fmla="*/ 16 h 119"/>
                    <a:gd name="T12" fmla="*/ 0 w 150"/>
                    <a:gd name="T13" fmla="*/ 46 h 119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50"/>
                    <a:gd name="T22" fmla="*/ 0 h 119"/>
                    <a:gd name="T23" fmla="*/ 150 w 150"/>
                    <a:gd name="T24" fmla="*/ 119 h 119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50" h="119">
                      <a:moveTo>
                        <a:pt x="0" y="46"/>
                      </a:moveTo>
                      <a:lnTo>
                        <a:pt x="123" y="119"/>
                      </a:lnTo>
                      <a:lnTo>
                        <a:pt x="138" y="64"/>
                      </a:lnTo>
                      <a:lnTo>
                        <a:pt x="150" y="16"/>
                      </a:lnTo>
                      <a:lnTo>
                        <a:pt x="129" y="0"/>
                      </a:lnTo>
                      <a:lnTo>
                        <a:pt x="29" y="16"/>
                      </a:lnTo>
                      <a:lnTo>
                        <a:pt x="0" y="46"/>
                      </a:lnTo>
                    </a:path>
                  </a:pathLst>
                </a:custGeom>
                <a:grpFill/>
                <a:ln w="3175" cmpd="sng">
                  <a:solidFill>
                    <a:srgbClr val="17366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7" name="Freeform 270"/>
                <p:cNvSpPr>
                  <a:spLocks/>
                </p:cNvSpPr>
                <p:nvPr/>
              </p:nvSpPr>
              <p:spPr bwMode="auto">
                <a:xfrm>
                  <a:off x="2163" y="2385"/>
                  <a:ext cx="97" cy="66"/>
                </a:xfrm>
                <a:custGeom>
                  <a:avLst/>
                  <a:gdLst>
                    <a:gd name="T0" fmla="*/ 0 w 97"/>
                    <a:gd name="T1" fmla="*/ 17 h 66"/>
                    <a:gd name="T2" fmla="*/ 80 w 97"/>
                    <a:gd name="T3" fmla="*/ 66 h 66"/>
                    <a:gd name="T4" fmla="*/ 97 w 97"/>
                    <a:gd name="T5" fmla="*/ 0 h 66"/>
                    <a:gd name="T6" fmla="*/ 0 w 97"/>
                    <a:gd name="T7" fmla="*/ 15 h 66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97"/>
                    <a:gd name="T13" fmla="*/ 0 h 66"/>
                    <a:gd name="T14" fmla="*/ 97 w 97"/>
                    <a:gd name="T15" fmla="*/ 66 h 6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97" h="66">
                      <a:moveTo>
                        <a:pt x="0" y="17"/>
                      </a:moveTo>
                      <a:lnTo>
                        <a:pt x="80" y="66"/>
                      </a:lnTo>
                      <a:lnTo>
                        <a:pt x="97" y="0"/>
                      </a:lnTo>
                      <a:lnTo>
                        <a:pt x="0" y="15"/>
                      </a:lnTo>
                    </a:path>
                  </a:pathLst>
                </a:custGeom>
                <a:grpFill/>
                <a:ln w="3175" cmpd="sng">
                  <a:solidFill>
                    <a:srgbClr val="17366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8" name="Line 271"/>
                <p:cNvSpPr>
                  <a:spLocks noChangeShapeType="1"/>
                </p:cNvSpPr>
                <p:nvPr/>
              </p:nvSpPr>
              <p:spPr bwMode="auto">
                <a:xfrm>
                  <a:off x="2246" y="2456"/>
                  <a:ext cx="9" cy="42"/>
                </a:xfrm>
                <a:prstGeom prst="line">
                  <a:avLst/>
                </a:prstGeom>
                <a:grpFill/>
                <a:ln w="3175">
                  <a:solidFill>
                    <a:srgbClr val="17366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55" name="Line 272"/>
              <p:cNvSpPr>
                <a:spLocks noChangeShapeType="1"/>
              </p:cNvSpPr>
              <p:nvPr/>
            </p:nvSpPr>
            <p:spPr bwMode="auto">
              <a:xfrm flipV="1">
                <a:off x="2224" y="2208"/>
                <a:ext cx="0" cy="144"/>
              </a:xfrm>
              <a:prstGeom prst="line">
                <a:avLst/>
              </a:prstGeom>
              <a:grpFill/>
              <a:ln w="9525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47" name="Line 273"/>
            <p:cNvSpPr>
              <a:spLocks noChangeShapeType="1"/>
            </p:cNvSpPr>
            <p:nvPr/>
          </p:nvSpPr>
          <p:spPr bwMode="auto">
            <a:xfrm flipV="1">
              <a:off x="992960" y="1786435"/>
              <a:ext cx="0" cy="65208"/>
            </a:xfrm>
            <a:prstGeom prst="line">
              <a:avLst/>
            </a:prstGeom>
            <a:grpFill/>
            <a:ln w="9525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21" name="Group 274"/>
            <p:cNvGrpSpPr>
              <a:grpSpLocks/>
            </p:cNvGrpSpPr>
            <p:nvPr/>
          </p:nvGrpSpPr>
          <p:grpSpPr bwMode="auto">
            <a:xfrm>
              <a:off x="915398" y="1795404"/>
              <a:ext cx="60325" cy="54612"/>
              <a:chOff x="2352" y="3792"/>
              <a:chExt cx="329" cy="318"/>
            </a:xfrm>
            <a:grpFill/>
          </p:grpSpPr>
          <p:sp>
            <p:nvSpPr>
              <p:cNvPr id="149" name="Freeform 275"/>
              <p:cNvSpPr>
                <a:spLocks/>
              </p:cNvSpPr>
              <p:nvPr/>
            </p:nvSpPr>
            <p:spPr bwMode="auto">
              <a:xfrm>
                <a:off x="2352" y="3792"/>
                <a:ext cx="329" cy="318"/>
              </a:xfrm>
              <a:custGeom>
                <a:avLst/>
                <a:gdLst>
                  <a:gd name="T0" fmla="*/ 76 w 675"/>
                  <a:gd name="T1" fmla="*/ 55 h 653"/>
                  <a:gd name="T2" fmla="*/ 74 w 675"/>
                  <a:gd name="T3" fmla="*/ 23 h 653"/>
                  <a:gd name="T4" fmla="*/ 33 w 675"/>
                  <a:gd name="T5" fmla="*/ 0 h 653"/>
                  <a:gd name="T6" fmla="*/ 0 w 675"/>
                  <a:gd name="T7" fmla="*/ 20 h 653"/>
                  <a:gd name="T8" fmla="*/ 0 w 675"/>
                  <a:gd name="T9" fmla="*/ 53 h 653"/>
                  <a:gd name="T10" fmla="*/ 40 w 675"/>
                  <a:gd name="T11" fmla="*/ 75 h 653"/>
                  <a:gd name="T12" fmla="*/ 78 w 675"/>
                  <a:gd name="T13" fmla="*/ 53 h 65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75"/>
                  <a:gd name="T22" fmla="*/ 0 h 653"/>
                  <a:gd name="T23" fmla="*/ 675 w 675"/>
                  <a:gd name="T24" fmla="*/ 653 h 65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75" h="653">
                    <a:moveTo>
                      <a:pt x="654" y="477"/>
                    </a:moveTo>
                    <a:lnTo>
                      <a:pt x="639" y="198"/>
                    </a:lnTo>
                    <a:lnTo>
                      <a:pt x="288" y="0"/>
                    </a:lnTo>
                    <a:lnTo>
                      <a:pt x="0" y="173"/>
                    </a:lnTo>
                    <a:lnTo>
                      <a:pt x="0" y="461"/>
                    </a:lnTo>
                    <a:lnTo>
                      <a:pt x="345" y="653"/>
                    </a:lnTo>
                    <a:lnTo>
                      <a:pt x="675" y="458"/>
                    </a:lnTo>
                  </a:path>
                </a:pathLst>
              </a:custGeom>
              <a:grpFill/>
              <a:ln w="3175" cap="flat" cmpd="sng">
                <a:solidFill>
                  <a:srgbClr val="17366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0" name="Freeform 276"/>
              <p:cNvSpPr>
                <a:spLocks/>
              </p:cNvSpPr>
              <p:nvPr/>
            </p:nvSpPr>
            <p:spPr bwMode="auto">
              <a:xfrm>
                <a:off x="2533" y="3896"/>
                <a:ext cx="128" cy="80"/>
              </a:xfrm>
              <a:custGeom>
                <a:avLst/>
                <a:gdLst>
                  <a:gd name="T0" fmla="*/ 0 w 261"/>
                  <a:gd name="T1" fmla="*/ 19 h 164"/>
                  <a:gd name="T2" fmla="*/ 31 w 261"/>
                  <a:gd name="T3" fmla="*/ 0 h 164"/>
                  <a:gd name="T4" fmla="*/ 0 60000 65536"/>
                  <a:gd name="T5" fmla="*/ 0 60000 65536"/>
                  <a:gd name="T6" fmla="*/ 0 w 261"/>
                  <a:gd name="T7" fmla="*/ 0 h 164"/>
                  <a:gd name="T8" fmla="*/ 261 w 261"/>
                  <a:gd name="T9" fmla="*/ 164 h 164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61" h="164">
                    <a:moveTo>
                      <a:pt x="0" y="164"/>
                    </a:moveTo>
                    <a:lnTo>
                      <a:pt x="261" y="0"/>
                    </a:lnTo>
                  </a:path>
                </a:pathLst>
              </a:custGeom>
              <a:grpFill/>
              <a:ln w="3175" cmpd="sng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" name="Freeform 277"/>
              <p:cNvSpPr>
                <a:spLocks/>
              </p:cNvSpPr>
              <p:nvPr/>
            </p:nvSpPr>
            <p:spPr bwMode="auto">
              <a:xfrm>
                <a:off x="2352" y="3881"/>
                <a:ext cx="161" cy="90"/>
              </a:xfrm>
              <a:custGeom>
                <a:avLst/>
                <a:gdLst>
                  <a:gd name="T0" fmla="*/ 0 w 330"/>
                  <a:gd name="T1" fmla="*/ 0 h 186"/>
                  <a:gd name="T2" fmla="*/ 39 w 330"/>
                  <a:gd name="T3" fmla="*/ 21 h 186"/>
                  <a:gd name="T4" fmla="*/ 0 60000 65536"/>
                  <a:gd name="T5" fmla="*/ 0 60000 65536"/>
                  <a:gd name="T6" fmla="*/ 0 w 330"/>
                  <a:gd name="T7" fmla="*/ 0 h 186"/>
                  <a:gd name="T8" fmla="*/ 330 w 330"/>
                  <a:gd name="T9" fmla="*/ 186 h 18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30" h="186">
                    <a:moveTo>
                      <a:pt x="0" y="0"/>
                    </a:moveTo>
                    <a:lnTo>
                      <a:pt x="330" y="186"/>
                    </a:lnTo>
                  </a:path>
                </a:pathLst>
              </a:custGeom>
              <a:grpFill/>
              <a:ln w="3175" cmpd="sng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2" name="Freeform 278"/>
              <p:cNvSpPr>
                <a:spLocks/>
              </p:cNvSpPr>
              <p:nvPr/>
            </p:nvSpPr>
            <p:spPr bwMode="auto">
              <a:xfrm>
                <a:off x="2522" y="3989"/>
                <a:ext cx="0" cy="121"/>
              </a:xfrm>
              <a:custGeom>
                <a:avLst/>
                <a:gdLst>
                  <a:gd name="T0" fmla="*/ 0 w 1"/>
                  <a:gd name="T1" fmla="*/ 29 h 249"/>
                  <a:gd name="T2" fmla="*/ 0 w 1"/>
                  <a:gd name="T3" fmla="*/ 0 h 249"/>
                  <a:gd name="T4" fmla="*/ 0 60000 65536"/>
                  <a:gd name="T5" fmla="*/ 0 60000 65536"/>
                  <a:gd name="T6" fmla="*/ 0 w 1"/>
                  <a:gd name="T7" fmla="*/ 0 h 249"/>
                  <a:gd name="T8" fmla="*/ 0 w 1"/>
                  <a:gd name="T9" fmla="*/ 249 h 249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" h="249">
                    <a:moveTo>
                      <a:pt x="0" y="249"/>
                    </a:moveTo>
                    <a:lnTo>
                      <a:pt x="0" y="0"/>
                    </a:lnTo>
                  </a:path>
                </a:pathLst>
              </a:custGeom>
              <a:grpFill/>
              <a:ln w="3175" cmpd="sng">
                <a:solidFill>
                  <a:srgbClr val="173660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" name="Freeform 279"/>
              <p:cNvSpPr>
                <a:spLocks/>
              </p:cNvSpPr>
              <p:nvPr/>
            </p:nvSpPr>
            <p:spPr bwMode="auto">
              <a:xfrm>
                <a:off x="2361" y="3904"/>
                <a:ext cx="152" cy="188"/>
              </a:xfrm>
              <a:custGeom>
                <a:avLst/>
                <a:gdLst>
                  <a:gd name="T0" fmla="*/ 0 w 312"/>
                  <a:gd name="T1" fmla="*/ 0 h 387"/>
                  <a:gd name="T2" fmla="*/ 0 w 312"/>
                  <a:gd name="T3" fmla="*/ 25 h 387"/>
                  <a:gd name="T4" fmla="*/ 36 w 312"/>
                  <a:gd name="T5" fmla="*/ 44 h 387"/>
                  <a:gd name="T6" fmla="*/ 36 w 312"/>
                  <a:gd name="T7" fmla="*/ 20 h 387"/>
                  <a:gd name="T8" fmla="*/ 0 w 312"/>
                  <a:gd name="T9" fmla="*/ 0 h 38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2"/>
                  <a:gd name="T16" fmla="*/ 0 h 387"/>
                  <a:gd name="T17" fmla="*/ 312 w 312"/>
                  <a:gd name="T18" fmla="*/ 387 h 38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2" h="387">
                    <a:moveTo>
                      <a:pt x="0" y="0"/>
                    </a:moveTo>
                    <a:lnTo>
                      <a:pt x="0" y="216"/>
                    </a:lnTo>
                    <a:lnTo>
                      <a:pt x="312" y="387"/>
                    </a:lnTo>
                    <a:lnTo>
                      <a:pt x="312" y="17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17366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aphicFrame>
        <p:nvGraphicFramePr>
          <p:cNvPr id="241" name="Object 18"/>
          <p:cNvGraphicFramePr>
            <a:graphicFrameLocks noChangeAspect="1"/>
          </p:cNvGraphicFramePr>
          <p:nvPr userDrawn="1"/>
        </p:nvGraphicFramePr>
        <p:xfrm>
          <a:off x="7030256" y="3368675"/>
          <a:ext cx="808820" cy="450850"/>
        </p:xfrm>
        <a:graphic>
          <a:graphicData uri="http://schemas.openxmlformats.org/presentationml/2006/ole">
            <p:oleObj spid="_x0000_s112658" name="Visio" r:id="rId19" imgW="2527840" imgH="1407538" progId="Visio.Drawing.11">
              <p:embed/>
            </p:oleObj>
          </a:graphicData>
        </a:graphic>
      </p:graphicFrame>
      <p:graphicFrame>
        <p:nvGraphicFramePr>
          <p:cNvPr id="242" name="Object 32"/>
          <p:cNvGraphicFramePr>
            <a:graphicFrameLocks noChangeAspect="1"/>
          </p:cNvGraphicFramePr>
          <p:nvPr userDrawn="1"/>
        </p:nvGraphicFramePr>
        <p:xfrm>
          <a:off x="7310438" y="3887788"/>
          <a:ext cx="582612" cy="593725"/>
        </p:xfrm>
        <a:graphic>
          <a:graphicData uri="http://schemas.openxmlformats.org/presentationml/2006/ole">
            <p:oleObj spid="_x0000_s112659" name="Visio" r:id="rId20" imgW="1298372" imgH="1319179" progId="Visio.Drawing.11">
              <p:embed/>
            </p:oleObj>
          </a:graphicData>
        </a:graphic>
      </p:graphicFrame>
      <p:graphicFrame>
        <p:nvGraphicFramePr>
          <p:cNvPr id="243" name="Object 6"/>
          <p:cNvGraphicFramePr>
            <a:graphicFrameLocks noChangeAspect="1"/>
          </p:cNvGraphicFramePr>
          <p:nvPr userDrawn="1"/>
        </p:nvGraphicFramePr>
        <p:xfrm>
          <a:off x="6686551" y="3707367"/>
          <a:ext cx="762000" cy="604283"/>
        </p:xfrm>
        <a:graphic>
          <a:graphicData uri="http://schemas.openxmlformats.org/presentationml/2006/ole">
            <p:oleObj spid="_x0000_s112660" name="Visio" r:id="rId21" imgW="682287" imgH="541236" progId="Visio.Drawing.11">
              <p:embed/>
            </p:oleObj>
          </a:graphicData>
        </a:graphic>
      </p:graphicFrame>
      <p:graphicFrame>
        <p:nvGraphicFramePr>
          <p:cNvPr id="244" name="Object 32"/>
          <p:cNvGraphicFramePr>
            <a:graphicFrameLocks noChangeAspect="1"/>
          </p:cNvGraphicFramePr>
          <p:nvPr userDrawn="1"/>
        </p:nvGraphicFramePr>
        <p:xfrm>
          <a:off x="7672388" y="3897313"/>
          <a:ext cx="582612" cy="593725"/>
        </p:xfrm>
        <a:graphic>
          <a:graphicData uri="http://schemas.openxmlformats.org/presentationml/2006/ole">
            <p:oleObj spid="_x0000_s112661" name="Visio" r:id="rId22" imgW="1298372" imgH="1319179" progId="Visio.Drawing.11">
              <p:embed/>
            </p:oleObj>
          </a:graphicData>
        </a:graphic>
      </p:graphicFrame>
      <p:grpSp>
        <p:nvGrpSpPr>
          <p:cNvPr id="22" name="Group 244"/>
          <p:cNvGrpSpPr/>
          <p:nvPr userDrawn="1"/>
        </p:nvGrpSpPr>
        <p:grpSpPr>
          <a:xfrm>
            <a:off x="3238488" y="2928934"/>
            <a:ext cx="1936748" cy="1287461"/>
            <a:chOff x="3543301" y="2995614"/>
            <a:chExt cx="1936748" cy="1287461"/>
          </a:xfrm>
        </p:grpSpPr>
        <p:graphicFrame>
          <p:nvGraphicFramePr>
            <p:cNvPr id="246" name="Object 6"/>
            <p:cNvGraphicFramePr>
              <a:graphicFrameLocks noChangeAspect="1"/>
            </p:cNvGraphicFramePr>
            <p:nvPr/>
          </p:nvGraphicFramePr>
          <p:xfrm>
            <a:off x="3908425" y="3589338"/>
            <a:ext cx="682625" cy="541337"/>
          </p:xfrm>
          <a:graphic>
            <a:graphicData uri="http://schemas.openxmlformats.org/presentationml/2006/ole">
              <p:oleObj spid="_x0000_s112662" name="Visio" r:id="rId23" imgW="682287" imgH="541236" progId="Visio.Drawing.11">
                <p:embed/>
              </p:oleObj>
            </a:graphicData>
          </a:graphic>
        </p:graphicFrame>
        <p:graphicFrame>
          <p:nvGraphicFramePr>
            <p:cNvPr id="247" name="Object 18"/>
            <p:cNvGraphicFramePr>
              <a:graphicFrameLocks noChangeAspect="1"/>
            </p:cNvGraphicFramePr>
            <p:nvPr/>
          </p:nvGraphicFramePr>
          <p:xfrm>
            <a:off x="4039406" y="3349625"/>
            <a:ext cx="808820" cy="450850"/>
          </p:xfrm>
          <a:graphic>
            <a:graphicData uri="http://schemas.openxmlformats.org/presentationml/2006/ole">
              <p:oleObj spid="_x0000_s112663" name="Visio" r:id="rId24" imgW="2527840" imgH="1407538" progId="Visio.Drawing.11">
                <p:embed/>
              </p:oleObj>
            </a:graphicData>
          </a:graphic>
        </p:graphicFrame>
        <p:graphicFrame>
          <p:nvGraphicFramePr>
            <p:cNvPr id="248" name="Object 32"/>
            <p:cNvGraphicFramePr>
              <a:graphicFrameLocks noChangeAspect="1"/>
            </p:cNvGraphicFramePr>
            <p:nvPr/>
          </p:nvGraphicFramePr>
          <p:xfrm>
            <a:off x="4903538" y="2995614"/>
            <a:ext cx="576511" cy="585786"/>
          </p:xfrm>
          <a:graphic>
            <a:graphicData uri="http://schemas.openxmlformats.org/presentationml/2006/ole">
              <p:oleObj spid="_x0000_s112664" name="Visio" r:id="rId25" imgW="1282970" imgH="1303777" progId="Visio.Drawing.11">
                <p:embed/>
              </p:oleObj>
            </a:graphicData>
          </a:graphic>
        </p:graphicFrame>
        <p:cxnSp>
          <p:nvCxnSpPr>
            <p:cNvPr id="249" name="Straight Connector 248"/>
            <p:cNvCxnSpPr/>
            <p:nvPr/>
          </p:nvCxnSpPr>
          <p:spPr bwMode="auto">
            <a:xfrm flipV="1">
              <a:off x="4695825" y="3381375"/>
              <a:ext cx="390525" cy="133351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2">
                  <a:lumMod val="75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graphicFrame>
          <p:nvGraphicFramePr>
            <p:cNvPr id="250" name="Object 6"/>
            <p:cNvGraphicFramePr>
              <a:graphicFrameLocks noChangeAspect="1"/>
            </p:cNvGraphicFramePr>
            <p:nvPr/>
          </p:nvGraphicFramePr>
          <p:xfrm>
            <a:off x="3543301" y="3678792"/>
            <a:ext cx="762000" cy="604283"/>
          </p:xfrm>
          <a:graphic>
            <a:graphicData uri="http://schemas.openxmlformats.org/presentationml/2006/ole">
              <p:oleObj spid="_x0000_s112665" name="Visio" r:id="rId26" imgW="682287" imgH="541236" progId="Visio.Drawing.11">
                <p:embed/>
              </p:oleObj>
            </a:graphicData>
          </a:graphic>
        </p:graphicFrame>
        <p:graphicFrame>
          <p:nvGraphicFramePr>
            <p:cNvPr id="251" name="Object 18"/>
            <p:cNvGraphicFramePr>
              <a:graphicFrameLocks noChangeAspect="1"/>
            </p:cNvGraphicFramePr>
            <p:nvPr/>
          </p:nvGraphicFramePr>
          <p:xfrm>
            <a:off x="3820331" y="3101975"/>
            <a:ext cx="808820" cy="450850"/>
          </p:xfrm>
          <a:graphic>
            <a:graphicData uri="http://schemas.openxmlformats.org/presentationml/2006/ole">
              <p:oleObj spid="_x0000_s112666" name="Visio" r:id="rId27" imgW="2527840" imgH="1407538" progId="Visio.Drawing.11">
                <p:embed/>
              </p:oleObj>
            </a:graphicData>
          </a:graphic>
        </p:graphicFrame>
      </p:grpSp>
      <p:cxnSp>
        <p:nvCxnSpPr>
          <p:cNvPr id="252" name="Straight Connector 251"/>
          <p:cNvCxnSpPr/>
          <p:nvPr userDrawn="1"/>
        </p:nvCxnSpPr>
        <p:spPr bwMode="auto">
          <a:xfrm rot="16200000" flipV="1">
            <a:off x="7329488" y="3767138"/>
            <a:ext cx="276225" cy="1143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9933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graphicFrame>
        <p:nvGraphicFramePr>
          <p:cNvPr id="464" name="Object 45"/>
          <p:cNvGraphicFramePr>
            <a:graphicFrameLocks noChangeAspect="1"/>
          </p:cNvGraphicFramePr>
          <p:nvPr userDrawn="1"/>
        </p:nvGraphicFramePr>
        <p:xfrm>
          <a:off x="2952736" y="6357937"/>
          <a:ext cx="647700" cy="500063"/>
        </p:xfrm>
        <a:graphic>
          <a:graphicData uri="http://schemas.openxmlformats.org/presentationml/2006/ole">
            <p:oleObj spid="_x0000_s112667" name="Visio" r:id="rId28" imgW="647700" imgH="500704" progId="Visio.Drawing.11">
              <p:embed/>
            </p:oleObj>
          </a:graphicData>
        </a:graphic>
      </p:graphicFrame>
      <p:graphicFrame>
        <p:nvGraphicFramePr>
          <p:cNvPr id="465" name="Object 18"/>
          <p:cNvGraphicFramePr>
            <a:graphicFrameLocks noChangeAspect="1"/>
          </p:cNvGraphicFramePr>
          <p:nvPr userDrawn="1"/>
        </p:nvGraphicFramePr>
        <p:xfrm>
          <a:off x="5753920" y="6002361"/>
          <a:ext cx="808820" cy="450850"/>
        </p:xfrm>
        <a:graphic>
          <a:graphicData uri="http://schemas.openxmlformats.org/presentationml/2006/ole">
            <p:oleObj spid="_x0000_s112668" name="Visio" r:id="rId29" imgW="2527840" imgH="1407538" progId="Visio.Drawing.11">
              <p:embed/>
            </p:oleObj>
          </a:graphicData>
        </a:graphic>
      </p:graphicFrame>
      <p:graphicFrame>
        <p:nvGraphicFramePr>
          <p:cNvPr id="536" name="Object 6"/>
          <p:cNvGraphicFramePr>
            <a:graphicFrameLocks noChangeAspect="1"/>
          </p:cNvGraphicFramePr>
          <p:nvPr userDrawn="1"/>
        </p:nvGraphicFramePr>
        <p:xfrm>
          <a:off x="716182" y="4678918"/>
          <a:ext cx="645893" cy="512207"/>
        </p:xfrm>
        <a:graphic>
          <a:graphicData uri="http://schemas.openxmlformats.org/presentationml/2006/ole">
            <p:oleObj spid="_x0000_s112669" name="Visio" r:id="rId30" imgW="682287" imgH="541236" progId="Visio.Drawing.11">
              <p:embed/>
            </p:oleObj>
          </a:graphicData>
        </a:graphic>
      </p:graphicFrame>
      <p:graphicFrame>
        <p:nvGraphicFramePr>
          <p:cNvPr id="537" name="Object 32"/>
          <p:cNvGraphicFramePr>
            <a:graphicFrameLocks noChangeAspect="1"/>
          </p:cNvGraphicFramePr>
          <p:nvPr userDrawn="1"/>
        </p:nvGraphicFramePr>
        <p:xfrm>
          <a:off x="214313" y="4430713"/>
          <a:ext cx="582612" cy="593725"/>
        </p:xfrm>
        <a:graphic>
          <a:graphicData uri="http://schemas.openxmlformats.org/presentationml/2006/ole">
            <p:oleObj spid="_x0000_s112670" name="Visio" r:id="rId31" imgW="1298372" imgH="1319179" progId="Visio.Drawing.11">
              <p:embed/>
            </p:oleObj>
          </a:graphicData>
        </a:graphic>
      </p:graphicFrame>
      <p:graphicFrame>
        <p:nvGraphicFramePr>
          <p:cNvPr id="538" name="Object 32"/>
          <p:cNvGraphicFramePr>
            <a:graphicFrameLocks noChangeAspect="1"/>
          </p:cNvGraphicFramePr>
          <p:nvPr userDrawn="1"/>
        </p:nvGraphicFramePr>
        <p:xfrm>
          <a:off x="655638" y="4325938"/>
          <a:ext cx="823912" cy="515937"/>
        </p:xfrm>
        <a:graphic>
          <a:graphicData uri="http://schemas.openxmlformats.org/presentationml/2006/ole">
            <p:oleObj spid="_x0000_s112671" name="Visio" r:id="rId32" imgW="1835555" imgH="1146513" progId="Visio.Drawing.11">
              <p:embed/>
            </p:oleObj>
          </a:graphicData>
        </a:graphic>
      </p:graphicFrame>
      <p:graphicFrame>
        <p:nvGraphicFramePr>
          <p:cNvPr id="539" name="Object 18"/>
          <p:cNvGraphicFramePr>
            <a:graphicFrameLocks noChangeAspect="1"/>
          </p:cNvGraphicFramePr>
          <p:nvPr userDrawn="1"/>
        </p:nvGraphicFramePr>
        <p:xfrm>
          <a:off x="6287320" y="6126186"/>
          <a:ext cx="808820" cy="450850"/>
        </p:xfrm>
        <a:graphic>
          <a:graphicData uri="http://schemas.openxmlformats.org/presentationml/2006/ole">
            <p:oleObj spid="_x0000_s112672" name="Visio" r:id="rId33" imgW="2527840" imgH="1407538" progId="Visio.Drawing.11">
              <p:embed/>
            </p:oleObj>
          </a:graphicData>
        </a:graphic>
      </p:graphicFrame>
      <p:graphicFrame>
        <p:nvGraphicFramePr>
          <p:cNvPr id="540" name="Object 6"/>
          <p:cNvGraphicFramePr>
            <a:graphicFrameLocks noChangeAspect="1"/>
          </p:cNvGraphicFramePr>
          <p:nvPr userDrawn="1"/>
        </p:nvGraphicFramePr>
        <p:xfrm>
          <a:off x="5167314" y="5929330"/>
          <a:ext cx="668337" cy="528637"/>
        </p:xfrm>
        <a:graphic>
          <a:graphicData uri="http://schemas.openxmlformats.org/presentationml/2006/ole">
            <p:oleObj spid="_x0000_s112673" name="Visio" r:id="rId34" imgW="667696" imgH="529347" progId="Visio.Drawing.11">
              <p:embed/>
            </p:oleObj>
          </a:graphicData>
        </a:graphic>
      </p:graphicFrame>
      <p:grpSp>
        <p:nvGrpSpPr>
          <p:cNvPr id="23" name="Group 540"/>
          <p:cNvGrpSpPr/>
          <p:nvPr userDrawn="1"/>
        </p:nvGrpSpPr>
        <p:grpSpPr>
          <a:xfrm flipH="1">
            <a:off x="3581446" y="6371048"/>
            <a:ext cx="542901" cy="486952"/>
            <a:chOff x="762001" y="1676401"/>
            <a:chExt cx="331788" cy="333375"/>
          </a:xfrm>
          <a:solidFill>
            <a:srgbClr val="173660"/>
          </a:solidFill>
        </p:grpSpPr>
        <p:sp>
          <p:nvSpPr>
            <p:cNvPr id="542" name="Line 211"/>
            <p:cNvSpPr>
              <a:spLocks noChangeShapeType="1"/>
            </p:cNvSpPr>
            <p:nvPr/>
          </p:nvSpPr>
          <p:spPr bwMode="auto">
            <a:xfrm flipV="1">
              <a:off x="992961" y="1676401"/>
              <a:ext cx="0" cy="66023"/>
            </a:xfrm>
            <a:prstGeom prst="line">
              <a:avLst/>
            </a:prstGeom>
            <a:grpFill/>
            <a:ln w="9525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3" name="Freeform 212"/>
            <p:cNvSpPr>
              <a:spLocks/>
            </p:cNvSpPr>
            <p:nvPr/>
          </p:nvSpPr>
          <p:spPr bwMode="auto">
            <a:xfrm>
              <a:off x="972278" y="1867949"/>
              <a:ext cx="44813" cy="50536"/>
            </a:xfrm>
            <a:custGeom>
              <a:avLst/>
              <a:gdLst>
                <a:gd name="T0" fmla="*/ 0 w 672"/>
                <a:gd name="T1" fmla="*/ 0 h 720"/>
                <a:gd name="T2" fmla="*/ 0 w 672"/>
                <a:gd name="T3" fmla="*/ 0 h 720"/>
                <a:gd name="T4" fmla="*/ 0 w 672"/>
                <a:gd name="T5" fmla="*/ 0 h 720"/>
                <a:gd name="T6" fmla="*/ 0 w 672"/>
                <a:gd name="T7" fmla="*/ 0 h 72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72"/>
                <a:gd name="T13" fmla="*/ 0 h 720"/>
                <a:gd name="T14" fmla="*/ 672 w 672"/>
                <a:gd name="T15" fmla="*/ 720 h 72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72" h="720">
                  <a:moveTo>
                    <a:pt x="48" y="720"/>
                  </a:moveTo>
                  <a:lnTo>
                    <a:pt x="672" y="384"/>
                  </a:lnTo>
                  <a:lnTo>
                    <a:pt x="624" y="0"/>
                  </a:lnTo>
                  <a:lnTo>
                    <a:pt x="0" y="720"/>
                  </a:lnTo>
                </a:path>
              </a:pathLst>
            </a:custGeom>
            <a:grpFill/>
            <a:ln w="9525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4" name="Oval 213"/>
            <p:cNvSpPr>
              <a:spLocks noChangeArrowheads="1"/>
            </p:cNvSpPr>
            <p:nvPr/>
          </p:nvSpPr>
          <p:spPr bwMode="auto">
            <a:xfrm rot="1789520">
              <a:off x="1017091" y="1855723"/>
              <a:ext cx="37919" cy="61947"/>
            </a:xfrm>
            <a:prstGeom prst="ellipse">
              <a:avLst/>
            </a:prstGeom>
            <a:grpFill/>
            <a:ln w="952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545" name="Oval 214"/>
            <p:cNvSpPr>
              <a:spLocks noChangeArrowheads="1"/>
            </p:cNvSpPr>
            <p:nvPr/>
          </p:nvSpPr>
          <p:spPr bwMode="auto">
            <a:xfrm rot="1789520">
              <a:off x="1030018" y="1862243"/>
              <a:ext cx="37919" cy="61947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546" name="Freeform 215"/>
            <p:cNvSpPr>
              <a:spLocks/>
            </p:cNvSpPr>
            <p:nvPr/>
          </p:nvSpPr>
          <p:spPr bwMode="auto">
            <a:xfrm rot="21589520">
              <a:off x="1013644" y="1858168"/>
              <a:ext cx="51707" cy="61132"/>
            </a:xfrm>
            <a:custGeom>
              <a:avLst/>
              <a:gdLst>
                <a:gd name="T0" fmla="*/ 0 w 457"/>
                <a:gd name="T1" fmla="*/ 1 h 566"/>
                <a:gd name="T2" fmla="*/ 0 w 457"/>
                <a:gd name="T3" fmla="*/ 1 h 566"/>
                <a:gd name="T4" fmla="*/ 0 w 457"/>
                <a:gd name="T5" fmla="*/ 1 h 566"/>
                <a:gd name="T6" fmla="*/ 0 w 457"/>
                <a:gd name="T7" fmla="*/ 1 h 566"/>
                <a:gd name="T8" fmla="*/ 0 w 457"/>
                <a:gd name="T9" fmla="*/ 1 h 566"/>
                <a:gd name="T10" fmla="*/ 0 w 457"/>
                <a:gd name="T11" fmla="*/ 1 h 566"/>
                <a:gd name="T12" fmla="*/ 0 w 457"/>
                <a:gd name="T13" fmla="*/ 0 h 566"/>
                <a:gd name="T14" fmla="*/ 0 w 457"/>
                <a:gd name="T15" fmla="*/ 0 h 566"/>
                <a:gd name="T16" fmla="*/ 0 w 457"/>
                <a:gd name="T17" fmla="*/ 0 h 566"/>
                <a:gd name="T18" fmla="*/ 1 w 457"/>
                <a:gd name="T19" fmla="*/ 0 h 566"/>
                <a:gd name="T20" fmla="*/ 1 w 457"/>
                <a:gd name="T21" fmla="*/ 0 h 566"/>
                <a:gd name="T22" fmla="*/ 1 w 457"/>
                <a:gd name="T23" fmla="*/ 0 h 566"/>
                <a:gd name="T24" fmla="*/ 1 w 457"/>
                <a:gd name="T25" fmla="*/ 0 h 566"/>
                <a:gd name="T26" fmla="*/ 1 w 457"/>
                <a:gd name="T27" fmla="*/ 0 h 566"/>
                <a:gd name="T28" fmla="*/ 1 w 457"/>
                <a:gd name="T29" fmla="*/ 0 h 566"/>
                <a:gd name="T30" fmla="*/ 1 w 457"/>
                <a:gd name="T31" fmla="*/ 0 h 566"/>
                <a:gd name="T32" fmla="*/ 1 w 457"/>
                <a:gd name="T33" fmla="*/ 0 h 566"/>
                <a:gd name="T34" fmla="*/ 1 w 457"/>
                <a:gd name="T35" fmla="*/ 0 h 566"/>
                <a:gd name="T36" fmla="*/ 0 w 457"/>
                <a:gd name="T37" fmla="*/ 0 h 566"/>
                <a:gd name="T38" fmla="*/ 0 w 457"/>
                <a:gd name="T39" fmla="*/ 1 h 566"/>
                <a:gd name="T40" fmla="*/ 0 w 457"/>
                <a:gd name="T41" fmla="*/ 1 h 566"/>
                <a:gd name="T42" fmla="*/ 0 w 457"/>
                <a:gd name="T43" fmla="*/ 1 h 566"/>
                <a:gd name="T44" fmla="*/ 0 w 457"/>
                <a:gd name="T45" fmla="*/ 1 h 566"/>
                <a:gd name="T46" fmla="*/ 0 w 457"/>
                <a:gd name="T47" fmla="*/ 1 h 566"/>
                <a:gd name="T48" fmla="*/ 0 w 457"/>
                <a:gd name="T49" fmla="*/ 1 h 566"/>
                <a:gd name="T50" fmla="*/ 0 w 457"/>
                <a:gd name="T51" fmla="*/ 1 h 566"/>
                <a:gd name="T52" fmla="*/ 0 w 457"/>
                <a:gd name="T53" fmla="*/ 1 h 566"/>
                <a:gd name="T54" fmla="*/ 0 w 457"/>
                <a:gd name="T55" fmla="*/ 1 h 566"/>
                <a:gd name="T56" fmla="*/ 0 w 457"/>
                <a:gd name="T57" fmla="*/ 1 h 566"/>
                <a:gd name="T58" fmla="*/ 0 w 457"/>
                <a:gd name="T59" fmla="*/ 1 h 566"/>
                <a:gd name="T60" fmla="*/ 0 w 457"/>
                <a:gd name="T61" fmla="*/ 1 h 566"/>
                <a:gd name="T62" fmla="*/ 0 w 457"/>
                <a:gd name="T63" fmla="*/ 1 h 566"/>
                <a:gd name="T64" fmla="*/ 0 w 457"/>
                <a:gd name="T65" fmla="*/ 1 h 566"/>
                <a:gd name="T66" fmla="*/ 0 w 457"/>
                <a:gd name="T67" fmla="*/ 1 h 566"/>
                <a:gd name="T68" fmla="*/ 0 w 457"/>
                <a:gd name="T69" fmla="*/ 1 h 566"/>
                <a:gd name="T70" fmla="*/ 0 w 457"/>
                <a:gd name="T71" fmla="*/ 1 h 566"/>
                <a:gd name="T72" fmla="*/ 0 w 457"/>
                <a:gd name="T73" fmla="*/ 1 h 566"/>
                <a:gd name="T74" fmla="*/ 0 w 457"/>
                <a:gd name="T75" fmla="*/ 1 h 566"/>
                <a:gd name="T76" fmla="*/ 0 w 457"/>
                <a:gd name="T77" fmla="*/ 1 h 566"/>
                <a:gd name="T78" fmla="*/ 0 w 457"/>
                <a:gd name="T79" fmla="*/ 1 h 566"/>
                <a:gd name="T80" fmla="*/ 0 w 457"/>
                <a:gd name="T81" fmla="*/ 1 h 566"/>
                <a:gd name="T82" fmla="*/ 0 w 457"/>
                <a:gd name="T83" fmla="*/ 1 h 56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57"/>
                <a:gd name="T127" fmla="*/ 0 h 566"/>
                <a:gd name="T128" fmla="*/ 457 w 457"/>
                <a:gd name="T129" fmla="*/ 566 h 56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57" h="566">
                  <a:moveTo>
                    <a:pt x="150" y="566"/>
                  </a:moveTo>
                  <a:lnTo>
                    <a:pt x="37" y="504"/>
                  </a:lnTo>
                  <a:lnTo>
                    <a:pt x="15" y="470"/>
                  </a:lnTo>
                  <a:lnTo>
                    <a:pt x="0" y="413"/>
                  </a:lnTo>
                  <a:lnTo>
                    <a:pt x="0" y="347"/>
                  </a:lnTo>
                  <a:lnTo>
                    <a:pt x="25" y="248"/>
                  </a:lnTo>
                  <a:lnTo>
                    <a:pt x="61" y="171"/>
                  </a:lnTo>
                  <a:lnTo>
                    <a:pt x="130" y="86"/>
                  </a:lnTo>
                  <a:lnTo>
                    <a:pt x="199" y="27"/>
                  </a:lnTo>
                  <a:lnTo>
                    <a:pt x="259" y="8"/>
                  </a:lnTo>
                  <a:lnTo>
                    <a:pt x="313" y="0"/>
                  </a:lnTo>
                  <a:lnTo>
                    <a:pt x="346" y="15"/>
                  </a:lnTo>
                  <a:lnTo>
                    <a:pt x="457" y="75"/>
                  </a:lnTo>
                  <a:lnTo>
                    <a:pt x="396" y="66"/>
                  </a:lnTo>
                  <a:lnTo>
                    <a:pt x="352" y="75"/>
                  </a:lnTo>
                  <a:lnTo>
                    <a:pt x="304" y="99"/>
                  </a:lnTo>
                  <a:lnTo>
                    <a:pt x="262" y="132"/>
                  </a:lnTo>
                  <a:lnTo>
                    <a:pt x="214" y="176"/>
                  </a:lnTo>
                  <a:lnTo>
                    <a:pt x="187" y="174"/>
                  </a:lnTo>
                  <a:lnTo>
                    <a:pt x="195" y="204"/>
                  </a:lnTo>
                  <a:lnTo>
                    <a:pt x="174" y="201"/>
                  </a:lnTo>
                  <a:lnTo>
                    <a:pt x="163" y="215"/>
                  </a:lnTo>
                  <a:lnTo>
                    <a:pt x="180" y="221"/>
                  </a:lnTo>
                  <a:lnTo>
                    <a:pt x="180" y="228"/>
                  </a:lnTo>
                  <a:lnTo>
                    <a:pt x="162" y="254"/>
                  </a:lnTo>
                  <a:lnTo>
                    <a:pt x="138" y="245"/>
                  </a:lnTo>
                  <a:lnTo>
                    <a:pt x="136" y="272"/>
                  </a:lnTo>
                  <a:lnTo>
                    <a:pt x="153" y="279"/>
                  </a:lnTo>
                  <a:lnTo>
                    <a:pt x="145" y="297"/>
                  </a:lnTo>
                  <a:lnTo>
                    <a:pt x="123" y="305"/>
                  </a:lnTo>
                  <a:lnTo>
                    <a:pt x="117" y="326"/>
                  </a:lnTo>
                  <a:lnTo>
                    <a:pt x="130" y="333"/>
                  </a:lnTo>
                  <a:lnTo>
                    <a:pt x="126" y="350"/>
                  </a:lnTo>
                  <a:lnTo>
                    <a:pt x="105" y="351"/>
                  </a:lnTo>
                  <a:lnTo>
                    <a:pt x="93" y="360"/>
                  </a:lnTo>
                  <a:lnTo>
                    <a:pt x="118" y="383"/>
                  </a:lnTo>
                  <a:lnTo>
                    <a:pt x="111" y="420"/>
                  </a:lnTo>
                  <a:lnTo>
                    <a:pt x="90" y="426"/>
                  </a:lnTo>
                  <a:lnTo>
                    <a:pt x="85" y="438"/>
                  </a:lnTo>
                  <a:lnTo>
                    <a:pt x="108" y="453"/>
                  </a:lnTo>
                  <a:lnTo>
                    <a:pt x="121" y="528"/>
                  </a:lnTo>
                  <a:lnTo>
                    <a:pt x="150" y="566"/>
                  </a:lnTo>
                  <a:close/>
                </a:path>
              </a:pathLst>
            </a:custGeom>
            <a:grpFill/>
            <a:ln w="9525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7" name="Oval 216"/>
            <p:cNvSpPr>
              <a:spLocks noChangeArrowheads="1"/>
            </p:cNvSpPr>
            <p:nvPr/>
          </p:nvSpPr>
          <p:spPr bwMode="auto">
            <a:xfrm rot="1789520">
              <a:off x="1039497" y="1877730"/>
              <a:ext cx="19821" cy="32604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548" name="Oval 217"/>
            <p:cNvSpPr>
              <a:spLocks noChangeArrowheads="1"/>
            </p:cNvSpPr>
            <p:nvPr/>
          </p:nvSpPr>
          <p:spPr bwMode="auto">
            <a:xfrm rot="20150061">
              <a:off x="1009335" y="1885066"/>
              <a:ext cx="4309" cy="7336"/>
            </a:xfrm>
            <a:prstGeom prst="ellipse">
              <a:avLst/>
            </a:prstGeom>
            <a:grpFill/>
            <a:ln w="952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549" name="Oval 218"/>
            <p:cNvSpPr>
              <a:spLocks noChangeArrowheads="1"/>
            </p:cNvSpPr>
            <p:nvPr/>
          </p:nvSpPr>
          <p:spPr bwMode="auto">
            <a:xfrm rot="1789520">
              <a:off x="858521" y="1942123"/>
              <a:ext cx="38780" cy="61132"/>
            </a:xfrm>
            <a:prstGeom prst="ellipse">
              <a:avLst/>
            </a:prstGeom>
            <a:grpFill/>
            <a:ln w="952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550" name="Oval 219"/>
            <p:cNvSpPr>
              <a:spLocks noChangeArrowheads="1"/>
            </p:cNvSpPr>
            <p:nvPr/>
          </p:nvSpPr>
          <p:spPr bwMode="auto">
            <a:xfrm rot="1789520">
              <a:off x="871449" y="1948644"/>
              <a:ext cx="37919" cy="61132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551" name="Freeform 220"/>
            <p:cNvSpPr>
              <a:spLocks/>
            </p:cNvSpPr>
            <p:nvPr/>
          </p:nvSpPr>
          <p:spPr bwMode="auto">
            <a:xfrm rot="21589520">
              <a:off x="854213" y="1943753"/>
              <a:ext cx="52569" cy="60317"/>
            </a:xfrm>
            <a:custGeom>
              <a:avLst/>
              <a:gdLst>
                <a:gd name="T0" fmla="*/ 0 w 457"/>
                <a:gd name="T1" fmla="*/ 1 h 566"/>
                <a:gd name="T2" fmla="*/ 0 w 457"/>
                <a:gd name="T3" fmla="*/ 1 h 566"/>
                <a:gd name="T4" fmla="*/ 0 w 457"/>
                <a:gd name="T5" fmla="*/ 1 h 566"/>
                <a:gd name="T6" fmla="*/ 0 w 457"/>
                <a:gd name="T7" fmla="*/ 1 h 566"/>
                <a:gd name="T8" fmla="*/ 0 w 457"/>
                <a:gd name="T9" fmla="*/ 1 h 566"/>
                <a:gd name="T10" fmla="*/ 0 w 457"/>
                <a:gd name="T11" fmla="*/ 1 h 566"/>
                <a:gd name="T12" fmla="*/ 0 w 457"/>
                <a:gd name="T13" fmla="*/ 0 h 566"/>
                <a:gd name="T14" fmla="*/ 0 w 457"/>
                <a:gd name="T15" fmla="*/ 0 h 566"/>
                <a:gd name="T16" fmla="*/ 1 w 457"/>
                <a:gd name="T17" fmla="*/ 0 h 566"/>
                <a:gd name="T18" fmla="*/ 1 w 457"/>
                <a:gd name="T19" fmla="*/ 0 h 566"/>
                <a:gd name="T20" fmla="*/ 1 w 457"/>
                <a:gd name="T21" fmla="*/ 0 h 566"/>
                <a:gd name="T22" fmla="*/ 1 w 457"/>
                <a:gd name="T23" fmla="*/ 0 h 566"/>
                <a:gd name="T24" fmla="*/ 1 w 457"/>
                <a:gd name="T25" fmla="*/ 0 h 566"/>
                <a:gd name="T26" fmla="*/ 1 w 457"/>
                <a:gd name="T27" fmla="*/ 0 h 566"/>
                <a:gd name="T28" fmla="*/ 1 w 457"/>
                <a:gd name="T29" fmla="*/ 0 h 566"/>
                <a:gd name="T30" fmla="*/ 1 w 457"/>
                <a:gd name="T31" fmla="*/ 0 h 566"/>
                <a:gd name="T32" fmla="*/ 1 w 457"/>
                <a:gd name="T33" fmla="*/ 0 h 566"/>
                <a:gd name="T34" fmla="*/ 1 w 457"/>
                <a:gd name="T35" fmla="*/ 0 h 566"/>
                <a:gd name="T36" fmla="*/ 0 w 457"/>
                <a:gd name="T37" fmla="*/ 0 h 566"/>
                <a:gd name="T38" fmla="*/ 0 w 457"/>
                <a:gd name="T39" fmla="*/ 1 h 566"/>
                <a:gd name="T40" fmla="*/ 0 w 457"/>
                <a:gd name="T41" fmla="*/ 0 h 566"/>
                <a:gd name="T42" fmla="*/ 0 w 457"/>
                <a:gd name="T43" fmla="*/ 1 h 566"/>
                <a:gd name="T44" fmla="*/ 0 w 457"/>
                <a:gd name="T45" fmla="*/ 1 h 566"/>
                <a:gd name="T46" fmla="*/ 0 w 457"/>
                <a:gd name="T47" fmla="*/ 1 h 566"/>
                <a:gd name="T48" fmla="*/ 0 w 457"/>
                <a:gd name="T49" fmla="*/ 1 h 566"/>
                <a:gd name="T50" fmla="*/ 0 w 457"/>
                <a:gd name="T51" fmla="*/ 1 h 566"/>
                <a:gd name="T52" fmla="*/ 0 w 457"/>
                <a:gd name="T53" fmla="*/ 1 h 566"/>
                <a:gd name="T54" fmla="*/ 0 w 457"/>
                <a:gd name="T55" fmla="*/ 1 h 566"/>
                <a:gd name="T56" fmla="*/ 0 w 457"/>
                <a:gd name="T57" fmla="*/ 1 h 566"/>
                <a:gd name="T58" fmla="*/ 0 w 457"/>
                <a:gd name="T59" fmla="*/ 1 h 566"/>
                <a:gd name="T60" fmla="*/ 0 w 457"/>
                <a:gd name="T61" fmla="*/ 1 h 566"/>
                <a:gd name="T62" fmla="*/ 0 w 457"/>
                <a:gd name="T63" fmla="*/ 1 h 566"/>
                <a:gd name="T64" fmla="*/ 0 w 457"/>
                <a:gd name="T65" fmla="*/ 1 h 566"/>
                <a:gd name="T66" fmla="*/ 0 w 457"/>
                <a:gd name="T67" fmla="*/ 1 h 566"/>
                <a:gd name="T68" fmla="*/ 0 w 457"/>
                <a:gd name="T69" fmla="*/ 1 h 566"/>
                <a:gd name="T70" fmla="*/ 0 w 457"/>
                <a:gd name="T71" fmla="*/ 1 h 566"/>
                <a:gd name="T72" fmla="*/ 0 w 457"/>
                <a:gd name="T73" fmla="*/ 1 h 566"/>
                <a:gd name="T74" fmla="*/ 0 w 457"/>
                <a:gd name="T75" fmla="*/ 1 h 566"/>
                <a:gd name="T76" fmla="*/ 0 w 457"/>
                <a:gd name="T77" fmla="*/ 1 h 566"/>
                <a:gd name="T78" fmla="*/ 0 w 457"/>
                <a:gd name="T79" fmla="*/ 1 h 566"/>
                <a:gd name="T80" fmla="*/ 0 w 457"/>
                <a:gd name="T81" fmla="*/ 1 h 566"/>
                <a:gd name="T82" fmla="*/ 0 w 457"/>
                <a:gd name="T83" fmla="*/ 1 h 56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57"/>
                <a:gd name="T127" fmla="*/ 0 h 566"/>
                <a:gd name="T128" fmla="*/ 457 w 457"/>
                <a:gd name="T129" fmla="*/ 566 h 56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57" h="566">
                  <a:moveTo>
                    <a:pt x="150" y="566"/>
                  </a:moveTo>
                  <a:lnTo>
                    <a:pt x="37" y="504"/>
                  </a:lnTo>
                  <a:lnTo>
                    <a:pt x="15" y="470"/>
                  </a:lnTo>
                  <a:lnTo>
                    <a:pt x="0" y="413"/>
                  </a:lnTo>
                  <a:lnTo>
                    <a:pt x="0" y="347"/>
                  </a:lnTo>
                  <a:lnTo>
                    <a:pt x="25" y="248"/>
                  </a:lnTo>
                  <a:lnTo>
                    <a:pt x="61" y="171"/>
                  </a:lnTo>
                  <a:lnTo>
                    <a:pt x="130" y="86"/>
                  </a:lnTo>
                  <a:lnTo>
                    <a:pt x="199" y="27"/>
                  </a:lnTo>
                  <a:lnTo>
                    <a:pt x="259" y="8"/>
                  </a:lnTo>
                  <a:lnTo>
                    <a:pt x="313" y="0"/>
                  </a:lnTo>
                  <a:lnTo>
                    <a:pt x="346" y="15"/>
                  </a:lnTo>
                  <a:lnTo>
                    <a:pt x="457" y="75"/>
                  </a:lnTo>
                  <a:lnTo>
                    <a:pt x="396" y="66"/>
                  </a:lnTo>
                  <a:lnTo>
                    <a:pt x="352" y="75"/>
                  </a:lnTo>
                  <a:lnTo>
                    <a:pt x="304" y="99"/>
                  </a:lnTo>
                  <a:lnTo>
                    <a:pt x="262" y="132"/>
                  </a:lnTo>
                  <a:lnTo>
                    <a:pt x="214" y="176"/>
                  </a:lnTo>
                  <a:lnTo>
                    <a:pt x="187" y="174"/>
                  </a:lnTo>
                  <a:lnTo>
                    <a:pt x="195" y="204"/>
                  </a:lnTo>
                  <a:lnTo>
                    <a:pt x="174" y="201"/>
                  </a:lnTo>
                  <a:lnTo>
                    <a:pt x="163" y="215"/>
                  </a:lnTo>
                  <a:lnTo>
                    <a:pt x="180" y="221"/>
                  </a:lnTo>
                  <a:lnTo>
                    <a:pt x="180" y="228"/>
                  </a:lnTo>
                  <a:lnTo>
                    <a:pt x="162" y="254"/>
                  </a:lnTo>
                  <a:lnTo>
                    <a:pt x="138" y="245"/>
                  </a:lnTo>
                  <a:lnTo>
                    <a:pt x="136" y="272"/>
                  </a:lnTo>
                  <a:lnTo>
                    <a:pt x="153" y="279"/>
                  </a:lnTo>
                  <a:lnTo>
                    <a:pt x="145" y="297"/>
                  </a:lnTo>
                  <a:lnTo>
                    <a:pt x="123" y="305"/>
                  </a:lnTo>
                  <a:lnTo>
                    <a:pt x="117" y="326"/>
                  </a:lnTo>
                  <a:lnTo>
                    <a:pt x="130" y="333"/>
                  </a:lnTo>
                  <a:lnTo>
                    <a:pt x="126" y="350"/>
                  </a:lnTo>
                  <a:lnTo>
                    <a:pt x="105" y="351"/>
                  </a:lnTo>
                  <a:lnTo>
                    <a:pt x="93" y="360"/>
                  </a:lnTo>
                  <a:lnTo>
                    <a:pt x="118" y="383"/>
                  </a:lnTo>
                  <a:lnTo>
                    <a:pt x="111" y="420"/>
                  </a:lnTo>
                  <a:lnTo>
                    <a:pt x="90" y="426"/>
                  </a:lnTo>
                  <a:lnTo>
                    <a:pt x="85" y="438"/>
                  </a:lnTo>
                  <a:lnTo>
                    <a:pt x="108" y="453"/>
                  </a:lnTo>
                  <a:lnTo>
                    <a:pt x="121" y="528"/>
                  </a:lnTo>
                  <a:lnTo>
                    <a:pt x="150" y="566"/>
                  </a:lnTo>
                  <a:close/>
                </a:path>
              </a:pathLst>
            </a:custGeom>
            <a:grpFill/>
            <a:ln w="3175" cmpd="sng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2" name="Oval 221"/>
            <p:cNvSpPr>
              <a:spLocks noChangeArrowheads="1"/>
            </p:cNvSpPr>
            <p:nvPr/>
          </p:nvSpPr>
          <p:spPr bwMode="auto">
            <a:xfrm rot="1789520">
              <a:off x="880929" y="1963314"/>
              <a:ext cx="20683" cy="32604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553" name="Oval 222"/>
            <p:cNvSpPr>
              <a:spLocks noChangeArrowheads="1"/>
            </p:cNvSpPr>
            <p:nvPr/>
          </p:nvSpPr>
          <p:spPr bwMode="auto">
            <a:xfrm rot="20150061">
              <a:off x="850765" y="1970650"/>
              <a:ext cx="6033" cy="7336"/>
            </a:xfrm>
            <a:prstGeom prst="ellipse">
              <a:avLst/>
            </a:prstGeom>
            <a:grpFill/>
            <a:ln w="952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554" name="Freeform 223"/>
            <p:cNvSpPr>
              <a:spLocks/>
            </p:cNvSpPr>
            <p:nvPr/>
          </p:nvSpPr>
          <p:spPr bwMode="auto">
            <a:xfrm>
              <a:off x="888685" y="1709004"/>
              <a:ext cx="197349" cy="200514"/>
            </a:xfrm>
            <a:custGeom>
              <a:avLst/>
              <a:gdLst>
                <a:gd name="T0" fmla="*/ 3 w 1068"/>
                <a:gd name="T1" fmla="*/ 11 h 1149"/>
                <a:gd name="T2" fmla="*/ 0 w 1068"/>
                <a:gd name="T3" fmla="*/ 8 h 1149"/>
                <a:gd name="T4" fmla="*/ 0 w 1068"/>
                <a:gd name="T5" fmla="*/ 3 h 1149"/>
                <a:gd name="T6" fmla="*/ 6 w 1068"/>
                <a:gd name="T7" fmla="*/ 0 h 1149"/>
                <a:gd name="T8" fmla="*/ 11 w 1068"/>
                <a:gd name="T9" fmla="*/ 3 h 1149"/>
                <a:gd name="T10" fmla="*/ 11 w 1068"/>
                <a:gd name="T11" fmla="*/ 7 h 1149"/>
                <a:gd name="T12" fmla="*/ 8 w 1068"/>
                <a:gd name="T13" fmla="*/ 9 h 1149"/>
                <a:gd name="T14" fmla="*/ 7 w 1068"/>
                <a:gd name="T15" fmla="*/ 9 h 1149"/>
                <a:gd name="T16" fmla="*/ 7 w 1068"/>
                <a:gd name="T17" fmla="*/ 10 h 1149"/>
                <a:gd name="T18" fmla="*/ 5 w 1068"/>
                <a:gd name="T19" fmla="*/ 11 h 114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68"/>
                <a:gd name="T31" fmla="*/ 0 h 1149"/>
                <a:gd name="T32" fmla="*/ 1068 w 1068"/>
                <a:gd name="T33" fmla="*/ 1149 h 114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68" h="1149">
                  <a:moveTo>
                    <a:pt x="330" y="1125"/>
                  </a:moveTo>
                  <a:lnTo>
                    <a:pt x="0" y="793"/>
                  </a:lnTo>
                  <a:lnTo>
                    <a:pt x="0" y="308"/>
                  </a:lnTo>
                  <a:lnTo>
                    <a:pt x="560" y="0"/>
                  </a:lnTo>
                  <a:lnTo>
                    <a:pt x="1068" y="279"/>
                  </a:lnTo>
                  <a:lnTo>
                    <a:pt x="1068" y="693"/>
                  </a:lnTo>
                  <a:lnTo>
                    <a:pt x="768" y="879"/>
                  </a:lnTo>
                  <a:lnTo>
                    <a:pt x="696" y="963"/>
                  </a:lnTo>
                  <a:lnTo>
                    <a:pt x="690" y="1047"/>
                  </a:lnTo>
                  <a:lnTo>
                    <a:pt x="498" y="1149"/>
                  </a:lnTo>
                </a:path>
              </a:pathLst>
            </a:custGeom>
            <a:grpFill/>
            <a:ln w="3175" cap="flat" cmpd="sng">
              <a:solidFill>
                <a:srgbClr val="17366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5" name="Freeform 224"/>
            <p:cNvSpPr>
              <a:spLocks/>
            </p:cNvSpPr>
            <p:nvPr/>
          </p:nvSpPr>
          <p:spPr bwMode="auto">
            <a:xfrm>
              <a:off x="890408" y="1761170"/>
              <a:ext cx="193902" cy="148348"/>
            </a:xfrm>
            <a:custGeom>
              <a:avLst/>
              <a:gdLst>
                <a:gd name="T0" fmla="*/ 8 w 806"/>
                <a:gd name="T1" fmla="*/ 14 h 651"/>
                <a:gd name="T2" fmla="*/ 11 w 806"/>
                <a:gd name="T3" fmla="*/ 13 h 651"/>
                <a:gd name="T4" fmla="*/ 12 w 806"/>
                <a:gd name="T5" fmla="*/ 10 h 651"/>
                <a:gd name="T6" fmla="*/ 18 w 806"/>
                <a:gd name="T7" fmla="*/ 6 h 651"/>
                <a:gd name="T8" fmla="*/ 18 w 806"/>
                <a:gd name="T9" fmla="*/ 0 h 651"/>
                <a:gd name="T10" fmla="*/ 9 w 806"/>
                <a:gd name="T11" fmla="*/ 5 h 651"/>
                <a:gd name="T12" fmla="*/ 0 w 806"/>
                <a:gd name="T13" fmla="*/ 1 h 651"/>
                <a:gd name="T14" fmla="*/ 0 w 806"/>
                <a:gd name="T15" fmla="*/ 3 h 651"/>
                <a:gd name="T16" fmla="*/ 8 w 806"/>
                <a:gd name="T17" fmla="*/ 9 h 651"/>
                <a:gd name="T18" fmla="*/ 8 w 806"/>
                <a:gd name="T19" fmla="*/ 14 h 65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806"/>
                <a:gd name="T31" fmla="*/ 0 h 651"/>
                <a:gd name="T32" fmla="*/ 806 w 806"/>
                <a:gd name="T33" fmla="*/ 651 h 65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806" h="651">
                  <a:moveTo>
                    <a:pt x="370" y="651"/>
                  </a:moveTo>
                  <a:lnTo>
                    <a:pt x="516" y="574"/>
                  </a:lnTo>
                  <a:lnTo>
                    <a:pt x="559" y="440"/>
                  </a:lnTo>
                  <a:lnTo>
                    <a:pt x="806" y="298"/>
                  </a:lnTo>
                  <a:lnTo>
                    <a:pt x="801" y="0"/>
                  </a:lnTo>
                  <a:lnTo>
                    <a:pt x="403" y="229"/>
                  </a:lnTo>
                  <a:lnTo>
                    <a:pt x="5" y="23"/>
                  </a:lnTo>
                  <a:lnTo>
                    <a:pt x="0" y="151"/>
                  </a:lnTo>
                  <a:lnTo>
                    <a:pt x="385" y="427"/>
                  </a:lnTo>
                  <a:lnTo>
                    <a:pt x="370" y="651"/>
                  </a:lnTo>
                  <a:close/>
                </a:path>
              </a:pathLst>
            </a:custGeom>
            <a:grpFill/>
            <a:ln w="3175" cap="flat" cmpd="sng">
              <a:solidFill>
                <a:srgbClr val="17366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6" name="Oval 225"/>
            <p:cNvSpPr>
              <a:spLocks noChangeArrowheads="1"/>
            </p:cNvSpPr>
            <p:nvPr/>
          </p:nvSpPr>
          <p:spPr bwMode="auto">
            <a:xfrm rot="1800000">
              <a:off x="771481" y="1890771"/>
              <a:ext cx="36195" cy="58687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557" name="Freeform 226"/>
            <p:cNvSpPr>
              <a:spLocks/>
            </p:cNvSpPr>
            <p:nvPr/>
          </p:nvSpPr>
          <p:spPr bwMode="auto">
            <a:xfrm>
              <a:off x="782684" y="1943752"/>
              <a:ext cx="53431" cy="39125"/>
            </a:xfrm>
            <a:custGeom>
              <a:avLst/>
              <a:gdLst>
                <a:gd name="T0" fmla="*/ 1 w 597"/>
                <a:gd name="T1" fmla="*/ 0 h 468"/>
                <a:gd name="T2" fmla="*/ 1 w 597"/>
                <a:gd name="T3" fmla="*/ 1 h 468"/>
                <a:gd name="T4" fmla="*/ 1 w 597"/>
                <a:gd name="T5" fmla="*/ 1 h 468"/>
                <a:gd name="T6" fmla="*/ 0 w 597"/>
                <a:gd name="T7" fmla="*/ 0 h 468"/>
                <a:gd name="T8" fmla="*/ 0 w 597"/>
                <a:gd name="T9" fmla="*/ 0 h 468"/>
                <a:gd name="T10" fmla="*/ 0 w 597"/>
                <a:gd name="T11" fmla="*/ 0 h 468"/>
                <a:gd name="T12" fmla="*/ 1 w 597"/>
                <a:gd name="T13" fmla="*/ 0 h 46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97"/>
                <a:gd name="T22" fmla="*/ 0 h 468"/>
                <a:gd name="T23" fmla="*/ 597 w 597"/>
                <a:gd name="T24" fmla="*/ 468 h 46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97" h="468">
                  <a:moveTo>
                    <a:pt x="591" y="318"/>
                  </a:moveTo>
                  <a:lnTo>
                    <a:pt x="597" y="451"/>
                  </a:lnTo>
                  <a:lnTo>
                    <a:pt x="571" y="468"/>
                  </a:lnTo>
                  <a:lnTo>
                    <a:pt x="0" y="141"/>
                  </a:lnTo>
                  <a:lnTo>
                    <a:pt x="3" y="9"/>
                  </a:lnTo>
                  <a:lnTo>
                    <a:pt x="36" y="0"/>
                  </a:lnTo>
                  <a:lnTo>
                    <a:pt x="591" y="318"/>
                  </a:lnTo>
                </a:path>
              </a:pathLst>
            </a:custGeom>
            <a:grpFill/>
            <a:ln w="3175" cmpd="sng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8" name="Freeform 227"/>
            <p:cNvSpPr>
              <a:spLocks/>
            </p:cNvSpPr>
            <p:nvPr/>
          </p:nvSpPr>
          <p:spPr bwMode="auto">
            <a:xfrm>
              <a:off x="762001" y="1795403"/>
              <a:ext cx="324032" cy="185842"/>
            </a:xfrm>
            <a:custGeom>
              <a:avLst/>
              <a:gdLst>
                <a:gd name="T0" fmla="*/ 1 w 3040"/>
                <a:gd name="T1" fmla="*/ 3 h 1830"/>
                <a:gd name="T2" fmla="*/ 0 w 3040"/>
                <a:gd name="T3" fmla="*/ 3 h 1830"/>
                <a:gd name="T4" fmla="*/ 0 w 3040"/>
                <a:gd name="T5" fmla="*/ 3 h 1830"/>
                <a:gd name="T6" fmla="*/ 0 w 3040"/>
                <a:gd name="T7" fmla="*/ 2 h 1830"/>
                <a:gd name="T8" fmla="*/ 0 w 3040"/>
                <a:gd name="T9" fmla="*/ 2 h 1830"/>
                <a:gd name="T10" fmla="*/ 0 w 3040"/>
                <a:gd name="T11" fmla="*/ 2 h 1830"/>
                <a:gd name="T12" fmla="*/ 1 w 3040"/>
                <a:gd name="T13" fmla="*/ 1 h 1830"/>
                <a:gd name="T14" fmla="*/ 1 w 3040"/>
                <a:gd name="T15" fmla="*/ 1 h 1830"/>
                <a:gd name="T16" fmla="*/ 1 w 3040"/>
                <a:gd name="T17" fmla="*/ 1 h 1830"/>
                <a:gd name="T18" fmla="*/ 1 w 3040"/>
                <a:gd name="T19" fmla="*/ 1 h 1830"/>
                <a:gd name="T20" fmla="*/ 1 w 3040"/>
                <a:gd name="T21" fmla="*/ 0 h 1830"/>
                <a:gd name="T22" fmla="*/ 1 w 3040"/>
                <a:gd name="T23" fmla="*/ 0 h 1830"/>
                <a:gd name="T24" fmla="*/ 2 w 3040"/>
                <a:gd name="T25" fmla="*/ 0 h 1830"/>
                <a:gd name="T26" fmla="*/ 2 w 3040"/>
                <a:gd name="T27" fmla="*/ 0 h 1830"/>
                <a:gd name="T28" fmla="*/ 2 w 3040"/>
                <a:gd name="T29" fmla="*/ 0 h 1830"/>
                <a:gd name="T30" fmla="*/ 4 w 3040"/>
                <a:gd name="T31" fmla="*/ 1 h 1830"/>
                <a:gd name="T32" fmla="*/ 4 w 3040"/>
                <a:gd name="T33" fmla="*/ 1 h 1830"/>
                <a:gd name="T34" fmla="*/ 4 w 3040"/>
                <a:gd name="T35" fmla="*/ 2 h 1830"/>
                <a:gd name="T36" fmla="*/ 4 w 3040"/>
                <a:gd name="T37" fmla="*/ 2 h 1830"/>
                <a:gd name="T38" fmla="*/ 4 w 3040"/>
                <a:gd name="T39" fmla="*/ 2 h 1830"/>
                <a:gd name="T40" fmla="*/ 5 w 3040"/>
                <a:gd name="T41" fmla="*/ 1 h 1830"/>
                <a:gd name="T42" fmla="*/ 6 w 3040"/>
                <a:gd name="T43" fmla="*/ 1 h 1830"/>
                <a:gd name="T44" fmla="*/ 6 w 3040"/>
                <a:gd name="T45" fmla="*/ 1 h 1830"/>
                <a:gd name="T46" fmla="*/ 5 w 3040"/>
                <a:gd name="T47" fmla="*/ 1 h 1830"/>
                <a:gd name="T48" fmla="*/ 5 w 3040"/>
                <a:gd name="T49" fmla="*/ 1 h 1830"/>
                <a:gd name="T50" fmla="*/ 5 w 3040"/>
                <a:gd name="T51" fmla="*/ 1 h 1830"/>
                <a:gd name="T52" fmla="*/ 5 w 3040"/>
                <a:gd name="T53" fmla="*/ 1 h 1830"/>
                <a:gd name="T54" fmla="*/ 5 w 3040"/>
                <a:gd name="T55" fmla="*/ 2 h 1830"/>
                <a:gd name="T56" fmla="*/ 5 w 3040"/>
                <a:gd name="T57" fmla="*/ 2 h 1830"/>
                <a:gd name="T58" fmla="*/ 3 w 3040"/>
                <a:gd name="T59" fmla="*/ 3 h 1830"/>
                <a:gd name="T60" fmla="*/ 3 w 3040"/>
                <a:gd name="T61" fmla="*/ 3 h 1830"/>
                <a:gd name="T62" fmla="*/ 2 w 3040"/>
                <a:gd name="T63" fmla="*/ 3 h 1830"/>
                <a:gd name="T64" fmla="*/ 2 w 3040"/>
                <a:gd name="T65" fmla="*/ 3 h 1830"/>
                <a:gd name="T66" fmla="*/ 2 w 3040"/>
                <a:gd name="T67" fmla="*/ 3 h 1830"/>
                <a:gd name="T68" fmla="*/ 2 w 3040"/>
                <a:gd name="T69" fmla="*/ 3 h 1830"/>
                <a:gd name="T70" fmla="*/ 2 w 3040"/>
                <a:gd name="T71" fmla="*/ 3 h 1830"/>
                <a:gd name="T72" fmla="*/ 1 w 3040"/>
                <a:gd name="T73" fmla="*/ 3 h 1830"/>
                <a:gd name="T74" fmla="*/ 1 w 3040"/>
                <a:gd name="T75" fmla="*/ 3 h 1830"/>
                <a:gd name="T76" fmla="*/ 1 w 3040"/>
                <a:gd name="T77" fmla="*/ 3 h 1830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3040"/>
                <a:gd name="T118" fmla="*/ 0 h 1830"/>
                <a:gd name="T119" fmla="*/ 3040 w 3040"/>
                <a:gd name="T120" fmla="*/ 1830 h 1830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3040" h="1830">
                  <a:moveTo>
                    <a:pt x="351" y="1533"/>
                  </a:moveTo>
                  <a:lnTo>
                    <a:pt x="177" y="1421"/>
                  </a:lnTo>
                  <a:lnTo>
                    <a:pt x="176" y="1380"/>
                  </a:lnTo>
                  <a:lnTo>
                    <a:pt x="0" y="1277"/>
                  </a:lnTo>
                  <a:lnTo>
                    <a:pt x="6" y="1155"/>
                  </a:lnTo>
                  <a:lnTo>
                    <a:pt x="21" y="1134"/>
                  </a:lnTo>
                  <a:cubicBezTo>
                    <a:pt x="81" y="1076"/>
                    <a:pt x="261" y="901"/>
                    <a:pt x="364" y="804"/>
                  </a:cubicBezTo>
                  <a:cubicBezTo>
                    <a:pt x="464" y="709"/>
                    <a:pt x="591" y="599"/>
                    <a:pt x="640" y="552"/>
                  </a:cubicBezTo>
                  <a:cubicBezTo>
                    <a:pt x="689" y="505"/>
                    <a:pt x="654" y="535"/>
                    <a:pt x="660" y="524"/>
                  </a:cubicBezTo>
                  <a:lnTo>
                    <a:pt x="676" y="484"/>
                  </a:lnTo>
                  <a:lnTo>
                    <a:pt x="692" y="244"/>
                  </a:lnTo>
                  <a:lnTo>
                    <a:pt x="756" y="196"/>
                  </a:lnTo>
                  <a:lnTo>
                    <a:pt x="1074" y="18"/>
                  </a:lnTo>
                  <a:lnTo>
                    <a:pt x="1134" y="0"/>
                  </a:lnTo>
                  <a:lnTo>
                    <a:pt x="1182" y="24"/>
                  </a:lnTo>
                  <a:lnTo>
                    <a:pt x="2040" y="508"/>
                  </a:lnTo>
                  <a:lnTo>
                    <a:pt x="2076" y="555"/>
                  </a:lnTo>
                  <a:lnTo>
                    <a:pt x="2076" y="1148"/>
                  </a:lnTo>
                  <a:lnTo>
                    <a:pt x="2331" y="1008"/>
                  </a:lnTo>
                  <a:lnTo>
                    <a:pt x="2364" y="876"/>
                  </a:lnTo>
                  <a:lnTo>
                    <a:pt x="2452" y="644"/>
                  </a:lnTo>
                  <a:lnTo>
                    <a:pt x="3040" y="320"/>
                  </a:lnTo>
                  <a:lnTo>
                    <a:pt x="3036" y="620"/>
                  </a:lnTo>
                  <a:lnTo>
                    <a:pt x="2852" y="724"/>
                  </a:lnTo>
                  <a:lnTo>
                    <a:pt x="2788" y="668"/>
                  </a:lnTo>
                  <a:cubicBezTo>
                    <a:pt x="2764" y="656"/>
                    <a:pt x="2747" y="636"/>
                    <a:pt x="2708" y="652"/>
                  </a:cubicBezTo>
                  <a:cubicBezTo>
                    <a:pt x="2660" y="668"/>
                    <a:pt x="2592" y="720"/>
                    <a:pt x="2556" y="764"/>
                  </a:cubicBezTo>
                  <a:lnTo>
                    <a:pt x="2492" y="916"/>
                  </a:lnTo>
                  <a:lnTo>
                    <a:pt x="2466" y="1050"/>
                  </a:lnTo>
                  <a:lnTo>
                    <a:pt x="1422" y="1638"/>
                  </a:lnTo>
                  <a:lnTo>
                    <a:pt x="1386" y="1554"/>
                  </a:lnTo>
                  <a:cubicBezTo>
                    <a:pt x="1360" y="1531"/>
                    <a:pt x="1320" y="1492"/>
                    <a:pt x="1266" y="1500"/>
                  </a:cubicBezTo>
                  <a:cubicBezTo>
                    <a:pt x="1158" y="1494"/>
                    <a:pt x="1104" y="1554"/>
                    <a:pt x="1062" y="1602"/>
                  </a:cubicBezTo>
                  <a:cubicBezTo>
                    <a:pt x="1020" y="1650"/>
                    <a:pt x="1009" y="1693"/>
                    <a:pt x="996" y="1728"/>
                  </a:cubicBezTo>
                  <a:lnTo>
                    <a:pt x="984" y="1806"/>
                  </a:lnTo>
                  <a:lnTo>
                    <a:pt x="960" y="1830"/>
                  </a:lnTo>
                  <a:lnTo>
                    <a:pt x="768" y="1731"/>
                  </a:lnTo>
                  <a:lnTo>
                    <a:pt x="722" y="1746"/>
                  </a:lnTo>
                  <a:lnTo>
                    <a:pt x="348" y="1533"/>
                  </a:lnTo>
                </a:path>
              </a:pathLst>
            </a:custGeom>
            <a:grpFill/>
            <a:ln w="3175" cmpd="sng">
              <a:solidFill>
                <a:srgbClr val="17366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9" name="Freeform 228"/>
            <p:cNvSpPr>
              <a:spLocks/>
            </p:cNvSpPr>
            <p:nvPr/>
          </p:nvSpPr>
          <p:spPr bwMode="auto">
            <a:xfrm>
              <a:off x="762863" y="1832083"/>
              <a:ext cx="321448" cy="147533"/>
            </a:xfrm>
            <a:custGeom>
              <a:avLst/>
              <a:gdLst>
                <a:gd name="T0" fmla="*/ 0 w 1332"/>
                <a:gd name="T1" fmla="*/ 9 h 649"/>
                <a:gd name="T2" fmla="*/ 0 w 1332"/>
                <a:gd name="T3" fmla="*/ 8 h 649"/>
                <a:gd name="T4" fmla="*/ 0 w 1332"/>
                <a:gd name="T5" fmla="*/ 7 h 649"/>
                <a:gd name="T6" fmla="*/ 2 w 1332"/>
                <a:gd name="T7" fmla="*/ 8 h 649"/>
                <a:gd name="T8" fmla="*/ 2 w 1332"/>
                <a:gd name="T9" fmla="*/ 8 h 649"/>
                <a:gd name="T10" fmla="*/ 7 w 1332"/>
                <a:gd name="T11" fmla="*/ 12 h 649"/>
                <a:gd name="T12" fmla="*/ 7 w 1332"/>
                <a:gd name="T13" fmla="*/ 12 h 649"/>
                <a:gd name="T14" fmla="*/ 8 w 1332"/>
                <a:gd name="T15" fmla="*/ 12 h 649"/>
                <a:gd name="T16" fmla="*/ 8 w 1332"/>
                <a:gd name="T17" fmla="*/ 12 h 649"/>
                <a:gd name="T18" fmla="*/ 9 w 1332"/>
                <a:gd name="T19" fmla="*/ 12 h 649"/>
                <a:gd name="T20" fmla="*/ 9 w 1332"/>
                <a:gd name="T21" fmla="*/ 13 h 649"/>
                <a:gd name="T22" fmla="*/ 11 w 1332"/>
                <a:gd name="T23" fmla="*/ 10 h 649"/>
                <a:gd name="T24" fmla="*/ 15 w 1332"/>
                <a:gd name="T25" fmla="*/ 8 h 649"/>
                <a:gd name="T26" fmla="*/ 16 w 1332"/>
                <a:gd name="T27" fmla="*/ 7 h 649"/>
                <a:gd name="T28" fmla="*/ 16 w 1332"/>
                <a:gd name="T29" fmla="*/ 4 h 649"/>
                <a:gd name="T30" fmla="*/ 20 w 1332"/>
                <a:gd name="T31" fmla="*/ 2 h 649"/>
                <a:gd name="T32" fmla="*/ 20 w 1332"/>
                <a:gd name="T33" fmla="*/ 2 h 649"/>
                <a:gd name="T34" fmla="*/ 20 w 1332"/>
                <a:gd name="T35" fmla="*/ 8 h 649"/>
                <a:gd name="T36" fmla="*/ 23 w 1332"/>
                <a:gd name="T37" fmla="*/ 6 h 649"/>
                <a:gd name="T38" fmla="*/ 23 w 1332"/>
                <a:gd name="T39" fmla="*/ 5 h 649"/>
                <a:gd name="T40" fmla="*/ 24 w 1332"/>
                <a:gd name="T41" fmla="*/ 3 h 649"/>
                <a:gd name="T42" fmla="*/ 27 w 1332"/>
                <a:gd name="T43" fmla="*/ 1 h 649"/>
                <a:gd name="T44" fmla="*/ 29 w 1332"/>
                <a:gd name="T45" fmla="*/ 0 h 649"/>
                <a:gd name="T46" fmla="*/ 29 w 1332"/>
                <a:gd name="T47" fmla="*/ 3 h 649"/>
                <a:gd name="T48" fmla="*/ 28 w 1332"/>
                <a:gd name="T49" fmla="*/ 3 h 649"/>
                <a:gd name="T50" fmla="*/ 27 w 1332"/>
                <a:gd name="T51" fmla="*/ 3 h 649"/>
                <a:gd name="T52" fmla="*/ 26 w 1332"/>
                <a:gd name="T53" fmla="*/ 3 h 649"/>
                <a:gd name="T54" fmla="*/ 25 w 1332"/>
                <a:gd name="T55" fmla="*/ 3 h 649"/>
                <a:gd name="T56" fmla="*/ 25 w 1332"/>
                <a:gd name="T57" fmla="*/ 4 h 649"/>
                <a:gd name="T58" fmla="*/ 24 w 1332"/>
                <a:gd name="T59" fmla="*/ 5 h 649"/>
                <a:gd name="T60" fmla="*/ 24 w 1332"/>
                <a:gd name="T61" fmla="*/ 7 h 649"/>
                <a:gd name="T62" fmla="*/ 14 w 1332"/>
                <a:gd name="T63" fmla="*/ 12 h 649"/>
                <a:gd name="T64" fmla="*/ 13 w 1332"/>
                <a:gd name="T65" fmla="*/ 11 h 649"/>
                <a:gd name="T66" fmla="*/ 12 w 1332"/>
                <a:gd name="T67" fmla="*/ 11 h 649"/>
                <a:gd name="T68" fmla="*/ 11 w 1332"/>
                <a:gd name="T69" fmla="*/ 11 h 649"/>
                <a:gd name="T70" fmla="*/ 11 w 1332"/>
                <a:gd name="T71" fmla="*/ 11 h 649"/>
                <a:gd name="T72" fmla="*/ 10 w 1332"/>
                <a:gd name="T73" fmla="*/ 13 h 649"/>
                <a:gd name="T74" fmla="*/ 10 w 1332"/>
                <a:gd name="T75" fmla="*/ 14 h 649"/>
                <a:gd name="T76" fmla="*/ 9 w 1332"/>
                <a:gd name="T77" fmla="*/ 14 h 649"/>
                <a:gd name="T78" fmla="*/ 7 w 1332"/>
                <a:gd name="T79" fmla="*/ 13 h 649"/>
                <a:gd name="T80" fmla="*/ 7 w 1332"/>
                <a:gd name="T81" fmla="*/ 13 h 649"/>
                <a:gd name="T82" fmla="*/ 2 w 1332"/>
                <a:gd name="T83" fmla="*/ 10 h 649"/>
                <a:gd name="T84" fmla="*/ 2 w 1332"/>
                <a:gd name="T85" fmla="*/ 10 h 649"/>
                <a:gd name="T86" fmla="*/ 0 w 1332"/>
                <a:gd name="T87" fmla="*/ 9 h 649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332"/>
                <a:gd name="T133" fmla="*/ 0 h 649"/>
                <a:gd name="T134" fmla="*/ 1332 w 1332"/>
                <a:gd name="T135" fmla="*/ 649 h 649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332" h="649">
                  <a:moveTo>
                    <a:pt x="0" y="409"/>
                  </a:moveTo>
                  <a:lnTo>
                    <a:pt x="1" y="359"/>
                  </a:lnTo>
                  <a:lnTo>
                    <a:pt x="8" y="341"/>
                  </a:lnTo>
                  <a:lnTo>
                    <a:pt x="77" y="391"/>
                  </a:lnTo>
                  <a:lnTo>
                    <a:pt x="89" y="392"/>
                  </a:lnTo>
                  <a:lnTo>
                    <a:pt x="335" y="535"/>
                  </a:lnTo>
                  <a:lnTo>
                    <a:pt x="329" y="545"/>
                  </a:lnTo>
                  <a:lnTo>
                    <a:pt x="346" y="541"/>
                  </a:lnTo>
                  <a:lnTo>
                    <a:pt x="380" y="568"/>
                  </a:lnTo>
                  <a:lnTo>
                    <a:pt x="392" y="569"/>
                  </a:lnTo>
                  <a:lnTo>
                    <a:pt x="407" y="573"/>
                  </a:lnTo>
                  <a:cubicBezTo>
                    <a:pt x="430" y="556"/>
                    <a:pt x="480" y="508"/>
                    <a:pt x="528" y="470"/>
                  </a:cubicBezTo>
                  <a:cubicBezTo>
                    <a:pt x="576" y="433"/>
                    <a:pt x="668" y="367"/>
                    <a:pt x="692" y="349"/>
                  </a:cubicBezTo>
                  <a:lnTo>
                    <a:pt x="712" y="335"/>
                  </a:lnTo>
                  <a:lnTo>
                    <a:pt x="712" y="172"/>
                  </a:lnTo>
                  <a:lnTo>
                    <a:pt x="893" y="70"/>
                  </a:lnTo>
                  <a:lnTo>
                    <a:pt x="911" y="88"/>
                  </a:lnTo>
                  <a:lnTo>
                    <a:pt x="913" y="356"/>
                  </a:lnTo>
                  <a:lnTo>
                    <a:pt x="1030" y="293"/>
                  </a:lnTo>
                  <a:lnTo>
                    <a:pt x="1048" y="229"/>
                  </a:lnTo>
                  <a:lnTo>
                    <a:pt x="1085" y="131"/>
                  </a:lnTo>
                  <a:lnTo>
                    <a:pt x="1245" y="44"/>
                  </a:lnTo>
                  <a:lnTo>
                    <a:pt x="1332" y="0"/>
                  </a:lnTo>
                  <a:lnTo>
                    <a:pt x="1332" y="119"/>
                  </a:lnTo>
                  <a:lnTo>
                    <a:pt x="1260" y="157"/>
                  </a:lnTo>
                  <a:lnTo>
                    <a:pt x="1235" y="136"/>
                  </a:lnTo>
                  <a:lnTo>
                    <a:pt x="1203" y="123"/>
                  </a:lnTo>
                  <a:lnTo>
                    <a:pt x="1162" y="143"/>
                  </a:lnTo>
                  <a:lnTo>
                    <a:pt x="1130" y="169"/>
                  </a:lnTo>
                  <a:lnTo>
                    <a:pt x="1096" y="240"/>
                  </a:lnTo>
                  <a:lnTo>
                    <a:pt x="1078" y="315"/>
                  </a:lnTo>
                  <a:lnTo>
                    <a:pt x="629" y="562"/>
                  </a:lnTo>
                  <a:lnTo>
                    <a:pt x="602" y="518"/>
                  </a:lnTo>
                  <a:lnTo>
                    <a:pt x="559" y="502"/>
                  </a:lnTo>
                  <a:lnTo>
                    <a:pt x="512" y="511"/>
                  </a:lnTo>
                  <a:lnTo>
                    <a:pt x="484" y="529"/>
                  </a:lnTo>
                  <a:lnTo>
                    <a:pt x="441" y="585"/>
                  </a:lnTo>
                  <a:lnTo>
                    <a:pt x="428" y="640"/>
                  </a:lnTo>
                  <a:lnTo>
                    <a:pt x="421" y="649"/>
                  </a:lnTo>
                  <a:lnTo>
                    <a:pt x="336" y="606"/>
                  </a:lnTo>
                  <a:lnTo>
                    <a:pt x="314" y="614"/>
                  </a:lnTo>
                  <a:lnTo>
                    <a:pt x="78" y="475"/>
                  </a:lnTo>
                  <a:lnTo>
                    <a:pt x="76" y="450"/>
                  </a:lnTo>
                  <a:lnTo>
                    <a:pt x="0" y="409"/>
                  </a:lnTo>
                  <a:close/>
                </a:path>
              </a:pathLst>
            </a:custGeom>
            <a:grpFill/>
            <a:ln w="3175" cmpd="sng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0" name="Freeform 229"/>
            <p:cNvSpPr>
              <a:spLocks/>
            </p:cNvSpPr>
            <p:nvPr/>
          </p:nvSpPr>
          <p:spPr bwMode="auto">
            <a:xfrm>
              <a:off x="831806" y="1847570"/>
              <a:ext cx="102553" cy="53796"/>
            </a:xfrm>
            <a:custGeom>
              <a:avLst/>
              <a:gdLst>
                <a:gd name="T0" fmla="*/ 2 w 954"/>
                <a:gd name="T1" fmla="*/ 1 h 528"/>
                <a:gd name="T2" fmla="*/ 0 w 954"/>
                <a:gd name="T3" fmla="*/ 0 h 528"/>
                <a:gd name="T4" fmla="*/ 0 60000 65536"/>
                <a:gd name="T5" fmla="*/ 0 60000 65536"/>
                <a:gd name="T6" fmla="*/ 0 w 954"/>
                <a:gd name="T7" fmla="*/ 0 h 528"/>
                <a:gd name="T8" fmla="*/ 954 w 954"/>
                <a:gd name="T9" fmla="*/ 528 h 528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954" h="528">
                  <a:moveTo>
                    <a:pt x="954" y="528"/>
                  </a:moveTo>
                  <a:lnTo>
                    <a:pt x="0" y="0"/>
                  </a:lnTo>
                </a:path>
              </a:pathLst>
            </a:custGeom>
            <a:grpFill/>
            <a:ln w="3175" cmpd="sng">
              <a:solidFill>
                <a:srgbClr val="17366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1" name="Freeform 230"/>
            <p:cNvSpPr>
              <a:spLocks/>
            </p:cNvSpPr>
            <p:nvPr/>
          </p:nvSpPr>
          <p:spPr bwMode="auto">
            <a:xfrm>
              <a:off x="836976" y="1821486"/>
              <a:ext cx="144780" cy="52981"/>
            </a:xfrm>
            <a:custGeom>
              <a:avLst/>
              <a:gdLst>
                <a:gd name="T0" fmla="*/ 0 w 1356"/>
                <a:gd name="T1" fmla="*/ 0 h 522"/>
                <a:gd name="T2" fmla="*/ 0 w 1356"/>
                <a:gd name="T3" fmla="*/ 0 h 522"/>
                <a:gd name="T4" fmla="*/ 0 w 1356"/>
                <a:gd name="T5" fmla="*/ 0 h 522"/>
                <a:gd name="T6" fmla="*/ 2 w 1356"/>
                <a:gd name="T7" fmla="*/ 1 h 522"/>
                <a:gd name="T8" fmla="*/ 2 w 1356"/>
                <a:gd name="T9" fmla="*/ 1 h 522"/>
                <a:gd name="T10" fmla="*/ 3 w 1356"/>
                <a:gd name="T11" fmla="*/ 0 h 52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56"/>
                <a:gd name="T19" fmla="*/ 0 h 522"/>
                <a:gd name="T20" fmla="*/ 1356 w 1356"/>
                <a:gd name="T21" fmla="*/ 522 h 52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56" h="522">
                  <a:moveTo>
                    <a:pt x="0" y="33"/>
                  </a:moveTo>
                  <a:lnTo>
                    <a:pt x="12" y="0"/>
                  </a:lnTo>
                  <a:lnTo>
                    <a:pt x="54" y="6"/>
                  </a:lnTo>
                  <a:lnTo>
                    <a:pt x="894" y="480"/>
                  </a:lnTo>
                  <a:lnTo>
                    <a:pt x="930" y="522"/>
                  </a:lnTo>
                  <a:lnTo>
                    <a:pt x="1356" y="272"/>
                  </a:lnTo>
                </a:path>
              </a:pathLst>
            </a:custGeom>
            <a:grpFill/>
            <a:ln w="3175" cmpd="sng">
              <a:solidFill>
                <a:srgbClr val="17366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2" name="Freeform 231"/>
            <p:cNvSpPr>
              <a:spLocks/>
            </p:cNvSpPr>
            <p:nvPr/>
          </p:nvSpPr>
          <p:spPr bwMode="auto">
            <a:xfrm>
              <a:off x="843009" y="1904626"/>
              <a:ext cx="93935" cy="52166"/>
            </a:xfrm>
            <a:custGeom>
              <a:avLst/>
              <a:gdLst>
                <a:gd name="T0" fmla="*/ 2 w 885"/>
                <a:gd name="T1" fmla="*/ 0 h 522"/>
                <a:gd name="T2" fmla="*/ 1 w 885"/>
                <a:gd name="T3" fmla="*/ 0 h 522"/>
                <a:gd name="T4" fmla="*/ 0 w 885"/>
                <a:gd name="T5" fmla="*/ 1 h 522"/>
                <a:gd name="T6" fmla="*/ 0 w 885"/>
                <a:gd name="T7" fmla="*/ 1 h 522"/>
                <a:gd name="T8" fmla="*/ 0 w 885"/>
                <a:gd name="T9" fmla="*/ 1 h 522"/>
                <a:gd name="T10" fmla="*/ 1 w 885"/>
                <a:gd name="T11" fmla="*/ 0 h 522"/>
                <a:gd name="T12" fmla="*/ 1 w 885"/>
                <a:gd name="T13" fmla="*/ 0 h 522"/>
                <a:gd name="T14" fmla="*/ 2 w 885"/>
                <a:gd name="T15" fmla="*/ 0 h 52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885"/>
                <a:gd name="T25" fmla="*/ 0 h 522"/>
                <a:gd name="T26" fmla="*/ 885 w 885"/>
                <a:gd name="T27" fmla="*/ 522 h 52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885" h="522">
                  <a:moveTo>
                    <a:pt x="885" y="33"/>
                  </a:moveTo>
                  <a:lnTo>
                    <a:pt x="476" y="248"/>
                  </a:lnTo>
                  <a:cubicBezTo>
                    <a:pt x="334" y="326"/>
                    <a:pt x="109" y="460"/>
                    <a:pt x="33" y="503"/>
                  </a:cubicBezTo>
                  <a:lnTo>
                    <a:pt x="0" y="522"/>
                  </a:lnTo>
                  <a:lnTo>
                    <a:pt x="35" y="494"/>
                  </a:lnTo>
                  <a:cubicBezTo>
                    <a:pt x="113" y="442"/>
                    <a:pt x="341" y="287"/>
                    <a:pt x="471" y="210"/>
                  </a:cubicBezTo>
                  <a:cubicBezTo>
                    <a:pt x="601" y="133"/>
                    <a:pt x="714" y="70"/>
                    <a:pt x="782" y="36"/>
                  </a:cubicBezTo>
                  <a:lnTo>
                    <a:pt x="864" y="0"/>
                  </a:lnTo>
                </a:path>
              </a:pathLst>
            </a:custGeom>
            <a:grpFill/>
            <a:ln w="3175" cmpd="sng">
              <a:solidFill>
                <a:srgbClr val="17366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3" name="Freeform 232"/>
            <p:cNvSpPr>
              <a:spLocks/>
            </p:cNvSpPr>
            <p:nvPr/>
          </p:nvSpPr>
          <p:spPr bwMode="auto">
            <a:xfrm>
              <a:off x="836976" y="1827192"/>
              <a:ext cx="95658" cy="69283"/>
            </a:xfrm>
            <a:custGeom>
              <a:avLst/>
              <a:gdLst>
                <a:gd name="T0" fmla="*/ 2 w 891"/>
                <a:gd name="T1" fmla="*/ 1 h 684"/>
                <a:gd name="T2" fmla="*/ 2 w 891"/>
                <a:gd name="T3" fmla="*/ 1 h 684"/>
                <a:gd name="T4" fmla="*/ 0 w 891"/>
                <a:gd name="T5" fmla="*/ 0 h 684"/>
                <a:gd name="T6" fmla="*/ 0 w 891"/>
                <a:gd name="T7" fmla="*/ 0 h 684"/>
                <a:gd name="T8" fmla="*/ 0 w 891"/>
                <a:gd name="T9" fmla="*/ 0 h 684"/>
                <a:gd name="T10" fmla="*/ 2 w 891"/>
                <a:gd name="T11" fmla="*/ 1 h 68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91"/>
                <a:gd name="T19" fmla="*/ 0 h 684"/>
                <a:gd name="T20" fmla="*/ 891 w 891"/>
                <a:gd name="T21" fmla="*/ 684 h 68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91" h="684">
                  <a:moveTo>
                    <a:pt x="891" y="477"/>
                  </a:moveTo>
                  <a:lnTo>
                    <a:pt x="879" y="684"/>
                  </a:lnTo>
                  <a:lnTo>
                    <a:pt x="0" y="195"/>
                  </a:lnTo>
                  <a:lnTo>
                    <a:pt x="15" y="6"/>
                  </a:lnTo>
                  <a:lnTo>
                    <a:pt x="51" y="0"/>
                  </a:lnTo>
                  <a:lnTo>
                    <a:pt x="879" y="456"/>
                  </a:lnTo>
                </a:path>
              </a:pathLst>
            </a:custGeom>
            <a:grpFill/>
            <a:ln w="3175" cmpd="sng">
              <a:solidFill>
                <a:srgbClr val="17366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4" name="Freeform 233"/>
            <p:cNvSpPr>
              <a:spLocks/>
            </p:cNvSpPr>
            <p:nvPr/>
          </p:nvSpPr>
          <p:spPr bwMode="auto">
            <a:xfrm>
              <a:off x="939530" y="1856536"/>
              <a:ext cx="36195" cy="40755"/>
            </a:xfrm>
            <a:custGeom>
              <a:avLst/>
              <a:gdLst>
                <a:gd name="T0" fmla="*/ 0 w 344"/>
                <a:gd name="T1" fmla="*/ 0 h 400"/>
                <a:gd name="T2" fmla="*/ 0 w 344"/>
                <a:gd name="T3" fmla="*/ 1 h 400"/>
                <a:gd name="T4" fmla="*/ 1 w 344"/>
                <a:gd name="T5" fmla="*/ 0 h 400"/>
                <a:gd name="T6" fmla="*/ 1 w 344"/>
                <a:gd name="T7" fmla="*/ 0 h 400"/>
                <a:gd name="T8" fmla="*/ 0 w 344"/>
                <a:gd name="T9" fmla="*/ 0 h 4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44"/>
                <a:gd name="T16" fmla="*/ 0 h 400"/>
                <a:gd name="T17" fmla="*/ 344 w 344"/>
                <a:gd name="T18" fmla="*/ 400 h 4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44" h="400">
                  <a:moveTo>
                    <a:pt x="0" y="188"/>
                  </a:moveTo>
                  <a:lnTo>
                    <a:pt x="0" y="400"/>
                  </a:lnTo>
                  <a:lnTo>
                    <a:pt x="344" y="200"/>
                  </a:lnTo>
                  <a:lnTo>
                    <a:pt x="344" y="0"/>
                  </a:lnTo>
                  <a:lnTo>
                    <a:pt x="35" y="175"/>
                  </a:lnTo>
                </a:path>
              </a:pathLst>
            </a:custGeom>
            <a:grpFill/>
            <a:ln w="3175" cmpd="sng">
              <a:solidFill>
                <a:srgbClr val="17366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5" name="Freeform 234"/>
            <p:cNvSpPr>
              <a:spLocks/>
            </p:cNvSpPr>
            <p:nvPr/>
          </p:nvSpPr>
          <p:spPr bwMode="auto">
            <a:xfrm>
              <a:off x="878343" y="1846754"/>
              <a:ext cx="6033" cy="22008"/>
            </a:xfrm>
            <a:custGeom>
              <a:avLst/>
              <a:gdLst>
                <a:gd name="T0" fmla="*/ 0 w 60"/>
                <a:gd name="T1" fmla="*/ 0 h 225"/>
                <a:gd name="T2" fmla="*/ 0 w 60"/>
                <a:gd name="T3" fmla="*/ 0 h 225"/>
                <a:gd name="T4" fmla="*/ 0 w 60"/>
                <a:gd name="T5" fmla="*/ 0 h 225"/>
                <a:gd name="T6" fmla="*/ 0 w 60"/>
                <a:gd name="T7" fmla="*/ 0 h 2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0"/>
                <a:gd name="T13" fmla="*/ 0 h 225"/>
                <a:gd name="T14" fmla="*/ 60 w 60"/>
                <a:gd name="T15" fmla="*/ 225 h 2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0" h="225">
                  <a:moveTo>
                    <a:pt x="0" y="213"/>
                  </a:moveTo>
                  <a:lnTo>
                    <a:pt x="27" y="0"/>
                  </a:lnTo>
                  <a:lnTo>
                    <a:pt x="60" y="24"/>
                  </a:lnTo>
                  <a:lnTo>
                    <a:pt x="39" y="225"/>
                  </a:lnTo>
                </a:path>
              </a:pathLst>
            </a:custGeom>
            <a:grpFill/>
            <a:ln w="3175" cap="flat" cmpd="sng">
              <a:solidFill>
                <a:srgbClr val="17366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6" name="Freeform 235"/>
            <p:cNvSpPr>
              <a:spLocks/>
            </p:cNvSpPr>
            <p:nvPr/>
          </p:nvSpPr>
          <p:spPr bwMode="auto">
            <a:xfrm>
              <a:off x="782684" y="1944566"/>
              <a:ext cx="49984" cy="27713"/>
            </a:xfrm>
            <a:custGeom>
              <a:avLst/>
              <a:gdLst>
                <a:gd name="T0" fmla="*/ 1 w 465"/>
                <a:gd name="T1" fmla="*/ 1 h 271"/>
                <a:gd name="T2" fmla="*/ 0 w 465"/>
                <a:gd name="T3" fmla="*/ 0 h 271"/>
                <a:gd name="T4" fmla="*/ 0 60000 65536"/>
                <a:gd name="T5" fmla="*/ 0 60000 65536"/>
                <a:gd name="T6" fmla="*/ 0 w 465"/>
                <a:gd name="T7" fmla="*/ 0 h 271"/>
                <a:gd name="T8" fmla="*/ 465 w 465"/>
                <a:gd name="T9" fmla="*/ 271 h 27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65" h="271">
                  <a:moveTo>
                    <a:pt x="465" y="271"/>
                  </a:moveTo>
                  <a:lnTo>
                    <a:pt x="0" y="0"/>
                  </a:lnTo>
                </a:path>
              </a:pathLst>
            </a:custGeom>
            <a:grpFill/>
            <a:ln w="3175" cmpd="sng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7" name="Freeform 236"/>
            <p:cNvSpPr>
              <a:spLocks/>
            </p:cNvSpPr>
            <p:nvPr/>
          </p:nvSpPr>
          <p:spPr bwMode="auto">
            <a:xfrm>
              <a:off x="842147" y="1892400"/>
              <a:ext cx="72390" cy="63578"/>
            </a:xfrm>
            <a:custGeom>
              <a:avLst/>
              <a:gdLst>
                <a:gd name="T0" fmla="*/ 0 w 684"/>
                <a:gd name="T1" fmla="*/ 1 h 626"/>
                <a:gd name="T2" fmla="*/ 0 w 684"/>
                <a:gd name="T3" fmla="*/ 1 h 626"/>
                <a:gd name="T4" fmla="*/ 1 w 684"/>
                <a:gd name="T5" fmla="*/ 0 h 626"/>
                <a:gd name="T6" fmla="*/ 1 w 684"/>
                <a:gd name="T7" fmla="*/ 0 h 626"/>
                <a:gd name="T8" fmla="*/ 1 w 684"/>
                <a:gd name="T9" fmla="*/ 0 h 6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84"/>
                <a:gd name="T16" fmla="*/ 0 h 626"/>
                <a:gd name="T17" fmla="*/ 684 w 684"/>
                <a:gd name="T18" fmla="*/ 626 h 62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84" h="626">
                  <a:moveTo>
                    <a:pt x="0" y="626"/>
                  </a:moveTo>
                  <a:lnTo>
                    <a:pt x="57" y="569"/>
                  </a:lnTo>
                  <a:cubicBezTo>
                    <a:pt x="121" y="503"/>
                    <a:pt x="290" y="316"/>
                    <a:pt x="384" y="228"/>
                  </a:cubicBezTo>
                  <a:cubicBezTo>
                    <a:pt x="509" y="133"/>
                    <a:pt x="564" y="75"/>
                    <a:pt x="624" y="42"/>
                  </a:cubicBezTo>
                  <a:lnTo>
                    <a:pt x="684" y="0"/>
                  </a:lnTo>
                </a:path>
              </a:pathLst>
            </a:custGeom>
            <a:grpFill/>
            <a:ln w="3175" cmpd="sng">
              <a:solidFill>
                <a:srgbClr val="17366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8" name="Oval 237"/>
            <p:cNvSpPr>
              <a:spLocks noChangeArrowheads="1"/>
            </p:cNvSpPr>
            <p:nvPr/>
          </p:nvSpPr>
          <p:spPr bwMode="auto">
            <a:xfrm rot="20160818">
              <a:off x="843009" y="1956793"/>
              <a:ext cx="6033" cy="8151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569" name="Freeform 238"/>
            <p:cNvSpPr>
              <a:spLocks/>
            </p:cNvSpPr>
            <p:nvPr/>
          </p:nvSpPr>
          <p:spPr bwMode="auto">
            <a:xfrm>
              <a:off x="935220" y="1852460"/>
              <a:ext cx="43089" cy="84770"/>
            </a:xfrm>
            <a:custGeom>
              <a:avLst/>
              <a:gdLst>
                <a:gd name="T0" fmla="*/ 0 w 408"/>
                <a:gd name="T1" fmla="*/ 0 h 848"/>
                <a:gd name="T2" fmla="*/ 0 w 408"/>
                <a:gd name="T3" fmla="*/ 1 h 848"/>
                <a:gd name="T4" fmla="*/ 0 w 408"/>
                <a:gd name="T5" fmla="*/ 2 h 848"/>
                <a:gd name="T6" fmla="*/ 0 w 408"/>
                <a:gd name="T7" fmla="*/ 2 h 848"/>
                <a:gd name="T8" fmla="*/ 1 w 408"/>
                <a:gd name="T9" fmla="*/ 1 h 848"/>
                <a:gd name="T10" fmla="*/ 1 w 408"/>
                <a:gd name="T11" fmla="*/ 1 h 848"/>
                <a:gd name="T12" fmla="*/ 1 w 408"/>
                <a:gd name="T13" fmla="*/ 0 h 848"/>
                <a:gd name="T14" fmla="*/ 0 w 408"/>
                <a:gd name="T15" fmla="*/ 0 h 84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08"/>
                <a:gd name="T25" fmla="*/ 0 h 848"/>
                <a:gd name="T26" fmla="*/ 408 w 408"/>
                <a:gd name="T27" fmla="*/ 848 h 84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08" h="848">
                  <a:moveTo>
                    <a:pt x="0" y="232"/>
                  </a:moveTo>
                  <a:lnTo>
                    <a:pt x="0" y="488"/>
                  </a:lnTo>
                  <a:lnTo>
                    <a:pt x="0" y="832"/>
                  </a:lnTo>
                  <a:lnTo>
                    <a:pt x="64" y="848"/>
                  </a:lnTo>
                  <a:lnTo>
                    <a:pt x="376" y="672"/>
                  </a:lnTo>
                  <a:lnTo>
                    <a:pt x="408" y="616"/>
                  </a:lnTo>
                  <a:lnTo>
                    <a:pt x="408" y="0"/>
                  </a:lnTo>
                  <a:lnTo>
                    <a:pt x="0" y="232"/>
                  </a:lnTo>
                  <a:close/>
                </a:path>
              </a:pathLst>
            </a:custGeom>
            <a:grpFill/>
            <a:ln w="3175" cmpd="sng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70" name="Freeform 239"/>
            <p:cNvSpPr>
              <a:spLocks/>
            </p:cNvSpPr>
            <p:nvPr/>
          </p:nvSpPr>
          <p:spPr bwMode="auto">
            <a:xfrm>
              <a:off x="781822" y="1850015"/>
              <a:ext cx="49984" cy="72544"/>
            </a:xfrm>
            <a:custGeom>
              <a:avLst/>
              <a:gdLst>
                <a:gd name="T0" fmla="*/ 1 w 474"/>
                <a:gd name="T1" fmla="*/ 0 h 705"/>
                <a:gd name="T2" fmla="*/ 1 w 474"/>
                <a:gd name="T3" fmla="*/ 0 h 705"/>
                <a:gd name="T4" fmla="*/ 1 w 474"/>
                <a:gd name="T5" fmla="*/ 1 h 705"/>
                <a:gd name="T6" fmla="*/ 0 w 474"/>
                <a:gd name="T7" fmla="*/ 1 h 705"/>
                <a:gd name="T8" fmla="*/ 0 w 474"/>
                <a:gd name="T9" fmla="*/ 1 h 705"/>
                <a:gd name="T10" fmla="*/ 0 w 474"/>
                <a:gd name="T11" fmla="*/ 1 h 705"/>
                <a:gd name="T12" fmla="*/ 0 w 474"/>
                <a:gd name="T13" fmla="*/ 1 h 705"/>
                <a:gd name="T14" fmla="*/ 1 w 474"/>
                <a:gd name="T15" fmla="*/ 0 h 705"/>
                <a:gd name="T16" fmla="*/ 1 w 474"/>
                <a:gd name="T17" fmla="*/ 0 h 70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74"/>
                <a:gd name="T28" fmla="*/ 0 h 705"/>
                <a:gd name="T29" fmla="*/ 474 w 474"/>
                <a:gd name="T30" fmla="*/ 705 h 70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74" h="705">
                  <a:moveTo>
                    <a:pt x="474" y="0"/>
                  </a:moveTo>
                  <a:lnTo>
                    <a:pt x="458" y="40"/>
                  </a:lnTo>
                  <a:cubicBezTo>
                    <a:pt x="435" y="83"/>
                    <a:pt x="391" y="178"/>
                    <a:pt x="338" y="260"/>
                  </a:cubicBezTo>
                  <a:cubicBezTo>
                    <a:pt x="251" y="392"/>
                    <a:pt x="198" y="459"/>
                    <a:pt x="142" y="532"/>
                  </a:cubicBezTo>
                  <a:lnTo>
                    <a:pt x="0" y="705"/>
                  </a:lnTo>
                  <a:lnTo>
                    <a:pt x="60" y="627"/>
                  </a:lnTo>
                  <a:cubicBezTo>
                    <a:pt x="103" y="566"/>
                    <a:pt x="204" y="421"/>
                    <a:pt x="258" y="336"/>
                  </a:cubicBezTo>
                  <a:cubicBezTo>
                    <a:pt x="333" y="216"/>
                    <a:pt x="355" y="166"/>
                    <a:pt x="382" y="116"/>
                  </a:cubicBezTo>
                  <a:lnTo>
                    <a:pt x="422" y="52"/>
                  </a:lnTo>
                </a:path>
              </a:pathLst>
            </a:custGeom>
            <a:grpFill/>
            <a:ln w="3175" cap="flat" cmpd="sng">
              <a:solidFill>
                <a:srgbClr val="17366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71" name="Freeform 240"/>
            <p:cNvSpPr>
              <a:spLocks/>
            </p:cNvSpPr>
            <p:nvPr/>
          </p:nvSpPr>
          <p:spPr bwMode="auto">
            <a:xfrm>
              <a:off x="780960" y="1860611"/>
              <a:ext cx="73252" cy="63578"/>
            </a:xfrm>
            <a:custGeom>
              <a:avLst/>
              <a:gdLst>
                <a:gd name="T0" fmla="*/ 0 w 684"/>
                <a:gd name="T1" fmla="*/ 1 h 626"/>
                <a:gd name="T2" fmla="*/ 0 w 684"/>
                <a:gd name="T3" fmla="*/ 1 h 626"/>
                <a:gd name="T4" fmla="*/ 1 w 684"/>
                <a:gd name="T5" fmla="*/ 0 h 626"/>
                <a:gd name="T6" fmla="*/ 1 w 684"/>
                <a:gd name="T7" fmla="*/ 0 h 626"/>
                <a:gd name="T8" fmla="*/ 1 w 684"/>
                <a:gd name="T9" fmla="*/ 0 h 6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84"/>
                <a:gd name="T16" fmla="*/ 0 h 626"/>
                <a:gd name="T17" fmla="*/ 684 w 684"/>
                <a:gd name="T18" fmla="*/ 626 h 62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84" h="626">
                  <a:moveTo>
                    <a:pt x="0" y="626"/>
                  </a:moveTo>
                  <a:lnTo>
                    <a:pt x="57" y="569"/>
                  </a:lnTo>
                  <a:cubicBezTo>
                    <a:pt x="121" y="503"/>
                    <a:pt x="290" y="316"/>
                    <a:pt x="384" y="228"/>
                  </a:cubicBezTo>
                  <a:cubicBezTo>
                    <a:pt x="509" y="133"/>
                    <a:pt x="564" y="75"/>
                    <a:pt x="624" y="42"/>
                  </a:cubicBezTo>
                  <a:lnTo>
                    <a:pt x="684" y="0"/>
                  </a:lnTo>
                </a:path>
              </a:pathLst>
            </a:custGeom>
            <a:grpFill/>
            <a:ln w="3175" cmpd="sng">
              <a:solidFill>
                <a:srgbClr val="17366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72" name="Oval 241"/>
            <p:cNvSpPr>
              <a:spLocks noChangeArrowheads="1"/>
            </p:cNvSpPr>
            <p:nvPr/>
          </p:nvSpPr>
          <p:spPr bwMode="auto">
            <a:xfrm rot="20160818">
              <a:off x="826635" y="1952717"/>
              <a:ext cx="11203" cy="13857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573" name="Oval 242"/>
            <p:cNvSpPr>
              <a:spLocks noChangeArrowheads="1"/>
            </p:cNvSpPr>
            <p:nvPr/>
          </p:nvSpPr>
          <p:spPr bwMode="auto">
            <a:xfrm rot="20160818">
              <a:off x="782684" y="1927449"/>
              <a:ext cx="11203" cy="15487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574" name="Oval 243"/>
            <p:cNvSpPr>
              <a:spLocks noChangeArrowheads="1"/>
            </p:cNvSpPr>
            <p:nvPr/>
          </p:nvSpPr>
          <p:spPr bwMode="auto">
            <a:xfrm rot="20160541">
              <a:off x="822326" y="1969834"/>
              <a:ext cx="4309" cy="6521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575" name="Oval 244"/>
            <p:cNvSpPr>
              <a:spLocks noChangeArrowheads="1"/>
            </p:cNvSpPr>
            <p:nvPr/>
          </p:nvSpPr>
          <p:spPr bwMode="auto">
            <a:xfrm rot="20160541">
              <a:off x="784407" y="1949457"/>
              <a:ext cx="5171" cy="6521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576" name="Freeform 245"/>
            <p:cNvSpPr>
              <a:spLocks/>
            </p:cNvSpPr>
            <p:nvPr/>
          </p:nvSpPr>
          <p:spPr bwMode="auto">
            <a:xfrm>
              <a:off x="796472" y="1933970"/>
              <a:ext cx="25854" cy="24453"/>
            </a:xfrm>
            <a:custGeom>
              <a:avLst/>
              <a:gdLst>
                <a:gd name="T0" fmla="*/ 0 w 141"/>
                <a:gd name="T1" fmla="*/ 1 h 138"/>
                <a:gd name="T2" fmla="*/ 1 w 141"/>
                <a:gd name="T3" fmla="*/ 2 h 138"/>
                <a:gd name="T4" fmla="*/ 1 w 141"/>
                <a:gd name="T5" fmla="*/ 1 h 138"/>
                <a:gd name="T6" fmla="*/ 0 w 141"/>
                <a:gd name="T7" fmla="*/ 0 h 138"/>
                <a:gd name="T8" fmla="*/ 0 w 141"/>
                <a:gd name="T9" fmla="*/ 1 h 1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1"/>
                <a:gd name="T16" fmla="*/ 0 h 138"/>
                <a:gd name="T17" fmla="*/ 141 w 141"/>
                <a:gd name="T18" fmla="*/ 138 h 13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1" h="138">
                  <a:moveTo>
                    <a:pt x="6" y="66"/>
                  </a:moveTo>
                  <a:lnTo>
                    <a:pt x="138" y="138"/>
                  </a:lnTo>
                  <a:lnTo>
                    <a:pt x="141" y="85"/>
                  </a:lnTo>
                  <a:lnTo>
                    <a:pt x="0" y="0"/>
                  </a:lnTo>
                  <a:lnTo>
                    <a:pt x="6" y="66"/>
                  </a:lnTo>
                  <a:close/>
                </a:path>
              </a:pathLst>
            </a:custGeom>
            <a:grpFill/>
            <a:ln w="3175" cap="flat" cmpd="sng">
              <a:solidFill>
                <a:srgbClr val="17366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77" name="Oval 246"/>
            <p:cNvSpPr>
              <a:spLocks noChangeArrowheads="1"/>
            </p:cNvSpPr>
            <p:nvPr/>
          </p:nvSpPr>
          <p:spPr bwMode="auto">
            <a:xfrm rot="20160541">
              <a:off x="849903" y="1961684"/>
              <a:ext cx="4309" cy="6521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578" name="Oval 247"/>
            <p:cNvSpPr>
              <a:spLocks noChangeArrowheads="1"/>
            </p:cNvSpPr>
            <p:nvPr/>
          </p:nvSpPr>
          <p:spPr bwMode="auto">
            <a:xfrm rot="20160818">
              <a:off x="764586" y="1913593"/>
              <a:ext cx="5171" cy="8966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579" name="Line 248"/>
            <p:cNvSpPr>
              <a:spLocks noChangeShapeType="1"/>
            </p:cNvSpPr>
            <p:nvPr/>
          </p:nvSpPr>
          <p:spPr bwMode="auto">
            <a:xfrm flipV="1">
              <a:off x="986067" y="1814967"/>
              <a:ext cx="0" cy="86400"/>
            </a:xfrm>
            <a:prstGeom prst="lin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80" name="Freeform 249"/>
            <p:cNvSpPr>
              <a:spLocks/>
            </p:cNvSpPr>
            <p:nvPr/>
          </p:nvSpPr>
          <p:spPr bwMode="auto">
            <a:xfrm>
              <a:off x="791302" y="1894845"/>
              <a:ext cx="80146" cy="57872"/>
            </a:xfrm>
            <a:custGeom>
              <a:avLst/>
              <a:gdLst>
                <a:gd name="T0" fmla="*/ 0 w 546"/>
                <a:gd name="T1" fmla="*/ 1 h 426"/>
                <a:gd name="T2" fmla="*/ 2 w 546"/>
                <a:gd name="T3" fmla="*/ 2 h 426"/>
                <a:gd name="T4" fmla="*/ 2 w 546"/>
                <a:gd name="T5" fmla="*/ 2 h 426"/>
                <a:gd name="T6" fmla="*/ 3 w 546"/>
                <a:gd name="T7" fmla="*/ 1 h 426"/>
                <a:gd name="T8" fmla="*/ 1 w 546"/>
                <a:gd name="T9" fmla="*/ 0 h 426"/>
                <a:gd name="T10" fmla="*/ 1 w 546"/>
                <a:gd name="T11" fmla="*/ 1 h 426"/>
                <a:gd name="T12" fmla="*/ 0 w 546"/>
                <a:gd name="T13" fmla="*/ 1 h 42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6"/>
                <a:gd name="T22" fmla="*/ 0 h 426"/>
                <a:gd name="T23" fmla="*/ 546 w 546"/>
                <a:gd name="T24" fmla="*/ 426 h 42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6" h="426">
                  <a:moveTo>
                    <a:pt x="0" y="246"/>
                  </a:moveTo>
                  <a:lnTo>
                    <a:pt x="300" y="426"/>
                  </a:lnTo>
                  <a:lnTo>
                    <a:pt x="402" y="312"/>
                  </a:lnTo>
                  <a:lnTo>
                    <a:pt x="546" y="162"/>
                  </a:lnTo>
                  <a:lnTo>
                    <a:pt x="252" y="0"/>
                  </a:lnTo>
                  <a:lnTo>
                    <a:pt x="126" y="114"/>
                  </a:lnTo>
                  <a:lnTo>
                    <a:pt x="0" y="246"/>
                  </a:lnTo>
                  <a:close/>
                </a:path>
              </a:pathLst>
            </a:custGeom>
            <a:grpFill/>
            <a:ln w="9525" cap="flat" cmpd="sng">
              <a:solidFill>
                <a:srgbClr val="17366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24" name="Group 250"/>
            <p:cNvGrpSpPr>
              <a:grpSpLocks/>
            </p:cNvGrpSpPr>
            <p:nvPr/>
          </p:nvGrpSpPr>
          <p:grpSpPr bwMode="auto">
            <a:xfrm>
              <a:off x="874033" y="1770950"/>
              <a:ext cx="61187" cy="56242"/>
              <a:chOff x="2352" y="3792"/>
              <a:chExt cx="329" cy="318"/>
            </a:xfrm>
            <a:grpFill/>
          </p:grpSpPr>
          <p:sp>
            <p:nvSpPr>
              <p:cNvPr id="606" name="Freeform 251"/>
              <p:cNvSpPr>
                <a:spLocks/>
              </p:cNvSpPr>
              <p:nvPr/>
            </p:nvSpPr>
            <p:spPr bwMode="auto">
              <a:xfrm>
                <a:off x="2352" y="3792"/>
                <a:ext cx="329" cy="318"/>
              </a:xfrm>
              <a:custGeom>
                <a:avLst/>
                <a:gdLst>
                  <a:gd name="T0" fmla="*/ 76 w 675"/>
                  <a:gd name="T1" fmla="*/ 55 h 653"/>
                  <a:gd name="T2" fmla="*/ 74 w 675"/>
                  <a:gd name="T3" fmla="*/ 23 h 653"/>
                  <a:gd name="T4" fmla="*/ 33 w 675"/>
                  <a:gd name="T5" fmla="*/ 0 h 653"/>
                  <a:gd name="T6" fmla="*/ 0 w 675"/>
                  <a:gd name="T7" fmla="*/ 20 h 653"/>
                  <a:gd name="T8" fmla="*/ 0 w 675"/>
                  <a:gd name="T9" fmla="*/ 53 h 653"/>
                  <a:gd name="T10" fmla="*/ 40 w 675"/>
                  <a:gd name="T11" fmla="*/ 75 h 653"/>
                  <a:gd name="T12" fmla="*/ 78 w 675"/>
                  <a:gd name="T13" fmla="*/ 53 h 65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75"/>
                  <a:gd name="T22" fmla="*/ 0 h 653"/>
                  <a:gd name="T23" fmla="*/ 675 w 675"/>
                  <a:gd name="T24" fmla="*/ 653 h 65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75" h="653">
                    <a:moveTo>
                      <a:pt x="654" y="477"/>
                    </a:moveTo>
                    <a:lnTo>
                      <a:pt x="639" y="198"/>
                    </a:lnTo>
                    <a:lnTo>
                      <a:pt x="288" y="0"/>
                    </a:lnTo>
                    <a:lnTo>
                      <a:pt x="0" y="173"/>
                    </a:lnTo>
                    <a:lnTo>
                      <a:pt x="0" y="461"/>
                    </a:lnTo>
                    <a:lnTo>
                      <a:pt x="345" y="653"/>
                    </a:lnTo>
                    <a:lnTo>
                      <a:pt x="675" y="458"/>
                    </a:lnTo>
                  </a:path>
                </a:pathLst>
              </a:custGeom>
              <a:grpFill/>
              <a:ln w="3175" cap="flat" cmpd="sng">
                <a:solidFill>
                  <a:srgbClr val="17366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7" name="Freeform 252"/>
              <p:cNvSpPr>
                <a:spLocks/>
              </p:cNvSpPr>
              <p:nvPr/>
            </p:nvSpPr>
            <p:spPr bwMode="auto">
              <a:xfrm>
                <a:off x="2533" y="3896"/>
                <a:ext cx="128" cy="80"/>
              </a:xfrm>
              <a:custGeom>
                <a:avLst/>
                <a:gdLst>
                  <a:gd name="T0" fmla="*/ 0 w 261"/>
                  <a:gd name="T1" fmla="*/ 19 h 164"/>
                  <a:gd name="T2" fmla="*/ 31 w 261"/>
                  <a:gd name="T3" fmla="*/ 0 h 164"/>
                  <a:gd name="T4" fmla="*/ 0 60000 65536"/>
                  <a:gd name="T5" fmla="*/ 0 60000 65536"/>
                  <a:gd name="T6" fmla="*/ 0 w 261"/>
                  <a:gd name="T7" fmla="*/ 0 h 164"/>
                  <a:gd name="T8" fmla="*/ 261 w 261"/>
                  <a:gd name="T9" fmla="*/ 164 h 164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61" h="164">
                    <a:moveTo>
                      <a:pt x="0" y="164"/>
                    </a:moveTo>
                    <a:lnTo>
                      <a:pt x="261" y="0"/>
                    </a:lnTo>
                  </a:path>
                </a:pathLst>
              </a:custGeom>
              <a:grpFill/>
              <a:ln w="3175" cmpd="sng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8" name="Freeform 253"/>
              <p:cNvSpPr>
                <a:spLocks/>
              </p:cNvSpPr>
              <p:nvPr/>
            </p:nvSpPr>
            <p:spPr bwMode="auto">
              <a:xfrm>
                <a:off x="2352" y="3881"/>
                <a:ext cx="161" cy="90"/>
              </a:xfrm>
              <a:custGeom>
                <a:avLst/>
                <a:gdLst>
                  <a:gd name="T0" fmla="*/ 0 w 330"/>
                  <a:gd name="T1" fmla="*/ 0 h 186"/>
                  <a:gd name="T2" fmla="*/ 39 w 330"/>
                  <a:gd name="T3" fmla="*/ 21 h 186"/>
                  <a:gd name="T4" fmla="*/ 0 60000 65536"/>
                  <a:gd name="T5" fmla="*/ 0 60000 65536"/>
                  <a:gd name="T6" fmla="*/ 0 w 330"/>
                  <a:gd name="T7" fmla="*/ 0 h 186"/>
                  <a:gd name="T8" fmla="*/ 330 w 330"/>
                  <a:gd name="T9" fmla="*/ 186 h 18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30" h="186">
                    <a:moveTo>
                      <a:pt x="0" y="0"/>
                    </a:moveTo>
                    <a:lnTo>
                      <a:pt x="330" y="186"/>
                    </a:lnTo>
                  </a:path>
                </a:pathLst>
              </a:custGeom>
              <a:grpFill/>
              <a:ln w="3175" cmpd="sng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9" name="Freeform 254"/>
              <p:cNvSpPr>
                <a:spLocks/>
              </p:cNvSpPr>
              <p:nvPr/>
            </p:nvSpPr>
            <p:spPr bwMode="auto">
              <a:xfrm>
                <a:off x="2522" y="3989"/>
                <a:ext cx="0" cy="121"/>
              </a:xfrm>
              <a:custGeom>
                <a:avLst/>
                <a:gdLst>
                  <a:gd name="T0" fmla="*/ 0 w 1"/>
                  <a:gd name="T1" fmla="*/ 29 h 249"/>
                  <a:gd name="T2" fmla="*/ 0 w 1"/>
                  <a:gd name="T3" fmla="*/ 0 h 249"/>
                  <a:gd name="T4" fmla="*/ 0 60000 65536"/>
                  <a:gd name="T5" fmla="*/ 0 60000 65536"/>
                  <a:gd name="T6" fmla="*/ 0 w 1"/>
                  <a:gd name="T7" fmla="*/ 0 h 249"/>
                  <a:gd name="T8" fmla="*/ 0 w 1"/>
                  <a:gd name="T9" fmla="*/ 249 h 249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" h="249">
                    <a:moveTo>
                      <a:pt x="0" y="249"/>
                    </a:moveTo>
                    <a:lnTo>
                      <a:pt x="0" y="0"/>
                    </a:lnTo>
                  </a:path>
                </a:pathLst>
              </a:custGeom>
              <a:grpFill/>
              <a:ln w="3175" cmpd="sng">
                <a:solidFill>
                  <a:srgbClr val="173660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0" name="Freeform 255"/>
              <p:cNvSpPr>
                <a:spLocks/>
              </p:cNvSpPr>
              <p:nvPr/>
            </p:nvSpPr>
            <p:spPr bwMode="auto">
              <a:xfrm>
                <a:off x="2361" y="3904"/>
                <a:ext cx="152" cy="188"/>
              </a:xfrm>
              <a:custGeom>
                <a:avLst/>
                <a:gdLst>
                  <a:gd name="T0" fmla="*/ 0 w 312"/>
                  <a:gd name="T1" fmla="*/ 0 h 387"/>
                  <a:gd name="T2" fmla="*/ 0 w 312"/>
                  <a:gd name="T3" fmla="*/ 25 h 387"/>
                  <a:gd name="T4" fmla="*/ 36 w 312"/>
                  <a:gd name="T5" fmla="*/ 44 h 387"/>
                  <a:gd name="T6" fmla="*/ 36 w 312"/>
                  <a:gd name="T7" fmla="*/ 20 h 387"/>
                  <a:gd name="T8" fmla="*/ 0 w 312"/>
                  <a:gd name="T9" fmla="*/ 0 h 38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2"/>
                  <a:gd name="T16" fmla="*/ 0 h 387"/>
                  <a:gd name="T17" fmla="*/ 312 w 312"/>
                  <a:gd name="T18" fmla="*/ 387 h 38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2" h="387">
                    <a:moveTo>
                      <a:pt x="0" y="0"/>
                    </a:moveTo>
                    <a:lnTo>
                      <a:pt x="0" y="216"/>
                    </a:lnTo>
                    <a:lnTo>
                      <a:pt x="312" y="387"/>
                    </a:lnTo>
                    <a:lnTo>
                      <a:pt x="312" y="17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17366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582" name="Line 256"/>
            <p:cNvSpPr>
              <a:spLocks noChangeShapeType="1"/>
            </p:cNvSpPr>
            <p:nvPr/>
          </p:nvSpPr>
          <p:spPr bwMode="auto">
            <a:xfrm>
              <a:off x="890407" y="1763614"/>
              <a:ext cx="95658" cy="50536"/>
            </a:xfrm>
            <a:prstGeom prst="lin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83" name="Line 257"/>
            <p:cNvSpPr>
              <a:spLocks noChangeShapeType="1"/>
            </p:cNvSpPr>
            <p:nvPr/>
          </p:nvSpPr>
          <p:spPr bwMode="auto">
            <a:xfrm flipV="1">
              <a:off x="984342" y="1761984"/>
              <a:ext cx="97382" cy="52981"/>
            </a:xfrm>
            <a:prstGeom prst="lin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25" name="Group 258"/>
            <p:cNvGrpSpPr>
              <a:grpSpLocks/>
            </p:cNvGrpSpPr>
            <p:nvPr/>
          </p:nvGrpSpPr>
          <p:grpSpPr bwMode="auto">
            <a:xfrm>
              <a:off x="1074830" y="1754653"/>
              <a:ext cx="6894" cy="107594"/>
              <a:chOff x="2784" y="2408"/>
              <a:chExt cx="30" cy="472"/>
            </a:xfrm>
            <a:grpFill/>
          </p:grpSpPr>
          <p:sp>
            <p:nvSpPr>
              <p:cNvPr id="604" name="Freeform 259"/>
              <p:cNvSpPr>
                <a:spLocks/>
              </p:cNvSpPr>
              <p:nvPr/>
            </p:nvSpPr>
            <p:spPr bwMode="auto">
              <a:xfrm>
                <a:off x="2792" y="2408"/>
                <a:ext cx="15" cy="235"/>
              </a:xfrm>
              <a:custGeom>
                <a:avLst/>
                <a:gdLst>
                  <a:gd name="T0" fmla="*/ 1 w 15"/>
                  <a:gd name="T1" fmla="*/ 0 h 235"/>
                  <a:gd name="T2" fmla="*/ 0 w 15"/>
                  <a:gd name="T3" fmla="*/ 232 h 235"/>
                  <a:gd name="T4" fmla="*/ 4 w 15"/>
                  <a:gd name="T5" fmla="*/ 235 h 235"/>
                  <a:gd name="T6" fmla="*/ 15 w 15"/>
                  <a:gd name="T7" fmla="*/ 234 h 235"/>
                  <a:gd name="T8" fmla="*/ 15 w 15"/>
                  <a:gd name="T9" fmla="*/ 1 h 235"/>
                  <a:gd name="T10" fmla="*/ 7 w 15"/>
                  <a:gd name="T11" fmla="*/ 1 h 235"/>
                  <a:gd name="T12" fmla="*/ 1 w 15"/>
                  <a:gd name="T13" fmla="*/ 0 h 23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5"/>
                  <a:gd name="T22" fmla="*/ 0 h 235"/>
                  <a:gd name="T23" fmla="*/ 15 w 15"/>
                  <a:gd name="T24" fmla="*/ 235 h 23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5" h="235">
                    <a:moveTo>
                      <a:pt x="1" y="0"/>
                    </a:moveTo>
                    <a:lnTo>
                      <a:pt x="0" y="232"/>
                    </a:lnTo>
                    <a:lnTo>
                      <a:pt x="4" y="235"/>
                    </a:lnTo>
                    <a:lnTo>
                      <a:pt x="15" y="234"/>
                    </a:lnTo>
                    <a:lnTo>
                      <a:pt x="15" y="1"/>
                    </a:lnTo>
                    <a:lnTo>
                      <a:pt x="7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3175" cmpd="sng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5" name="Freeform 260"/>
              <p:cNvSpPr>
                <a:spLocks/>
              </p:cNvSpPr>
              <p:nvPr/>
            </p:nvSpPr>
            <p:spPr bwMode="auto">
              <a:xfrm>
                <a:off x="2784" y="2632"/>
                <a:ext cx="30" cy="248"/>
              </a:xfrm>
              <a:custGeom>
                <a:avLst/>
                <a:gdLst>
                  <a:gd name="T0" fmla="*/ 5 w 30"/>
                  <a:gd name="T1" fmla="*/ 0 h 248"/>
                  <a:gd name="T2" fmla="*/ 0 w 30"/>
                  <a:gd name="T3" fmla="*/ 243 h 248"/>
                  <a:gd name="T4" fmla="*/ 12 w 30"/>
                  <a:gd name="T5" fmla="*/ 248 h 248"/>
                  <a:gd name="T6" fmla="*/ 30 w 30"/>
                  <a:gd name="T7" fmla="*/ 243 h 248"/>
                  <a:gd name="T8" fmla="*/ 27 w 30"/>
                  <a:gd name="T9" fmla="*/ 0 h 248"/>
                  <a:gd name="T10" fmla="*/ 15 w 30"/>
                  <a:gd name="T11" fmla="*/ 5 h 248"/>
                  <a:gd name="T12" fmla="*/ 3 w 30"/>
                  <a:gd name="T13" fmla="*/ 2 h 24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0"/>
                  <a:gd name="T22" fmla="*/ 0 h 248"/>
                  <a:gd name="T23" fmla="*/ 30 w 30"/>
                  <a:gd name="T24" fmla="*/ 248 h 24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0" h="248">
                    <a:moveTo>
                      <a:pt x="5" y="0"/>
                    </a:moveTo>
                    <a:lnTo>
                      <a:pt x="0" y="243"/>
                    </a:lnTo>
                    <a:lnTo>
                      <a:pt x="12" y="248"/>
                    </a:lnTo>
                    <a:lnTo>
                      <a:pt x="30" y="243"/>
                    </a:lnTo>
                    <a:lnTo>
                      <a:pt x="27" y="0"/>
                    </a:lnTo>
                    <a:lnTo>
                      <a:pt x="15" y="5"/>
                    </a:lnTo>
                    <a:lnTo>
                      <a:pt x="3" y="2"/>
                    </a:lnTo>
                  </a:path>
                </a:pathLst>
              </a:custGeom>
              <a:grpFill/>
              <a:ln w="3175" cmpd="sng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6" name="Group 261"/>
            <p:cNvGrpSpPr>
              <a:grpSpLocks/>
            </p:cNvGrpSpPr>
            <p:nvPr/>
          </p:nvGrpSpPr>
          <p:grpSpPr bwMode="auto">
            <a:xfrm flipH="1">
              <a:off x="1067935" y="1731826"/>
              <a:ext cx="25854" cy="35049"/>
              <a:chOff x="911" y="2160"/>
              <a:chExt cx="339" cy="480"/>
            </a:xfrm>
            <a:grpFill/>
          </p:grpSpPr>
          <p:sp>
            <p:nvSpPr>
              <p:cNvPr id="599" name="Freeform 262"/>
              <p:cNvSpPr>
                <a:spLocks/>
              </p:cNvSpPr>
              <p:nvPr/>
            </p:nvSpPr>
            <p:spPr bwMode="auto">
              <a:xfrm>
                <a:off x="911" y="2160"/>
                <a:ext cx="339" cy="480"/>
              </a:xfrm>
              <a:custGeom>
                <a:avLst/>
                <a:gdLst>
                  <a:gd name="T0" fmla="*/ 6 w 339"/>
                  <a:gd name="T1" fmla="*/ 150 h 480"/>
                  <a:gd name="T2" fmla="*/ 0 w 339"/>
                  <a:gd name="T3" fmla="*/ 334 h 480"/>
                  <a:gd name="T4" fmla="*/ 1 w 339"/>
                  <a:gd name="T5" fmla="*/ 405 h 480"/>
                  <a:gd name="T6" fmla="*/ 21 w 339"/>
                  <a:gd name="T7" fmla="*/ 431 h 480"/>
                  <a:gd name="T8" fmla="*/ 54 w 339"/>
                  <a:gd name="T9" fmla="*/ 456 h 480"/>
                  <a:gd name="T10" fmla="*/ 129 w 339"/>
                  <a:gd name="T11" fmla="*/ 477 h 480"/>
                  <a:gd name="T12" fmla="*/ 211 w 339"/>
                  <a:gd name="T13" fmla="*/ 480 h 480"/>
                  <a:gd name="T14" fmla="*/ 288 w 339"/>
                  <a:gd name="T15" fmla="*/ 458 h 480"/>
                  <a:gd name="T16" fmla="*/ 333 w 339"/>
                  <a:gd name="T17" fmla="*/ 419 h 480"/>
                  <a:gd name="T18" fmla="*/ 337 w 339"/>
                  <a:gd name="T19" fmla="*/ 393 h 480"/>
                  <a:gd name="T20" fmla="*/ 339 w 339"/>
                  <a:gd name="T21" fmla="*/ 149 h 480"/>
                  <a:gd name="T22" fmla="*/ 313 w 339"/>
                  <a:gd name="T23" fmla="*/ 73 h 480"/>
                  <a:gd name="T24" fmla="*/ 250 w 339"/>
                  <a:gd name="T25" fmla="*/ 21 h 480"/>
                  <a:gd name="T26" fmla="*/ 213 w 339"/>
                  <a:gd name="T27" fmla="*/ 9 h 480"/>
                  <a:gd name="T28" fmla="*/ 163 w 339"/>
                  <a:gd name="T29" fmla="*/ 0 h 480"/>
                  <a:gd name="T30" fmla="*/ 93 w 339"/>
                  <a:gd name="T31" fmla="*/ 20 h 480"/>
                  <a:gd name="T32" fmla="*/ 28 w 339"/>
                  <a:gd name="T33" fmla="*/ 77 h 480"/>
                  <a:gd name="T34" fmla="*/ 6 w 339"/>
                  <a:gd name="T35" fmla="*/ 150 h 480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339"/>
                  <a:gd name="T55" fmla="*/ 0 h 480"/>
                  <a:gd name="T56" fmla="*/ 339 w 339"/>
                  <a:gd name="T57" fmla="*/ 480 h 480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339" h="480">
                    <a:moveTo>
                      <a:pt x="6" y="150"/>
                    </a:moveTo>
                    <a:lnTo>
                      <a:pt x="0" y="334"/>
                    </a:lnTo>
                    <a:lnTo>
                      <a:pt x="1" y="405"/>
                    </a:lnTo>
                    <a:lnTo>
                      <a:pt x="21" y="431"/>
                    </a:lnTo>
                    <a:lnTo>
                      <a:pt x="54" y="456"/>
                    </a:lnTo>
                    <a:lnTo>
                      <a:pt x="129" y="477"/>
                    </a:lnTo>
                    <a:lnTo>
                      <a:pt x="211" y="480"/>
                    </a:lnTo>
                    <a:lnTo>
                      <a:pt x="288" y="458"/>
                    </a:lnTo>
                    <a:lnTo>
                      <a:pt x="333" y="419"/>
                    </a:lnTo>
                    <a:lnTo>
                      <a:pt x="337" y="393"/>
                    </a:lnTo>
                    <a:lnTo>
                      <a:pt x="339" y="149"/>
                    </a:lnTo>
                    <a:lnTo>
                      <a:pt x="313" y="73"/>
                    </a:lnTo>
                    <a:lnTo>
                      <a:pt x="250" y="21"/>
                    </a:lnTo>
                    <a:lnTo>
                      <a:pt x="213" y="9"/>
                    </a:lnTo>
                    <a:lnTo>
                      <a:pt x="163" y="0"/>
                    </a:lnTo>
                    <a:lnTo>
                      <a:pt x="93" y="20"/>
                    </a:lnTo>
                    <a:lnTo>
                      <a:pt x="28" y="77"/>
                    </a:lnTo>
                    <a:lnTo>
                      <a:pt x="6" y="150"/>
                    </a:lnTo>
                    <a:close/>
                  </a:path>
                </a:pathLst>
              </a:custGeom>
              <a:grpFill/>
              <a:ln w="9525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0" name="Arc 263"/>
              <p:cNvSpPr>
                <a:spLocks/>
              </p:cNvSpPr>
              <p:nvPr/>
            </p:nvSpPr>
            <p:spPr bwMode="auto">
              <a:xfrm>
                <a:off x="914" y="2161"/>
                <a:ext cx="334" cy="168"/>
              </a:xfrm>
              <a:custGeom>
                <a:avLst/>
                <a:gdLst>
                  <a:gd name="T0" fmla="*/ 0 w 43186"/>
                  <a:gd name="T1" fmla="*/ 0 h 21600"/>
                  <a:gd name="T2" fmla="*/ 0 w 43186"/>
                  <a:gd name="T3" fmla="*/ 0 h 21600"/>
                  <a:gd name="T4" fmla="*/ 0 w 43186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6"/>
                  <a:gd name="T10" fmla="*/ 0 h 21600"/>
                  <a:gd name="T11" fmla="*/ 43186 w 43186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6" h="21600" fill="none" extrusionOk="0">
                    <a:moveTo>
                      <a:pt x="0" y="21592"/>
                    </a:moveTo>
                    <a:cubicBezTo>
                      <a:pt x="4" y="9665"/>
                      <a:pt x="9673" y="-1"/>
                      <a:pt x="21600" y="0"/>
                    </a:cubicBezTo>
                    <a:cubicBezTo>
                      <a:pt x="33230" y="0"/>
                      <a:pt x="42772" y="9208"/>
                      <a:pt x="43186" y="20830"/>
                    </a:cubicBezTo>
                  </a:path>
                  <a:path w="43186" h="21600" stroke="0" extrusionOk="0">
                    <a:moveTo>
                      <a:pt x="0" y="21592"/>
                    </a:moveTo>
                    <a:cubicBezTo>
                      <a:pt x="4" y="9665"/>
                      <a:pt x="9673" y="-1"/>
                      <a:pt x="21600" y="0"/>
                    </a:cubicBezTo>
                    <a:cubicBezTo>
                      <a:pt x="33230" y="0"/>
                      <a:pt x="42772" y="9208"/>
                      <a:pt x="43186" y="2083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grpFill/>
              <a:ln w="3175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01" name="Arc 264"/>
              <p:cNvSpPr>
                <a:spLocks/>
              </p:cNvSpPr>
              <p:nvPr/>
            </p:nvSpPr>
            <p:spPr bwMode="auto">
              <a:xfrm flipV="1">
                <a:off x="914" y="2543"/>
                <a:ext cx="334" cy="97"/>
              </a:xfrm>
              <a:custGeom>
                <a:avLst/>
                <a:gdLst>
                  <a:gd name="T0" fmla="*/ 0 w 43200"/>
                  <a:gd name="T1" fmla="*/ 0 h 23263"/>
                  <a:gd name="T2" fmla="*/ 0 w 43200"/>
                  <a:gd name="T3" fmla="*/ 0 h 23263"/>
                  <a:gd name="T4" fmla="*/ 0 w 43200"/>
                  <a:gd name="T5" fmla="*/ 0 h 23263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3263"/>
                  <a:gd name="T11" fmla="*/ 43200 w 43200"/>
                  <a:gd name="T12" fmla="*/ 23263 h 2326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3263" fill="none" extrusionOk="0">
                    <a:moveTo>
                      <a:pt x="5" y="22103"/>
                    </a:moveTo>
                    <a:cubicBezTo>
                      <a:pt x="1" y="21935"/>
                      <a:pt x="0" y="21767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22154"/>
                      <a:pt x="43178" y="22709"/>
                      <a:pt x="43135" y="23262"/>
                    </a:cubicBezTo>
                  </a:path>
                  <a:path w="43200" h="23263" stroke="0" extrusionOk="0">
                    <a:moveTo>
                      <a:pt x="5" y="22103"/>
                    </a:moveTo>
                    <a:cubicBezTo>
                      <a:pt x="1" y="21935"/>
                      <a:pt x="0" y="21767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22154"/>
                      <a:pt x="43178" y="22709"/>
                      <a:pt x="43135" y="23262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grpFill/>
              <a:ln w="3175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02" name="Line 265"/>
              <p:cNvSpPr>
                <a:spLocks noChangeShapeType="1"/>
              </p:cNvSpPr>
              <p:nvPr/>
            </p:nvSpPr>
            <p:spPr bwMode="auto">
              <a:xfrm>
                <a:off x="1248" y="2317"/>
                <a:ext cx="0" cy="240"/>
              </a:xfrm>
              <a:prstGeom prst="line">
                <a:avLst/>
              </a:prstGeom>
              <a:grpFill/>
              <a:ln w="3175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3" name="Line 266"/>
              <p:cNvSpPr>
                <a:spLocks noChangeShapeType="1"/>
              </p:cNvSpPr>
              <p:nvPr/>
            </p:nvSpPr>
            <p:spPr bwMode="auto">
              <a:xfrm>
                <a:off x="914" y="2323"/>
                <a:ext cx="0" cy="221"/>
              </a:xfrm>
              <a:prstGeom prst="line">
                <a:avLst/>
              </a:prstGeom>
              <a:grpFill/>
              <a:ln w="3175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7" name="Group 267"/>
            <p:cNvGrpSpPr>
              <a:grpSpLocks/>
            </p:cNvGrpSpPr>
            <p:nvPr/>
          </p:nvGrpSpPr>
          <p:grpSpPr bwMode="auto">
            <a:xfrm>
              <a:off x="917984" y="1709003"/>
              <a:ext cx="36195" cy="54612"/>
              <a:chOff x="2133" y="2208"/>
              <a:chExt cx="150" cy="241"/>
            </a:xfrm>
            <a:grpFill/>
          </p:grpSpPr>
          <p:grpSp>
            <p:nvGrpSpPr>
              <p:cNvPr id="28" name="Group 268"/>
              <p:cNvGrpSpPr>
                <a:grpSpLocks/>
              </p:cNvGrpSpPr>
              <p:nvPr/>
            </p:nvGrpSpPr>
            <p:grpSpPr bwMode="auto">
              <a:xfrm>
                <a:off x="2133" y="2330"/>
                <a:ext cx="150" cy="119"/>
                <a:chOff x="2133" y="2384"/>
                <a:chExt cx="150" cy="119"/>
              </a:xfrm>
              <a:grpFill/>
            </p:grpSpPr>
            <p:sp>
              <p:nvSpPr>
                <p:cNvPr id="596" name="Freeform 269"/>
                <p:cNvSpPr>
                  <a:spLocks/>
                </p:cNvSpPr>
                <p:nvPr/>
              </p:nvSpPr>
              <p:spPr bwMode="auto">
                <a:xfrm>
                  <a:off x="2133" y="2384"/>
                  <a:ext cx="150" cy="119"/>
                </a:xfrm>
                <a:custGeom>
                  <a:avLst/>
                  <a:gdLst>
                    <a:gd name="T0" fmla="*/ 0 w 150"/>
                    <a:gd name="T1" fmla="*/ 46 h 119"/>
                    <a:gd name="T2" fmla="*/ 123 w 150"/>
                    <a:gd name="T3" fmla="*/ 119 h 119"/>
                    <a:gd name="T4" fmla="*/ 138 w 150"/>
                    <a:gd name="T5" fmla="*/ 64 h 119"/>
                    <a:gd name="T6" fmla="*/ 150 w 150"/>
                    <a:gd name="T7" fmla="*/ 16 h 119"/>
                    <a:gd name="T8" fmla="*/ 129 w 150"/>
                    <a:gd name="T9" fmla="*/ 0 h 119"/>
                    <a:gd name="T10" fmla="*/ 29 w 150"/>
                    <a:gd name="T11" fmla="*/ 16 h 119"/>
                    <a:gd name="T12" fmla="*/ 0 w 150"/>
                    <a:gd name="T13" fmla="*/ 46 h 119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50"/>
                    <a:gd name="T22" fmla="*/ 0 h 119"/>
                    <a:gd name="T23" fmla="*/ 150 w 150"/>
                    <a:gd name="T24" fmla="*/ 119 h 119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50" h="119">
                      <a:moveTo>
                        <a:pt x="0" y="46"/>
                      </a:moveTo>
                      <a:lnTo>
                        <a:pt x="123" y="119"/>
                      </a:lnTo>
                      <a:lnTo>
                        <a:pt x="138" y="64"/>
                      </a:lnTo>
                      <a:lnTo>
                        <a:pt x="150" y="16"/>
                      </a:lnTo>
                      <a:lnTo>
                        <a:pt x="129" y="0"/>
                      </a:lnTo>
                      <a:lnTo>
                        <a:pt x="29" y="16"/>
                      </a:lnTo>
                      <a:lnTo>
                        <a:pt x="0" y="46"/>
                      </a:lnTo>
                    </a:path>
                  </a:pathLst>
                </a:custGeom>
                <a:grpFill/>
                <a:ln w="3175" cmpd="sng">
                  <a:solidFill>
                    <a:srgbClr val="17366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97" name="Freeform 270"/>
                <p:cNvSpPr>
                  <a:spLocks/>
                </p:cNvSpPr>
                <p:nvPr/>
              </p:nvSpPr>
              <p:spPr bwMode="auto">
                <a:xfrm>
                  <a:off x="2163" y="2385"/>
                  <a:ext cx="97" cy="66"/>
                </a:xfrm>
                <a:custGeom>
                  <a:avLst/>
                  <a:gdLst>
                    <a:gd name="T0" fmla="*/ 0 w 97"/>
                    <a:gd name="T1" fmla="*/ 17 h 66"/>
                    <a:gd name="T2" fmla="*/ 80 w 97"/>
                    <a:gd name="T3" fmla="*/ 66 h 66"/>
                    <a:gd name="T4" fmla="*/ 97 w 97"/>
                    <a:gd name="T5" fmla="*/ 0 h 66"/>
                    <a:gd name="T6" fmla="*/ 0 w 97"/>
                    <a:gd name="T7" fmla="*/ 15 h 66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97"/>
                    <a:gd name="T13" fmla="*/ 0 h 66"/>
                    <a:gd name="T14" fmla="*/ 97 w 97"/>
                    <a:gd name="T15" fmla="*/ 66 h 6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97" h="66">
                      <a:moveTo>
                        <a:pt x="0" y="17"/>
                      </a:moveTo>
                      <a:lnTo>
                        <a:pt x="80" y="66"/>
                      </a:lnTo>
                      <a:lnTo>
                        <a:pt x="97" y="0"/>
                      </a:lnTo>
                      <a:lnTo>
                        <a:pt x="0" y="15"/>
                      </a:lnTo>
                    </a:path>
                  </a:pathLst>
                </a:custGeom>
                <a:grpFill/>
                <a:ln w="3175" cmpd="sng">
                  <a:solidFill>
                    <a:srgbClr val="17366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98" name="Line 271"/>
                <p:cNvSpPr>
                  <a:spLocks noChangeShapeType="1"/>
                </p:cNvSpPr>
                <p:nvPr/>
              </p:nvSpPr>
              <p:spPr bwMode="auto">
                <a:xfrm>
                  <a:off x="2246" y="2456"/>
                  <a:ext cx="9" cy="42"/>
                </a:xfrm>
                <a:prstGeom prst="line">
                  <a:avLst/>
                </a:prstGeom>
                <a:grpFill/>
                <a:ln w="3175">
                  <a:solidFill>
                    <a:srgbClr val="17366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595" name="Line 272"/>
              <p:cNvSpPr>
                <a:spLocks noChangeShapeType="1"/>
              </p:cNvSpPr>
              <p:nvPr/>
            </p:nvSpPr>
            <p:spPr bwMode="auto">
              <a:xfrm flipV="1">
                <a:off x="2224" y="2208"/>
                <a:ext cx="0" cy="144"/>
              </a:xfrm>
              <a:prstGeom prst="line">
                <a:avLst/>
              </a:prstGeom>
              <a:grpFill/>
              <a:ln w="9525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587" name="Line 273"/>
            <p:cNvSpPr>
              <a:spLocks noChangeShapeType="1"/>
            </p:cNvSpPr>
            <p:nvPr/>
          </p:nvSpPr>
          <p:spPr bwMode="auto">
            <a:xfrm flipV="1">
              <a:off x="992960" y="1786435"/>
              <a:ext cx="0" cy="65208"/>
            </a:xfrm>
            <a:prstGeom prst="line">
              <a:avLst/>
            </a:prstGeom>
            <a:grpFill/>
            <a:ln w="9525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29" name="Group 274"/>
            <p:cNvGrpSpPr>
              <a:grpSpLocks/>
            </p:cNvGrpSpPr>
            <p:nvPr/>
          </p:nvGrpSpPr>
          <p:grpSpPr bwMode="auto">
            <a:xfrm>
              <a:off x="915398" y="1795404"/>
              <a:ext cx="60325" cy="54612"/>
              <a:chOff x="2352" y="3792"/>
              <a:chExt cx="329" cy="318"/>
            </a:xfrm>
            <a:grpFill/>
          </p:grpSpPr>
          <p:sp>
            <p:nvSpPr>
              <p:cNvPr id="589" name="Freeform 275"/>
              <p:cNvSpPr>
                <a:spLocks/>
              </p:cNvSpPr>
              <p:nvPr/>
            </p:nvSpPr>
            <p:spPr bwMode="auto">
              <a:xfrm>
                <a:off x="2352" y="3792"/>
                <a:ext cx="329" cy="318"/>
              </a:xfrm>
              <a:custGeom>
                <a:avLst/>
                <a:gdLst>
                  <a:gd name="T0" fmla="*/ 76 w 675"/>
                  <a:gd name="T1" fmla="*/ 55 h 653"/>
                  <a:gd name="T2" fmla="*/ 74 w 675"/>
                  <a:gd name="T3" fmla="*/ 23 h 653"/>
                  <a:gd name="T4" fmla="*/ 33 w 675"/>
                  <a:gd name="T5" fmla="*/ 0 h 653"/>
                  <a:gd name="T6" fmla="*/ 0 w 675"/>
                  <a:gd name="T7" fmla="*/ 20 h 653"/>
                  <a:gd name="T8" fmla="*/ 0 w 675"/>
                  <a:gd name="T9" fmla="*/ 53 h 653"/>
                  <a:gd name="T10" fmla="*/ 40 w 675"/>
                  <a:gd name="T11" fmla="*/ 75 h 653"/>
                  <a:gd name="T12" fmla="*/ 78 w 675"/>
                  <a:gd name="T13" fmla="*/ 53 h 65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75"/>
                  <a:gd name="T22" fmla="*/ 0 h 653"/>
                  <a:gd name="T23" fmla="*/ 675 w 675"/>
                  <a:gd name="T24" fmla="*/ 653 h 65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75" h="653">
                    <a:moveTo>
                      <a:pt x="654" y="477"/>
                    </a:moveTo>
                    <a:lnTo>
                      <a:pt x="639" y="198"/>
                    </a:lnTo>
                    <a:lnTo>
                      <a:pt x="288" y="0"/>
                    </a:lnTo>
                    <a:lnTo>
                      <a:pt x="0" y="173"/>
                    </a:lnTo>
                    <a:lnTo>
                      <a:pt x="0" y="461"/>
                    </a:lnTo>
                    <a:lnTo>
                      <a:pt x="345" y="653"/>
                    </a:lnTo>
                    <a:lnTo>
                      <a:pt x="675" y="458"/>
                    </a:lnTo>
                  </a:path>
                </a:pathLst>
              </a:custGeom>
              <a:grpFill/>
              <a:ln w="3175" cap="flat" cmpd="sng">
                <a:solidFill>
                  <a:srgbClr val="17366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0" name="Freeform 276"/>
              <p:cNvSpPr>
                <a:spLocks/>
              </p:cNvSpPr>
              <p:nvPr/>
            </p:nvSpPr>
            <p:spPr bwMode="auto">
              <a:xfrm>
                <a:off x="2533" y="3896"/>
                <a:ext cx="128" cy="80"/>
              </a:xfrm>
              <a:custGeom>
                <a:avLst/>
                <a:gdLst>
                  <a:gd name="T0" fmla="*/ 0 w 261"/>
                  <a:gd name="T1" fmla="*/ 19 h 164"/>
                  <a:gd name="T2" fmla="*/ 31 w 261"/>
                  <a:gd name="T3" fmla="*/ 0 h 164"/>
                  <a:gd name="T4" fmla="*/ 0 60000 65536"/>
                  <a:gd name="T5" fmla="*/ 0 60000 65536"/>
                  <a:gd name="T6" fmla="*/ 0 w 261"/>
                  <a:gd name="T7" fmla="*/ 0 h 164"/>
                  <a:gd name="T8" fmla="*/ 261 w 261"/>
                  <a:gd name="T9" fmla="*/ 164 h 164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61" h="164">
                    <a:moveTo>
                      <a:pt x="0" y="164"/>
                    </a:moveTo>
                    <a:lnTo>
                      <a:pt x="261" y="0"/>
                    </a:lnTo>
                  </a:path>
                </a:pathLst>
              </a:custGeom>
              <a:grpFill/>
              <a:ln w="3175" cmpd="sng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1" name="Freeform 277"/>
              <p:cNvSpPr>
                <a:spLocks/>
              </p:cNvSpPr>
              <p:nvPr/>
            </p:nvSpPr>
            <p:spPr bwMode="auto">
              <a:xfrm>
                <a:off x="2352" y="3881"/>
                <a:ext cx="161" cy="90"/>
              </a:xfrm>
              <a:custGeom>
                <a:avLst/>
                <a:gdLst>
                  <a:gd name="T0" fmla="*/ 0 w 330"/>
                  <a:gd name="T1" fmla="*/ 0 h 186"/>
                  <a:gd name="T2" fmla="*/ 39 w 330"/>
                  <a:gd name="T3" fmla="*/ 21 h 186"/>
                  <a:gd name="T4" fmla="*/ 0 60000 65536"/>
                  <a:gd name="T5" fmla="*/ 0 60000 65536"/>
                  <a:gd name="T6" fmla="*/ 0 w 330"/>
                  <a:gd name="T7" fmla="*/ 0 h 186"/>
                  <a:gd name="T8" fmla="*/ 330 w 330"/>
                  <a:gd name="T9" fmla="*/ 186 h 18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30" h="186">
                    <a:moveTo>
                      <a:pt x="0" y="0"/>
                    </a:moveTo>
                    <a:lnTo>
                      <a:pt x="330" y="186"/>
                    </a:lnTo>
                  </a:path>
                </a:pathLst>
              </a:custGeom>
              <a:grpFill/>
              <a:ln w="3175" cmpd="sng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2" name="Freeform 278"/>
              <p:cNvSpPr>
                <a:spLocks/>
              </p:cNvSpPr>
              <p:nvPr/>
            </p:nvSpPr>
            <p:spPr bwMode="auto">
              <a:xfrm>
                <a:off x="2522" y="3989"/>
                <a:ext cx="0" cy="121"/>
              </a:xfrm>
              <a:custGeom>
                <a:avLst/>
                <a:gdLst>
                  <a:gd name="T0" fmla="*/ 0 w 1"/>
                  <a:gd name="T1" fmla="*/ 29 h 249"/>
                  <a:gd name="T2" fmla="*/ 0 w 1"/>
                  <a:gd name="T3" fmla="*/ 0 h 249"/>
                  <a:gd name="T4" fmla="*/ 0 60000 65536"/>
                  <a:gd name="T5" fmla="*/ 0 60000 65536"/>
                  <a:gd name="T6" fmla="*/ 0 w 1"/>
                  <a:gd name="T7" fmla="*/ 0 h 249"/>
                  <a:gd name="T8" fmla="*/ 0 w 1"/>
                  <a:gd name="T9" fmla="*/ 249 h 249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" h="249">
                    <a:moveTo>
                      <a:pt x="0" y="249"/>
                    </a:moveTo>
                    <a:lnTo>
                      <a:pt x="0" y="0"/>
                    </a:lnTo>
                  </a:path>
                </a:pathLst>
              </a:custGeom>
              <a:grpFill/>
              <a:ln w="3175" cmpd="sng">
                <a:solidFill>
                  <a:srgbClr val="173660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3" name="Freeform 279"/>
              <p:cNvSpPr>
                <a:spLocks/>
              </p:cNvSpPr>
              <p:nvPr/>
            </p:nvSpPr>
            <p:spPr bwMode="auto">
              <a:xfrm>
                <a:off x="2361" y="3904"/>
                <a:ext cx="152" cy="188"/>
              </a:xfrm>
              <a:custGeom>
                <a:avLst/>
                <a:gdLst>
                  <a:gd name="T0" fmla="*/ 0 w 312"/>
                  <a:gd name="T1" fmla="*/ 0 h 387"/>
                  <a:gd name="T2" fmla="*/ 0 w 312"/>
                  <a:gd name="T3" fmla="*/ 25 h 387"/>
                  <a:gd name="T4" fmla="*/ 36 w 312"/>
                  <a:gd name="T5" fmla="*/ 44 h 387"/>
                  <a:gd name="T6" fmla="*/ 36 w 312"/>
                  <a:gd name="T7" fmla="*/ 20 h 387"/>
                  <a:gd name="T8" fmla="*/ 0 w 312"/>
                  <a:gd name="T9" fmla="*/ 0 h 38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2"/>
                  <a:gd name="T16" fmla="*/ 0 h 387"/>
                  <a:gd name="T17" fmla="*/ 312 w 312"/>
                  <a:gd name="T18" fmla="*/ 387 h 38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2" h="387">
                    <a:moveTo>
                      <a:pt x="0" y="0"/>
                    </a:moveTo>
                    <a:lnTo>
                      <a:pt x="0" y="216"/>
                    </a:lnTo>
                    <a:lnTo>
                      <a:pt x="312" y="387"/>
                    </a:lnTo>
                    <a:lnTo>
                      <a:pt x="312" y="17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17366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30" name="Group 610"/>
          <p:cNvGrpSpPr/>
          <p:nvPr userDrawn="1"/>
        </p:nvGrpSpPr>
        <p:grpSpPr>
          <a:xfrm flipH="1">
            <a:off x="3867198" y="6286520"/>
            <a:ext cx="442860" cy="402448"/>
            <a:chOff x="762001" y="1676401"/>
            <a:chExt cx="331788" cy="333375"/>
          </a:xfrm>
          <a:solidFill>
            <a:srgbClr val="173660"/>
          </a:solidFill>
        </p:grpSpPr>
        <p:sp>
          <p:nvSpPr>
            <p:cNvPr id="612" name="Line 211"/>
            <p:cNvSpPr>
              <a:spLocks noChangeShapeType="1"/>
            </p:cNvSpPr>
            <p:nvPr/>
          </p:nvSpPr>
          <p:spPr bwMode="auto">
            <a:xfrm flipV="1">
              <a:off x="992961" y="1676401"/>
              <a:ext cx="0" cy="66023"/>
            </a:xfrm>
            <a:prstGeom prst="line">
              <a:avLst/>
            </a:prstGeom>
            <a:grpFill/>
            <a:ln w="9525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3" name="Freeform 212"/>
            <p:cNvSpPr>
              <a:spLocks/>
            </p:cNvSpPr>
            <p:nvPr/>
          </p:nvSpPr>
          <p:spPr bwMode="auto">
            <a:xfrm>
              <a:off x="972278" y="1867949"/>
              <a:ext cx="44813" cy="50536"/>
            </a:xfrm>
            <a:custGeom>
              <a:avLst/>
              <a:gdLst>
                <a:gd name="T0" fmla="*/ 0 w 672"/>
                <a:gd name="T1" fmla="*/ 0 h 720"/>
                <a:gd name="T2" fmla="*/ 0 w 672"/>
                <a:gd name="T3" fmla="*/ 0 h 720"/>
                <a:gd name="T4" fmla="*/ 0 w 672"/>
                <a:gd name="T5" fmla="*/ 0 h 720"/>
                <a:gd name="T6" fmla="*/ 0 w 672"/>
                <a:gd name="T7" fmla="*/ 0 h 72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72"/>
                <a:gd name="T13" fmla="*/ 0 h 720"/>
                <a:gd name="T14" fmla="*/ 672 w 672"/>
                <a:gd name="T15" fmla="*/ 720 h 72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72" h="720">
                  <a:moveTo>
                    <a:pt x="48" y="720"/>
                  </a:moveTo>
                  <a:lnTo>
                    <a:pt x="672" y="384"/>
                  </a:lnTo>
                  <a:lnTo>
                    <a:pt x="624" y="0"/>
                  </a:lnTo>
                  <a:lnTo>
                    <a:pt x="0" y="720"/>
                  </a:lnTo>
                </a:path>
              </a:pathLst>
            </a:custGeom>
            <a:grpFill/>
            <a:ln w="9525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4" name="Oval 213"/>
            <p:cNvSpPr>
              <a:spLocks noChangeArrowheads="1"/>
            </p:cNvSpPr>
            <p:nvPr/>
          </p:nvSpPr>
          <p:spPr bwMode="auto">
            <a:xfrm rot="1789520">
              <a:off x="1017091" y="1855723"/>
              <a:ext cx="37919" cy="61947"/>
            </a:xfrm>
            <a:prstGeom prst="ellipse">
              <a:avLst/>
            </a:prstGeom>
            <a:grpFill/>
            <a:ln w="952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15" name="Oval 214"/>
            <p:cNvSpPr>
              <a:spLocks noChangeArrowheads="1"/>
            </p:cNvSpPr>
            <p:nvPr/>
          </p:nvSpPr>
          <p:spPr bwMode="auto">
            <a:xfrm rot="1789520">
              <a:off x="1030018" y="1862243"/>
              <a:ext cx="37919" cy="61947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16" name="Freeform 215"/>
            <p:cNvSpPr>
              <a:spLocks/>
            </p:cNvSpPr>
            <p:nvPr/>
          </p:nvSpPr>
          <p:spPr bwMode="auto">
            <a:xfrm rot="21589520">
              <a:off x="1013644" y="1858168"/>
              <a:ext cx="51707" cy="61132"/>
            </a:xfrm>
            <a:custGeom>
              <a:avLst/>
              <a:gdLst>
                <a:gd name="T0" fmla="*/ 0 w 457"/>
                <a:gd name="T1" fmla="*/ 1 h 566"/>
                <a:gd name="T2" fmla="*/ 0 w 457"/>
                <a:gd name="T3" fmla="*/ 1 h 566"/>
                <a:gd name="T4" fmla="*/ 0 w 457"/>
                <a:gd name="T5" fmla="*/ 1 h 566"/>
                <a:gd name="T6" fmla="*/ 0 w 457"/>
                <a:gd name="T7" fmla="*/ 1 h 566"/>
                <a:gd name="T8" fmla="*/ 0 w 457"/>
                <a:gd name="T9" fmla="*/ 1 h 566"/>
                <a:gd name="T10" fmla="*/ 0 w 457"/>
                <a:gd name="T11" fmla="*/ 1 h 566"/>
                <a:gd name="T12" fmla="*/ 0 w 457"/>
                <a:gd name="T13" fmla="*/ 0 h 566"/>
                <a:gd name="T14" fmla="*/ 0 w 457"/>
                <a:gd name="T15" fmla="*/ 0 h 566"/>
                <a:gd name="T16" fmla="*/ 0 w 457"/>
                <a:gd name="T17" fmla="*/ 0 h 566"/>
                <a:gd name="T18" fmla="*/ 1 w 457"/>
                <a:gd name="T19" fmla="*/ 0 h 566"/>
                <a:gd name="T20" fmla="*/ 1 w 457"/>
                <a:gd name="T21" fmla="*/ 0 h 566"/>
                <a:gd name="T22" fmla="*/ 1 w 457"/>
                <a:gd name="T23" fmla="*/ 0 h 566"/>
                <a:gd name="T24" fmla="*/ 1 w 457"/>
                <a:gd name="T25" fmla="*/ 0 h 566"/>
                <a:gd name="T26" fmla="*/ 1 w 457"/>
                <a:gd name="T27" fmla="*/ 0 h 566"/>
                <a:gd name="T28" fmla="*/ 1 w 457"/>
                <a:gd name="T29" fmla="*/ 0 h 566"/>
                <a:gd name="T30" fmla="*/ 1 w 457"/>
                <a:gd name="T31" fmla="*/ 0 h 566"/>
                <a:gd name="T32" fmla="*/ 1 w 457"/>
                <a:gd name="T33" fmla="*/ 0 h 566"/>
                <a:gd name="T34" fmla="*/ 1 w 457"/>
                <a:gd name="T35" fmla="*/ 0 h 566"/>
                <a:gd name="T36" fmla="*/ 0 w 457"/>
                <a:gd name="T37" fmla="*/ 0 h 566"/>
                <a:gd name="T38" fmla="*/ 0 w 457"/>
                <a:gd name="T39" fmla="*/ 1 h 566"/>
                <a:gd name="T40" fmla="*/ 0 w 457"/>
                <a:gd name="T41" fmla="*/ 1 h 566"/>
                <a:gd name="T42" fmla="*/ 0 w 457"/>
                <a:gd name="T43" fmla="*/ 1 h 566"/>
                <a:gd name="T44" fmla="*/ 0 w 457"/>
                <a:gd name="T45" fmla="*/ 1 h 566"/>
                <a:gd name="T46" fmla="*/ 0 w 457"/>
                <a:gd name="T47" fmla="*/ 1 h 566"/>
                <a:gd name="T48" fmla="*/ 0 w 457"/>
                <a:gd name="T49" fmla="*/ 1 h 566"/>
                <a:gd name="T50" fmla="*/ 0 w 457"/>
                <a:gd name="T51" fmla="*/ 1 h 566"/>
                <a:gd name="T52" fmla="*/ 0 w 457"/>
                <a:gd name="T53" fmla="*/ 1 h 566"/>
                <a:gd name="T54" fmla="*/ 0 w 457"/>
                <a:gd name="T55" fmla="*/ 1 h 566"/>
                <a:gd name="T56" fmla="*/ 0 w 457"/>
                <a:gd name="T57" fmla="*/ 1 h 566"/>
                <a:gd name="T58" fmla="*/ 0 w 457"/>
                <a:gd name="T59" fmla="*/ 1 h 566"/>
                <a:gd name="T60" fmla="*/ 0 w 457"/>
                <a:gd name="T61" fmla="*/ 1 h 566"/>
                <a:gd name="T62" fmla="*/ 0 w 457"/>
                <a:gd name="T63" fmla="*/ 1 h 566"/>
                <a:gd name="T64" fmla="*/ 0 w 457"/>
                <a:gd name="T65" fmla="*/ 1 h 566"/>
                <a:gd name="T66" fmla="*/ 0 w 457"/>
                <a:gd name="T67" fmla="*/ 1 h 566"/>
                <a:gd name="T68" fmla="*/ 0 w 457"/>
                <a:gd name="T69" fmla="*/ 1 h 566"/>
                <a:gd name="T70" fmla="*/ 0 w 457"/>
                <a:gd name="T71" fmla="*/ 1 h 566"/>
                <a:gd name="T72" fmla="*/ 0 w 457"/>
                <a:gd name="T73" fmla="*/ 1 h 566"/>
                <a:gd name="T74" fmla="*/ 0 w 457"/>
                <a:gd name="T75" fmla="*/ 1 h 566"/>
                <a:gd name="T76" fmla="*/ 0 w 457"/>
                <a:gd name="T77" fmla="*/ 1 h 566"/>
                <a:gd name="T78" fmla="*/ 0 w 457"/>
                <a:gd name="T79" fmla="*/ 1 h 566"/>
                <a:gd name="T80" fmla="*/ 0 w 457"/>
                <a:gd name="T81" fmla="*/ 1 h 566"/>
                <a:gd name="T82" fmla="*/ 0 w 457"/>
                <a:gd name="T83" fmla="*/ 1 h 56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57"/>
                <a:gd name="T127" fmla="*/ 0 h 566"/>
                <a:gd name="T128" fmla="*/ 457 w 457"/>
                <a:gd name="T129" fmla="*/ 566 h 56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57" h="566">
                  <a:moveTo>
                    <a:pt x="150" y="566"/>
                  </a:moveTo>
                  <a:lnTo>
                    <a:pt x="37" y="504"/>
                  </a:lnTo>
                  <a:lnTo>
                    <a:pt x="15" y="470"/>
                  </a:lnTo>
                  <a:lnTo>
                    <a:pt x="0" y="413"/>
                  </a:lnTo>
                  <a:lnTo>
                    <a:pt x="0" y="347"/>
                  </a:lnTo>
                  <a:lnTo>
                    <a:pt x="25" y="248"/>
                  </a:lnTo>
                  <a:lnTo>
                    <a:pt x="61" y="171"/>
                  </a:lnTo>
                  <a:lnTo>
                    <a:pt x="130" y="86"/>
                  </a:lnTo>
                  <a:lnTo>
                    <a:pt x="199" y="27"/>
                  </a:lnTo>
                  <a:lnTo>
                    <a:pt x="259" y="8"/>
                  </a:lnTo>
                  <a:lnTo>
                    <a:pt x="313" y="0"/>
                  </a:lnTo>
                  <a:lnTo>
                    <a:pt x="346" y="15"/>
                  </a:lnTo>
                  <a:lnTo>
                    <a:pt x="457" y="75"/>
                  </a:lnTo>
                  <a:lnTo>
                    <a:pt x="396" y="66"/>
                  </a:lnTo>
                  <a:lnTo>
                    <a:pt x="352" y="75"/>
                  </a:lnTo>
                  <a:lnTo>
                    <a:pt x="304" y="99"/>
                  </a:lnTo>
                  <a:lnTo>
                    <a:pt x="262" y="132"/>
                  </a:lnTo>
                  <a:lnTo>
                    <a:pt x="214" y="176"/>
                  </a:lnTo>
                  <a:lnTo>
                    <a:pt x="187" y="174"/>
                  </a:lnTo>
                  <a:lnTo>
                    <a:pt x="195" y="204"/>
                  </a:lnTo>
                  <a:lnTo>
                    <a:pt x="174" y="201"/>
                  </a:lnTo>
                  <a:lnTo>
                    <a:pt x="163" y="215"/>
                  </a:lnTo>
                  <a:lnTo>
                    <a:pt x="180" y="221"/>
                  </a:lnTo>
                  <a:lnTo>
                    <a:pt x="180" y="228"/>
                  </a:lnTo>
                  <a:lnTo>
                    <a:pt x="162" y="254"/>
                  </a:lnTo>
                  <a:lnTo>
                    <a:pt x="138" y="245"/>
                  </a:lnTo>
                  <a:lnTo>
                    <a:pt x="136" y="272"/>
                  </a:lnTo>
                  <a:lnTo>
                    <a:pt x="153" y="279"/>
                  </a:lnTo>
                  <a:lnTo>
                    <a:pt x="145" y="297"/>
                  </a:lnTo>
                  <a:lnTo>
                    <a:pt x="123" y="305"/>
                  </a:lnTo>
                  <a:lnTo>
                    <a:pt x="117" y="326"/>
                  </a:lnTo>
                  <a:lnTo>
                    <a:pt x="130" y="333"/>
                  </a:lnTo>
                  <a:lnTo>
                    <a:pt x="126" y="350"/>
                  </a:lnTo>
                  <a:lnTo>
                    <a:pt x="105" y="351"/>
                  </a:lnTo>
                  <a:lnTo>
                    <a:pt x="93" y="360"/>
                  </a:lnTo>
                  <a:lnTo>
                    <a:pt x="118" y="383"/>
                  </a:lnTo>
                  <a:lnTo>
                    <a:pt x="111" y="420"/>
                  </a:lnTo>
                  <a:lnTo>
                    <a:pt x="90" y="426"/>
                  </a:lnTo>
                  <a:lnTo>
                    <a:pt x="85" y="438"/>
                  </a:lnTo>
                  <a:lnTo>
                    <a:pt x="108" y="453"/>
                  </a:lnTo>
                  <a:lnTo>
                    <a:pt x="121" y="528"/>
                  </a:lnTo>
                  <a:lnTo>
                    <a:pt x="150" y="566"/>
                  </a:lnTo>
                  <a:close/>
                </a:path>
              </a:pathLst>
            </a:custGeom>
            <a:grpFill/>
            <a:ln w="9525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7" name="Oval 216"/>
            <p:cNvSpPr>
              <a:spLocks noChangeArrowheads="1"/>
            </p:cNvSpPr>
            <p:nvPr/>
          </p:nvSpPr>
          <p:spPr bwMode="auto">
            <a:xfrm rot="1789520">
              <a:off x="1039497" y="1877730"/>
              <a:ext cx="19821" cy="32604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18" name="Oval 217"/>
            <p:cNvSpPr>
              <a:spLocks noChangeArrowheads="1"/>
            </p:cNvSpPr>
            <p:nvPr/>
          </p:nvSpPr>
          <p:spPr bwMode="auto">
            <a:xfrm rot="20150061">
              <a:off x="1009335" y="1885066"/>
              <a:ext cx="4309" cy="7336"/>
            </a:xfrm>
            <a:prstGeom prst="ellipse">
              <a:avLst/>
            </a:prstGeom>
            <a:grpFill/>
            <a:ln w="952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19" name="Oval 218"/>
            <p:cNvSpPr>
              <a:spLocks noChangeArrowheads="1"/>
            </p:cNvSpPr>
            <p:nvPr/>
          </p:nvSpPr>
          <p:spPr bwMode="auto">
            <a:xfrm rot="1789520">
              <a:off x="858521" y="1942123"/>
              <a:ext cx="38780" cy="61132"/>
            </a:xfrm>
            <a:prstGeom prst="ellipse">
              <a:avLst/>
            </a:prstGeom>
            <a:grpFill/>
            <a:ln w="952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20" name="Oval 219"/>
            <p:cNvSpPr>
              <a:spLocks noChangeArrowheads="1"/>
            </p:cNvSpPr>
            <p:nvPr/>
          </p:nvSpPr>
          <p:spPr bwMode="auto">
            <a:xfrm rot="1789520">
              <a:off x="871449" y="1948644"/>
              <a:ext cx="37919" cy="61132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21" name="Freeform 220"/>
            <p:cNvSpPr>
              <a:spLocks/>
            </p:cNvSpPr>
            <p:nvPr/>
          </p:nvSpPr>
          <p:spPr bwMode="auto">
            <a:xfrm rot="21589520">
              <a:off x="854213" y="1943753"/>
              <a:ext cx="52569" cy="60317"/>
            </a:xfrm>
            <a:custGeom>
              <a:avLst/>
              <a:gdLst>
                <a:gd name="T0" fmla="*/ 0 w 457"/>
                <a:gd name="T1" fmla="*/ 1 h 566"/>
                <a:gd name="T2" fmla="*/ 0 w 457"/>
                <a:gd name="T3" fmla="*/ 1 h 566"/>
                <a:gd name="T4" fmla="*/ 0 w 457"/>
                <a:gd name="T5" fmla="*/ 1 h 566"/>
                <a:gd name="T6" fmla="*/ 0 w 457"/>
                <a:gd name="T7" fmla="*/ 1 h 566"/>
                <a:gd name="T8" fmla="*/ 0 w 457"/>
                <a:gd name="T9" fmla="*/ 1 h 566"/>
                <a:gd name="T10" fmla="*/ 0 w 457"/>
                <a:gd name="T11" fmla="*/ 1 h 566"/>
                <a:gd name="T12" fmla="*/ 0 w 457"/>
                <a:gd name="T13" fmla="*/ 0 h 566"/>
                <a:gd name="T14" fmla="*/ 0 w 457"/>
                <a:gd name="T15" fmla="*/ 0 h 566"/>
                <a:gd name="T16" fmla="*/ 1 w 457"/>
                <a:gd name="T17" fmla="*/ 0 h 566"/>
                <a:gd name="T18" fmla="*/ 1 w 457"/>
                <a:gd name="T19" fmla="*/ 0 h 566"/>
                <a:gd name="T20" fmla="*/ 1 w 457"/>
                <a:gd name="T21" fmla="*/ 0 h 566"/>
                <a:gd name="T22" fmla="*/ 1 w 457"/>
                <a:gd name="T23" fmla="*/ 0 h 566"/>
                <a:gd name="T24" fmla="*/ 1 w 457"/>
                <a:gd name="T25" fmla="*/ 0 h 566"/>
                <a:gd name="T26" fmla="*/ 1 w 457"/>
                <a:gd name="T27" fmla="*/ 0 h 566"/>
                <a:gd name="T28" fmla="*/ 1 w 457"/>
                <a:gd name="T29" fmla="*/ 0 h 566"/>
                <a:gd name="T30" fmla="*/ 1 w 457"/>
                <a:gd name="T31" fmla="*/ 0 h 566"/>
                <a:gd name="T32" fmla="*/ 1 w 457"/>
                <a:gd name="T33" fmla="*/ 0 h 566"/>
                <a:gd name="T34" fmla="*/ 1 w 457"/>
                <a:gd name="T35" fmla="*/ 0 h 566"/>
                <a:gd name="T36" fmla="*/ 0 w 457"/>
                <a:gd name="T37" fmla="*/ 0 h 566"/>
                <a:gd name="T38" fmla="*/ 0 w 457"/>
                <a:gd name="T39" fmla="*/ 1 h 566"/>
                <a:gd name="T40" fmla="*/ 0 w 457"/>
                <a:gd name="T41" fmla="*/ 0 h 566"/>
                <a:gd name="T42" fmla="*/ 0 w 457"/>
                <a:gd name="T43" fmla="*/ 1 h 566"/>
                <a:gd name="T44" fmla="*/ 0 w 457"/>
                <a:gd name="T45" fmla="*/ 1 h 566"/>
                <a:gd name="T46" fmla="*/ 0 w 457"/>
                <a:gd name="T47" fmla="*/ 1 h 566"/>
                <a:gd name="T48" fmla="*/ 0 w 457"/>
                <a:gd name="T49" fmla="*/ 1 h 566"/>
                <a:gd name="T50" fmla="*/ 0 w 457"/>
                <a:gd name="T51" fmla="*/ 1 h 566"/>
                <a:gd name="T52" fmla="*/ 0 w 457"/>
                <a:gd name="T53" fmla="*/ 1 h 566"/>
                <a:gd name="T54" fmla="*/ 0 w 457"/>
                <a:gd name="T55" fmla="*/ 1 h 566"/>
                <a:gd name="T56" fmla="*/ 0 w 457"/>
                <a:gd name="T57" fmla="*/ 1 h 566"/>
                <a:gd name="T58" fmla="*/ 0 w 457"/>
                <a:gd name="T59" fmla="*/ 1 h 566"/>
                <a:gd name="T60" fmla="*/ 0 w 457"/>
                <a:gd name="T61" fmla="*/ 1 h 566"/>
                <a:gd name="T62" fmla="*/ 0 w 457"/>
                <a:gd name="T63" fmla="*/ 1 h 566"/>
                <a:gd name="T64" fmla="*/ 0 w 457"/>
                <a:gd name="T65" fmla="*/ 1 h 566"/>
                <a:gd name="T66" fmla="*/ 0 w 457"/>
                <a:gd name="T67" fmla="*/ 1 h 566"/>
                <a:gd name="T68" fmla="*/ 0 w 457"/>
                <a:gd name="T69" fmla="*/ 1 h 566"/>
                <a:gd name="T70" fmla="*/ 0 w 457"/>
                <a:gd name="T71" fmla="*/ 1 h 566"/>
                <a:gd name="T72" fmla="*/ 0 w 457"/>
                <a:gd name="T73" fmla="*/ 1 h 566"/>
                <a:gd name="T74" fmla="*/ 0 w 457"/>
                <a:gd name="T75" fmla="*/ 1 h 566"/>
                <a:gd name="T76" fmla="*/ 0 w 457"/>
                <a:gd name="T77" fmla="*/ 1 h 566"/>
                <a:gd name="T78" fmla="*/ 0 w 457"/>
                <a:gd name="T79" fmla="*/ 1 h 566"/>
                <a:gd name="T80" fmla="*/ 0 w 457"/>
                <a:gd name="T81" fmla="*/ 1 h 566"/>
                <a:gd name="T82" fmla="*/ 0 w 457"/>
                <a:gd name="T83" fmla="*/ 1 h 56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57"/>
                <a:gd name="T127" fmla="*/ 0 h 566"/>
                <a:gd name="T128" fmla="*/ 457 w 457"/>
                <a:gd name="T129" fmla="*/ 566 h 56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57" h="566">
                  <a:moveTo>
                    <a:pt x="150" y="566"/>
                  </a:moveTo>
                  <a:lnTo>
                    <a:pt x="37" y="504"/>
                  </a:lnTo>
                  <a:lnTo>
                    <a:pt x="15" y="470"/>
                  </a:lnTo>
                  <a:lnTo>
                    <a:pt x="0" y="413"/>
                  </a:lnTo>
                  <a:lnTo>
                    <a:pt x="0" y="347"/>
                  </a:lnTo>
                  <a:lnTo>
                    <a:pt x="25" y="248"/>
                  </a:lnTo>
                  <a:lnTo>
                    <a:pt x="61" y="171"/>
                  </a:lnTo>
                  <a:lnTo>
                    <a:pt x="130" y="86"/>
                  </a:lnTo>
                  <a:lnTo>
                    <a:pt x="199" y="27"/>
                  </a:lnTo>
                  <a:lnTo>
                    <a:pt x="259" y="8"/>
                  </a:lnTo>
                  <a:lnTo>
                    <a:pt x="313" y="0"/>
                  </a:lnTo>
                  <a:lnTo>
                    <a:pt x="346" y="15"/>
                  </a:lnTo>
                  <a:lnTo>
                    <a:pt x="457" y="75"/>
                  </a:lnTo>
                  <a:lnTo>
                    <a:pt x="396" y="66"/>
                  </a:lnTo>
                  <a:lnTo>
                    <a:pt x="352" y="75"/>
                  </a:lnTo>
                  <a:lnTo>
                    <a:pt x="304" y="99"/>
                  </a:lnTo>
                  <a:lnTo>
                    <a:pt x="262" y="132"/>
                  </a:lnTo>
                  <a:lnTo>
                    <a:pt x="214" y="176"/>
                  </a:lnTo>
                  <a:lnTo>
                    <a:pt x="187" y="174"/>
                  </a:lnTo>
                  <a:lnTo>
                    <a:pt x="195" y="204"/>
                  </a:lnTo>
                  <a:lnTo>
                    <a:pt x="174" y="201"/>
                  </a:lnTo>
                  <a:lnTo>
                    <a:pt x="163" y="215"/>
                  </a:lnTo>
                  <a:lnTo>
                    <a:pt x="180" y="221"/>
                  </a:lnTo>
                  <a:lnTo>
                    <a:pt x="180" y="228"/>
                  </a:lnTo>
                  <a:lnTo>
                    <a:pt x="162" y="254"/>
                  </a:lnTo>
                  <a:lnTo>
                    <a:pt x="138" y="245"/>
                  </a:lnTo>
                  <a:lnTo>
                    <a:pt x="136" y="272"/>
                  </a:lnTo>
                  <a:lnTo>
                    <a:pt x="153" y="279"/>
                  </a:lnTo>
                  <a:lnTo>
                    <a:pt x="145" y="297"/>
                  </a:lnTo>
                  <a:lnTo>
                    <a:pt x="123" y="305"/>
                  </a:lnTo>
                  <a:lnTo>
                    <a:pt x="117" y="326"/>
                  </a:lnTo>
                  <a:lnTo>
                    <a:pt x="130" y="333"/>
                  </a:lnTo>
                  <a:lnTo>
                    <a:pt x="126" y="350"/>
                  </a:lnTo>
                  <a:lnTo>
                    <a:pt x="105" y="351"/>
                  </a:lnTo>
                  <a:lnTo>
                    <a:pt x="93" y="360"/>
                  </a:lnTo>
                  <a:lnTo>
                    <a:pt x="118" y="383"/>
                  </a:lnTo>
                  <a:lnTo>
                    <a:pt x="111" y="420"/>
                  </a:lnTo>
                  <a:lnTo>
                    <a:pt x="90" y="426"/>
                  </a:lnTo>
                  <a:lnTo>
                    <a:pt x="85" y="438"/>
                  </a:lnTo>
                  <a:lnTo>
                    <a:pt x="108" y="453"/>
                  </a:lnTo>
                  <a:lnTo>
                    <a:pt x="121" y="528"/>
                  </a:lnTo>
                  <a:lnTo>
                    <a:pt x="150" y="566"/>
                  </a:lnTo>
                  <a:close/>
                </a:path>
              </a:pathLst>
            </a:custGeom>
            <a:grpFill/>
            <a:ln w="3175" cmpd="sng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2" name="Oval 221"/>
            <p:cNvSpPr>
              <a:spLocks noChangeArrowheads="1"/>
            </p:cNvSpPr>
            <p:nvPr/>
          </p:nvSpPr>
          <p:spPr bwMode="auto">
            <a:xfrm rot="1789520">
              <a:off x="880929" y="1963314"/>
              <a:ext cx="20683" cy="32604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23" name="Oval 222"/>
            <p:cNvSpPr>
              <a:spLocks noChangeArrowheads="1"/>
            </p:cNvSpPr>
            <p:nvPr/>
          </p:nvSpPr>
          <p:spPr bwMode="auto">
            <a:xfrm rot="20150061">
              <a:off x="850765" y="1970650"/>
              <a:ext cx="6033" cy="7336"/>
            </a:xfrm>
            <a:prstGeom prst="ellipse">
              <a:avLst/>
            </a:prstGeom>
            <a:grpFill/>
            <a:ln w="952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24" name="Freeform 223"/>
            <p:cNvSpPr>
              <a:spLocks/>
            </p:cNvSpPr>
            <p:nvPr/>
          </p:nvSpPr>
          <p:spPr bwMode="auto">
            <a:xfrm>
              <a:off x="888685" y="1709004"/>
              <a:ext cx="197349" cy="200514"/>
            </a:xfrm>
            <a:custGeom>
              <a:avLst/>
              <a:gdLst>
                <a:gd name="T0" fmla="*/ 3 w 1068"/>
                <a:gd name="T1" fmla="*/ 11 h 1149"/>
                <a:gd name="T2" fmla="*/ 0 w 1068"/>
                <a:gd name="T3" fmla="*/ 8 h 1149"/>
                <a:gd name="T4" fmla="*/ 0 w 1068"/>
                <a:gd name="T5" fmla="*/ 3 h 1149"/>
                <a:gd name="T6" fmla="*/ 6 w 1068"/>
                <a:gd name="T7" fmla="*/ 0 h 1149"/>
                <a:gd name="T8" fmla="*/ 11 w 1068"/>
                <a:gd name="T9" fmla="*/ 3 h 1149"/>
                <a:gd name="T10" fmla="*/ 11 w 1068"/>
                <a:gd name="T11" fmla="*/ 7 h 1149"/>
                <a:gd name="T12" fmla="*/ 8 w 1068"/>
                <a:gd name="T13" fmla="*/ 9 h 1149"/>
                <a:gd name="T14" fmla="*/ 7 w 1068"/>
                <a:gd name="T15" fmla="*/ 9 h 1149"/>
                <a:gd name="T16" fmla="*/ 7 w 1068"/>
                <a:gd name="T17" fmla="*/ 10 h 1149"/>
                <a:gd name="T18" fmla="*/ 5 w 1068"/>
                <a:gd name="T19" fmla="*/ 11 h 114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68"/>
                <a:gd name="T31" fmla="*/ 0 h 1149"/>
                <a:gd name="T32" fmla="*/ 1068 w 1068"/>
                <a:gd name="T33" fmla="*/ 1149 h 114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68" h="1149">
                  <a:moveTo>
                    <a:pt x="330" y="1125"/>
                  </a:moveTo>
                  <a:lnTo>
                    <a:pt x="0" y="793"/>
                  </a:lnTo>
                  <a:lnTo>
                    <a:pt x="0" y="308"/>
                  </a:lnTo>
                  <a:lnTo>
                    <a:pt x="560" y="0"/>
                  </a:lnTo>
                  <a:lnTo>
                    <a:pt x="1068" y="279"/>
                  </a:lnTo>
                  <a:lnTo>
                    <a:pt x="1068" y="693"/>
                  </a:lnTo>
                  <a:lnTo>
                    <a:pt x="768" y="879"/>
                  </a:lnTo>
                  <a:lnTo>
                    <a:pt x="696" y="963"/>
                  </a:lnTo>
                  <a:lnTo>
                    <a:pt x="690" y="1047"/>
                  </a:lnTo>
                  <a:lnTo>
                    <a:pt x="498" y="1149"/>
                  </a:lnTo>
                </a:path>
              </a:pathLst>
            </a:custGeom>
            <a:grpFill/>
            <a:ln w="3175" cap="flat" cmpd="sng">
              <a:solidFill>
                <a:srgbClr val="17366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5" name="Freeform 224"/>
            <p:cNvSpPr>
              <a:spLocks/>
            </p:cNvSpPr>
            <p:nvPr/>
          </p:nvSpPr>
          <p:spPr bwMode="auto">
            <a:xfrm>
              <a:off x="890408" y="1761170"/>
              <a:ext cx="193902" cy="148348"/>
            </a:xfrm>
            <a:custGeom>
              <a:avLst/>
              <a:gdLst>
                <a:gd name="T0" fmla="*/ 8 w 806"/>
                <a:gd name="T1" fmla="*/ 14 h 651"/>
                <a:gd name="T2" fmla="*/ 11 w 806"/>
                <a:gd name="T3" fmla="*/ 13 h 651"/>
                <a:gd name="T4" fmla="*/ 12 w 806"/>
                <a:gd name="T5" fmla="*/ 10 h 651"/>
                <a:gd name="T6" fmla="*/ 18 w 806"/>
                <a:gd name="T7" fmla="*/ 6 h 651"/>
                <a:gd name="T8" fmla="*/ 18 w 806"/>
                <a:gd name="T9" fmla="*/ 0 h 651"/>
                <a:gd name="T10" fmla="*/ 9 w 806"/>
                <a:gd name="T11" fmla="*/ 5 h 651"/>
                <a:gd name="T12" fmla="*/ 0 w 806"/>
                <a:gd name="T13" fmla="*/ 1 h 651"/>
                <a:gd name="T14" fmla="*/ 0 w 806"/>
                <a:gd name="T15" fmla="*/ 3 h 651"/>
                <a:gd name="T16" fmla="*/ 8 w 806"/>
                <a:gd name="T17" fmla="*/ 9 h 651"/>
                <a:gd name="T18" fmla="*/ 8 w 806"/>
                <a:gd name="T19" fmla="*/ 14 h 65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806"/>
                <a:gd name="T31" fmla="*/ 0 h 651"/>
                <a:gd name="T32" fmla="*/ 806 w 806"/>
                <a:gd name="T33" fmla="*/ 651 h 65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806" h="651">
                  <a:moveTo>
                    <a:pt x="370" y="651"/>
                  </a:moveTo>
                  <a:lnTo>
                    <a:pt x="516" y="574"/>
                  </a:lnTo>
                  <a:lnTo>
                    <a:pt x="559" y="440"/>
                  </a:lnTo>
                  <a:lnTo>
                    <a:pt x="806" y="298"/>
                  </a:lnTo>
                  <a:lnTo>
                    <a:pt x="801" y="0"/>
                  </a:lnTo>
                  <a:lnTo>
                    <a:pt x="403" y="229"/>
                  </a:lnTo>
                  <a:lnTo>
                    <a:pt x="5" y="23"/>
                  </a:lnTo>
                  <a:lnTo>
                    <a:pt x="0" y="151"/>
                  </a:lnTo>
                  <a:lnTo>
                    <a:pt x="385" y="427"/>
                  </a:lnTo>
                  <a:lnTo>
                    <a:pt x="370" y="651"/>
                  </a:lnTo>
                  <a:close/>
                </a:path>
              </a:pathLst>
            </a:custGeom>
            <a:grpFill/>
            <a:ln w="3175" cap="flat" cmpd="sng">
              <a:solidFill>
                <a:srgbClr val="17366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6" name="Oval 225"/>
            <p:cNvSpPr>
              <a:spLocks noChangeArrowheads="1"/>
            </p:cNvSpPr>
            <p:nvPr/>
          </p:nvSpPr>
          <p:spPr bwMode="auto">
            <a:xfrm rot="1800000">
              <a:off x="771481" y="1890771"/>
              <a:ext cx="36195" cy="58687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27" name="Freeform 226"/>
            <p:cNvSpPr>
              <a:spLocks/>
            </p:cNvSpPr>
            <p:nvPr/>
          </p:nvSpPr>
          <p:spPr bwMode="auto">
            <a:xfrm>
              <a:off x="782684" y="1943752"/>
              <a:ext cx="53431" cy="39125"/>
            </a:xfrm>
            <a:custGeom>
              <a:avLst/>
              <a:gdLst>
                <a:gd name="T0" fmla="*/ 1 w 597"/>
                <a:gd name="T1" fmla="*/ 0 h 468"/>
                <a:gd name="T2" fmla="*/ 1 w 597"/>
                <a:gd name="T3" fmla="*/ 1 h 468"/>
                <a:gd name="T4" fmla="*/ 1 w 597"/>
                <a:gd name="T5" fmla="*/ 1 h 468"/>
                <a:gd name="T6" fmla="*/ 0 w 597"/>
                <a:gd name="T7" fmla="*/ 0 h 468"/>
                <a:gd name="T8" fmla="*/ 0 w 597"/>
                <a:gd name="T9" fmla="*/ 0 h 468"/>
                <a:gd name="T10" fmla="*/ 0 w 597"/>
                <a:gd name="T11" fmla="*/ 0 h 468"/>
                <a:gd name="T12" fmla="*/ 1 w 597"/>
                <a:gd name="T13" fmla="*/ 0 h 46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97"/>
                <a:gd name="T22" fmla="*/ 0 h 468"/>
                <a:gd name="T23" fmla="*/ 597 w 597"/>
                <a:gd name="T24" fmla="*/ 468 h 46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97" h="468">
                  <a:moveTo>
                    <a:pt x="591" y="318"/>
                  </a:moveTo>
                  <a:lnTo>
                    <a:pt x="597" y="451"/>
                  </a:lnTo>
                  <a:lnTo>
                    <a:pt x="571" y="468"/>
                  </a:lnTo>
                  <a:lnTo>
                    <a:pt x="0" y="141"/>
                  </a:lnTo>
                  <a:lnTo>
                    <a:pt x="3" y="9"/>
                  </a:lnTo>
                  <a:lnTo>
                    <a:pt x="36" y="0"/>
                  </a:lnTo>
                  <a:lnTo>
                    <a:pt x="591" y="318"/>
                  </a:lnTo>
                </a:path>
              </a:pathLst>
            </a:custGeom>
            <a:grpFill/>
            <a:ln w="3175" cmpd="sng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8" name="Freeform 227"/>
            <p:cNvSpPr>
              <a:spLocks/>
            </p:cNvSpPr>
            <p:nvPr/>
          </p:nvSpPr>
          <p:spPr bwMode="auto">
            <a:xfrm>
              <a:off x="762001" y="1795403"/>
              <a:ext cx="324032" cy="185842"/>
            </a:xfrm>
            <a:custGeom>
              <a:avLst/>
              <a:gdLst>
                <a:gd name="T0" fmla="*/ 1 w 3040"/>
                <a:gd name="T1" fmla="*/ 3 h 1830"/>
                <a:gd name="T2" fmla="*/ 0 w 3040"/>
                <a:gd name="T3" fmla="*/ 3 h 1830"/>
                <a:gd name="T4" fmla="*/ 0 w 3040"/>
                <a:gd name="T5" fmla="*/ 3 h 1830"/>
                <a:gd name="T6" fmla="*/ 0 w 3040"/>
                <a:gd name="T7" fmla="*/ 2 h 1830"/>
                <a:gd name="T8" fmla="*/ 0 w 3040"/>
                <a:gd name="T9" fmla="*/ 2 h 1830"/>
                <a:gd name="T10" fmla="*/ 0 w 3040"/>
                <a:gd name="T11" fmla="*/ 2 h 1830"/>
                <a:gd name="T12" fmla="*/ 1 w 3040"/>
                <a:gd name="T13" fmla="*/ 1 h 1830"/>
                <a:gd name="T14" fmla="*/ 1 w 3040"/>
                <a:gd name="T15" fmla="*/ 1 h 1830"/>
                <a:gd name="T16" fmla="*/ 1 w 3040"/>
                <a:gd name="T17" fmla="*/ 1 h 1830"/>
                <a:gd name="T18" fmla="*/ 1 w 3040"/>
                <a:gd name="T19" fmla="*/ 1 h 1830"/>
                <a:gd name="T20" fmla="*/ 1 w 3040"/>
                <a:gd name="T21" fmla="*/ 0 h 1830"/>
                <a:gd name="T22" fmla="*/ 1 w 3040"/>
                <a:gd name="T23" fmla="*/ 0 h 1830"/>
                <a:gd name="T24" fmla="*/ 2 w 3040"/>
                <a:gd name="T25" fmla="*/ 0 h 1830"/>
                <a:gd name="T26" fmla="*/ 2 w 3040"/>
                <a:gd name="T27" fmla="*/ 0 h 1830"/>
                <a:gd name="T28" fmla="*/ 2 w 3040"/>
                <a:gd name="T29" fmla="*/ 0 h 1830"/>
                <a:gd name="T30" fmla="*/ 4 w 3040"/>
                <a:gd name="T31" fmla="*/ 1 h 1830"/>
                <a:gd name="T32" fmla="*/ 4 w 3040"/>
                <a:gd name="T33" fmla="*/ 1 h 1830"/>
                <a:gd name="T34" fmla="*/ 4 w 3040"/>
                <a:gd name="T35" fmla="*/ 2 h 1830"/>
                <a:gd name="T36" fmla="*/ 4 w 3040"/>
                <a:gd name="T37" fmla="*/ 2 h 1830"/>
                <a:gd name="T38" fmla="*/ 4 w 3040"/>
                <a:gd name="T39" fmla="*/ 2 h 1830"/>
                <a:gd name="T40" fmla="*/ 5 w 3040"/>
                <a:gd name="T41" fmla="*/ 1 h 1830"/>
                <a:gd name="T42" fmla="*/ 6 w 3040"/>
                <a:gd name="T43" fmla="*/ 1 h 1830"/>
                <a:gd name="T44" fmla="*/ 6 w 3040"/>
                <a:gd name="T45" fmla="*/ 1 h 1830"/>
                <a:gd name="T46" fmla="*/ 5 w 3040"/>
                <a:gd name="T47" fmla="*/ 1 h 1830"/>
                <a:gd name="T48" fmla="*/ 5 w 3040"/>
                <a:gd name="T49" fmla="*/ 1 h 1830"/>
                <a:gd name="T50" fmla="*/ 5 w 3040"/>
                <a:gd name="T51" fmla="*/ 1 h 1830"/>
                <a:gd name="T52" fmla="*/ 5 w 3040"/>
                <a:gd name="T53" fmla="*/ 1 h 1830"/>
                <a:gd name="T54" fmla="*/ 5 w 3040"/>
                <a:gd name="T55" fmla="*/ 2 h 1830"/>
                <a:gd name="T56" fmla="*/ 5 w 3040"/>
                <a:gd name="T57" fmla="*/ 2 h 1830"/>
                <a:gd name="T58" fmla="*/ 3 w 3040"/>
                <a:gd name="T59" fmla="*/ 3 h 1830"/>
                <a:gd name="T60" fmla="*/ 3 w 3040"/>
                <a:gd name="T61" fmla="*/ 3 h 1830"/>
                <a:gd name="T62" fmla="*/ 2 w 3040"/>
                <a:gd name="T63" fmla="*/ 3 h 1830"/>
                <a:gd name="T64" fmla="*/ 2 w 3040"/>
                <a:gd name="T65" fmla="*/ 3 h 1830"/>
                <a:gd name="T66" fmla="*/ 2 w 3040"/>
                <a:gd name="T67" fmla="*/ 3 h 1830"/>
                <a:gd name="T68" fmla="*/ 2 w 3040"/>
                <a:gd name="T69" fmla="*/ 3 h 1830"/>
                <a:gd name="T70" fmla="*/ 2 w 3040"/>
                <a:gd name="T71" fmla="*/ 3 h 1830"/>
                <a:gd name="T72" fmla="*/ 1 w 3040"/>
                <a:gd name="T73" fmla="*/ 3 h 1830"/>
                <a:gd name="T74" fmla="*/ 1 w 3040"/>
                <a:gd name="T75" fmla="*/ 3 h 1830"/>
                <a:gd name="T76" fmla="*/ 1 w 3040"/>
                <a:gd name="T77" fmla="*/ 3 h 1830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3040"/>
                <a:gd name="T118" fmla="*/ 0 h 1830"/>
                <a:gd name="T119" fmla="*/ 3040 w 3040"/>
                <a:gd name="T120" fmla="*/ 1830 h 1830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3040" h="1830">
                  <a:moveTo>
                    <a:pt x="351" y="1533"/>
                  </a:moveTo>
                  <a:lnTo>
                    <a:pt x="177" y="1421"/>
                  </a:lnTo>
                  <a:lnTo>
                    <a:pt x="176" y="1380"/>
                  </a:lnTo>
                  <a:lnTo>
                    <a:pt x="0" y="1277"/>
                  </a:lnTo>
                  <a:lnTo>
                    <a:pt x="6" y="1155"/>
                  </a:lnTo>
                  <a:lnTo>
                    <a:pt x="21" y="1134"/>
                  </a:lnTo>
                  <a:cubicBezTo>
                    <a:pt x="81" y="1076"/>
                    <a:pt x="261" y="901"/>
                    <a:pt x="364" y="804"/>
                  </a:cubicBezTo>
                  <a:cubicBezTo>
                    <a:pt x="464" y="709"/>
                    <a:pt x="591" y="599"/>
                    <a:pt x="640" y="552"/>
                  </a:cubicBezTo>
                  <a:cubicBezTo>
                    <a:pt x="689" y="505"/>
                    <a:pt x="654" y="535"/>
                    <a:pt x="660" y="524"/>
                  </a:cubicBezTo>
                  <a:lnTo>
                    <a:pt x="676" y="484"/>
                  </a:lnTo>
                  <a:lnTo>
                    <a:pt x="692" y="244"/>
                  </a:lnTo>
                  <a:lnTo>
                    <a:pt x="756" y="196"/>
                  </a:lnTo>
                  <a:lnTo>
                    <a:pt x="1074" y="18"/>
                  </a:lnTo>
                  <a:lnTo>
                    <a:pt x="1134" y="0"/>
                  </a:lnTo>
                  <a:lnTo>
                    <a:pt x="1182" y="24"/>
                  </a:lnTo>
                  <a:lnTo>
                    <a:pt x="2040" y="508"/>
                  </a:lnTo>
                  <a:lnTo>
                    <a:pt x="2076" y="555"/>
                  </a:lnTo>
                  <a:lnTo>
                    <a:pt x="2076" y="1148"/>
                  </a:lnTo>
                  <a:lnTo>
                    <a:pt x="2331" y="1008"/>
                  </a:lnTo>
                  <a:lnTo>
                    <a:pt x="2364" y="876"/>
                  </a:lnTo>
                  <a:lnTo>
                    <a:pt x="2452" y="644"/>
                  </a:lnTo>
                  <a:lnTo>
                    <a:pt x="3040" y="320"/>
                  </a:lnTo>
                  <a:lnTo>
                    <a:pt x="3036" y="620"/>
                  </a:lnTo>
                  <a:lnTo>
                    <a:pt x="2852" y="724"/>
                  </a:lnTo>
                  <a:lnTo>
                    <a:pt x="2788" y="668"/>
                  </a:lnTo>
                  <a:cubicBezTo>
                    <a:pt x="2764" y="656"/>
                    <a:pt x="2747" y="636"/>
                    <a:pt x="2708" y="652"/>
                  </a:cubicBezTo>
                  <a:cubicBezTo>
                    <a:pt x="2660" y="668"/>
                    <a:pt x="2592" y="720"/>
                    <a:pt x="2556" y="764"/>
                  </a:cubicBezTo>
                  <a:lnTo>
                    <a:pt x="2492" y="916"/>
                  </a:lnTo>
                  <a:lnTo>
                    <a:pt x="2466" y="1050"/>
                  </a:lnTo>
                  <a:lnTo>
                    <a:pt x="1422" y="1638"/>
                  </a:lnTo>
                  <a:lnTo>
                    <a:pt x="1386" y="1554"/>
                  </a:lnTo>
                  <a:cubicBezTo>
                    <a:pt x="1360" y="1531"/>
                    <a:pt x="1320" y="1492"/>
                    <a:pt x="1266" y="1500"/>
                  </a:cubicBezTo>
                  <a:cubicBezTo>
                    <a:pt x="1158" y="1494"/>
                    <a:pt x="1104" y="1554"/>
                    <a:pt x="1062" y="1602"/>
                  </a:cubicBezTo>
                  <a:cubicBezTo>
                    <a:pt x="1020" y="1650"/>
                    <a:pt x="1009" y="1693"/>
                    <a:pt x="996" y="1728"/>
                  </a:cubicBezTo>
                  <a:lnTo>
                    <a:pt x="984" y="1806"/>
                  </a:lnTo>
                  <a:lnTo>
                    <a:pt x="960" y="1830"/>
                  </a:lnTo>
                  <a:lnTo>
                    <a:pt x="768" y="1731"/>
                  </a:lnTo>
                  <a:lnTo>
                    <a:pt x="722" y="1746"/>
                  </a:lnTo>
                  <a:lnTo>
                    <a:pt x="348" y="1533"/>
                  </a:lnTo>
                </a:path>
              </a:pathLst>
            </a:custGeom>
            <a:grpFill/>
            <a:ln w="3175" cmpd="sng">
              <a:solidFill>
                <a:srgbClr val="17366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9" name="Freeform 228"/>
            <p:cNvSpPr>
              <a:spLocks/>
            </p:cNvSpPr>
            <p:nvPr/>
          </p:nvSpPr>
          <p:spPr bwMode="auto">
            <a:xfrm>
              <a:off x="762863" y="1832083"/>
              <a:ext cx="321448" cy="147533"/>
            </a:xfrm>
            <a:custGeom>
              <a:avLst/>
              <a:gdLst>
                <a:gd name="T0" fmla="*/ 0 w 1332"/>
                <a:gd name="T1" fmla="*/ 9 h 649"/>
                <a:gd name="T2" fmla="*/ 0 w 1332"/>
                <a:gd name="T3" fmla="*/ 8 h 649"/>
                <a:gd name="T4" fmla="*/ 0 w 1332"/>
                <a:gd name="T5" fmla="*/ 7 h 649"/>
                <a:gd name="T6" fmla="*/ 2 w 1332"/>
                <a:gd name="T7" fmla="*/ 8 h 649"/>
                <a:gd name="T8" fmla="*/ 2 w 1332"/>
                <a:gd name="T9" fmla="*/ 8 h 649"/>
                <a:gd name="T10" fmla="*/ 7 w 1332"/>
                <a:gd name="T11" fmla="*/ 12 h 649"/>
                <a:gd name="T12" fmla="*/ 7 w 1332"/>
                <a:gd name="T13" fmla="*/ 12 h 649"/>
                <a:gd name="T14" fmla="*/ 8 w 1332"/>
                <a:gd name="T15" fmla="*/ 12 h 649"/>
                <a:gd name="T16" fmla="*/ 8 w 1332"/>
                <a:gd name="T17" fmla="*/ 12 h 649"/>
                <a:gd name="T18" fmla="*/ 9 w 1332"/>
                <a:gd name="T19" fmla="*/ 12 h 649"/>
                <a:gd name="T20" fmla="*/ 9 w 1332"/>
                <a:gd name="T21" fmla="*/ 13 h 649"/>
                <a:gd name="T22" fmla="*/ 11 w 1332"/>
                <a:gd name="T23" fmla="*/ 10 h 649"/>
                <a:gd name="T24" fmla="*/ 15 w 1332"/>
                <a:gd name="T25" fmla="*/ 8 h 649"/>
                <a:gd name="T26" fmla="*/ 16 w 1332"/>
                <a:gd name="T27" fmla="*/ 7 h 649"/>
                <a:gd name="T28" fmla="*/ 16 w 1332"/>
                <a:gd name="T29" fmla="*/ 4 h 649"/>
                <a:gd name="T30" fmla="*/ 20 w 1332"/>
                <a:gd name="T31" fmla="*/ 2 h 649"/>
                <a:gd name="T32" fmla="*/ 20 w 1332"/>
                <a:gd name="T33" fmla="*/ 2 h 649"/>
                <a:gd name="T34" fmla="*/ 20 w 1332"/>
                <a:gd name="T35" fmla="*/ 8 h 649"/>
                <a:gd name="T36" fmla="*/ 23 w 1332"/>
                <a:gd name="T37" fmla="*/ 6 h 649"/>
                <a:gd name="T38" fmla="*/ 23 w 1332"/>
                <a:gd name="T39" fmla="*/ 5 h 649"/>
                <a:gd name="T40" fmla="*/ 24 w 1332"/>
                <a:gd name="T41" fmla="*/ 3 h 649"/>
                <a:gd name="T42" fmla="*/ 27 w 1332"/>
                <a:gd name="T43" fmla="*/ 1 h 649"/>
                <a:gd name="T44" fmla="*/ 29 w 1332"/>
                <a:gd name="T45" fmla="*/ 0 h 649"/>
                <a:gd name="T46" fmla="*/ 29 w 1332"/>
                <a:gd name="T47" fmla="*/ 3 h 649"/>
                <a:gd name="T48" fmla="*/ 28 w 1332"/>
                <a:gd name="T49" fmla="*/ 3 h 649"/>
                <a:gd name="T50" fmla="*/ 27 w 1332"/>
                <a:gd name="T51" fmla="*/ 3 h 649"/>
                <a:gd name="T52" fmla="*/ 26 w 1332"/>
                <a:gd name="T53" fmla="*/ 3 h 649"/>
                <a:gd name="T54" fmla="*/ 25 w 1332"/>
                <a:gd name="T55" fmla="*/ 3 h 649"/>
                <a:gd name="T56" fmla="*/ 25 w 1332"/>
                <a:gd name="T57" fmla="*/ 4 h 649"/>
                <a:gd name="T58" fmla="*/ 24 w 1332"/>
                <a:gd name="T59" fmla="*/ 5 h 649"/>
                <a:gd name="T60" fmla="*/ 24 w 1332"/>
                <a:gd name="T61" fmla="*/ 7 h 649"/>
                <a:gd name="T62" fmla="*/ 14 w 1332"/>
                <a:gd name="T63" fmla="*/ 12 h 649"/>
                <a:gd name="T64" fmla="*/ 13 w 1332"/>
                <a:gd name="T65" fmla="*/ 11 h 649"/>
                <a:gd name="T66" fmla="*/ 12 w 1332"/>
                <a:gd name="T67" fmla="*/ 11 h 649"/>
                <a:gd name="T68" fmla="*/ 11 w 1332"/>
                <a:gd name="T69" fmla="*/ 11 h 649"/>
                <a:gd name="T70" fmla="*/ 11 w 1332"/>
                <a:gd name="T71" fmla="*/ 11 h 649"/>
                <a:gd name="T72" fmla="*/ 10 w 1332"/>
                <a:gd name="T73" fmla="*/ 13 h 649"/>
                <a:gd name="T74" fmla="*/ 10 w 1332"/>
                <a:gd name="T75" fmla="*/ 14 h 649"/>
                <a:gd name="T76" fmla="*/ 9 w 1332"/>
                <a:gd name="T77" fmla="*/ 14 h 649"/>
                <a:gd name="T78" fmla="*/ 7 w 1332"/>
                <a:gd name="T79" fmla="*/ 13 h 649"/>
                <a:gd name="T80" fmla="*/ 7 w 1332"/>
                <a:gd name="T81" fmla="*/ 13 h 649"/>
                <a:gd name="T82" fmla="*/ 2 w 1332"/>
                <a:gd name="T83" fmla="*/ 10 h 649"/>
                <a:gd name="T84" fmla="*/ 2 w 1332"/>
                <a:gd name="T85" fmla="*/ 10 h 649"/>
                <a:gd name="T86" fmla="*/ 0 w 1332"/>
                <a:gd name="T87" fmla="*/ 9 h 649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332"/>
                <a:gd name="T133" fmla="*/ 0 h 649"/>
                <a:gd name="T134" fmla="*/ 1332 w 1332"/>
                <a:gd name="T135" fmla="*/ 649 h 649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332" h="649">
                  <a:moveTo>
                    <a:pt x="0" y="409"/>
                  </a:moveTo>
                  <a:lnTo>
                    <a:pt x="1" y="359"/>
                  </a:lnTo>
                  <a:lnTo>
                    <a:pt x="8" y="341"/>
                  </a:lnTo>
                  <a:lnTo>
                    <a:pt x="77" y="391"/>
                  </a:lnTo>
                  <a:lnTo>
                    <a:pt x="89" y="392"/>
                  </a:lnTo>
                  <a:lnTo>
                    <a:pt x="335" y="535"/>
                  </a:lnTo>
                  <a:lnTo>
                    <a:pt x="329" y="545"/>
                  </a:lnTo>
                  <a:lnTo>
                    <a:pt x="346" y="541"/>
                  </a:lnTo>
                  <a:lnTo>
                    <a:pt x="380" y="568"/>
                  </a:lnTo>
                  <a:lnTo>
                    <a:pt x="392" y="569"/>
                  </a:lnTo>
                  <a:lnTo>
                    <a:pt x="407" y="573"/>
                  </a:lnTo>
                  <a:cubicBezTo>
                    <a:pt x="430" y="556"/>
                    <a:pt x="480" y="508"/>
                    <a:pt x="528" y="470"/>
                  </a:cubicBezTo>
                  <a:cubicBezTo>
                    <a:pt x="576" y="433"/>
                    <a:pt x="668" y="367"/>
                    <a:pt x="692" y="349"/>
                  </a:cubicBezTo>
                  <a:lnTo>
                    <a:pt x="712" y="335"/>
                  </a:lnTo>
                  <a:lnTo>
                    <a:pt x="712" y="172"/>
                  </a:lnTo>
                  <a:lnTo>
                    <a:pt x="893" y="70"/>
                  </a:lnTo>
                  <a:lnTo>
                    <a:pt x="911" y="88"/>
                  </a:lnTo>
                  <a:lnTo>
                    <a:pt x="913" y="356"/>
                  </a:lnTo>
                  <a:lnTo>
                    <a:pt x="1030" y="293"/>
                  </a:lnTo>
                  <a:lnTo>
                    <a:pt x="1048" y="229"/>
                  </a:lnTo>
                  <a:lnTo>
                    <a:pt x="1085" y="131"/>
                  </a:lnTo>
                  <a:lnTo>
                    <a:pt x="1245" y="44"/>
                  </a:lnTo>
                  <a:lnTo>
                    <a:pt x="1332" y="0"/>
                  </a:lnTo>
                  <a:lnTo>
                    <a:pt x="1332" y="119"/>
                  </a:lnTo>
                  <a:lnTo>
                    <a:pt x="1260" y="157"/>
                  </a:lnTo>
                  <a:lnTo>
                    <a:pt x="1235" y="136"/>
                  </a:lnTo>
                  <a:lnTo>
                    <a:pt x="1203" y="123"/>
                  </a:lnTo>
                  <a:lnTo>
                    <a:pt x="1162" y="143"/>
                  </a:lnTo>
                  <a:lnTo>
                    <a:pt x="1130" y="169"/>
                  </a:lnTo>
                  <a:lnTo>
                    <a:pt x="1096" y="240"/>
                  </a:lnTo>
                  <a:lnTo>
                    <a:pt x="1078" y="315"/>
                  </a:lnTo>
                  <a:lnTo>
                    <a:pt x="629" y="562"/>
                  </a:lnTo>
                  <a:lnTo>
                    <a:pt x="602" y="518"/>
                  </a:lnTo>
                  <a:lnTo>
                    <a:pt x="559" y="502"/>
                  </a:lnTo>
                  <a:lnTo>
                    <a:pt x="512" y="511"/>
                  </a:lnTo>
                  <a:lnTo>
                    <a:pt x="484" y="529"/>
                  </a:lnTo>
                  <a:lnTo>
                    <a:pt x="441" y="585"/>
                  </a:lnTo>
                  <a:lnTo>
                    <a:pt x="428" y="640"/>
                  </a:lnTo>
                  <a:lnTo>
                    <a:pt x="421" y="649"/>
                  </a:lnTo>
                  <a:lnTo>
                    <a:pt x="336" y="606"/>
                  </a:lnTo>
                  <a:lnTo>
                    <a:pt x="314" y="614"/>
                  </a:lnTo>
                  <a:lnTo>
                    <a:pt x="78" y="475"/>
                  </a:lnTo>
                  <a:lnTo>
                    <a:pt x="76" y="450"/>
                  </a:lnTo>
                  <a:lnTo>
                    <a:pt x="0" y="409"/>
                  </a:lnTo>
                  <a:close/>
                </a:path>
              </a:pathLst>
            </a:custGeom>
            <a:grpFill/>
            <a:ln w="3175" cmpd="sng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0" name="Freeform 229"/>
            <p:cNvSpPr>
              <a:spLocks/>
            </p:cNvSpPr>
            <p:nvPr/>
          </p:nvSpPr>
          <p:spPr bwMode="auto">
            <a:xfrm>
              <a:off x="831806" y="1847570"/>
              <a:ext cx="102553" cy="53796"/>
            </a:xfrm>
            <a:custGeom>
              <a:avLst/>
              <a:gdLst>
                <a:gd name="T0" fmla="*/ 2 w 954"/>
                <a:gd name="T1" fmla="*/ 1 h 528"/>
                <a:gd name="T2" fmla="*/ 0 w 954"/>
                <a:gd name="T3" fmla="*/ 0 h 528"/>
                <a:gd name="T4" fmla="*/ 0 60000 65536"/>
                <a:gd name="T5" fmla="*/ 0 60000 65536"/>
                <a:gd name="T6" fmla="*/ 0 w 954"/>
                <a:gd name="T7" fmla="*/ 0 h 528"/>
                <a:gd name="T8" fmla="*/ 954 w 954"/>
                <a:gd name="T9" fmla="*/ 528 h 528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954" h="528">
                  <a:moveTo>
                    <a:pt x="954" y="528"/>
                  </a:moveTo>
                  <a:lnTo>
                    <a:pt x="0" y="0"/>
                  </a:lnTo>
                </a:path>
              </a:pathLst>
            </a:custGeom>
            <a:grpFill/>
            <a:ln w="3175" cmpd="sng">
              <a:solidFill>
                <a:srgbClr val="17366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1" name="Freeform 230"/>
            <p:cNvSpPr>
              <a:spLocks/>
            </p:cNvSpPr>
            <p:nvPr/>
          </p:nvSpPr>
          <p:spPr bwMode="auto">
            <a:xfrm>
              <a:off x="836976" y="1821486"/>
              <a:ext cx="144780" cy="52981"/>
            </a:xfrm>
            <a:custGeom>
              <a:avLst/>
              <a:gdLst>
                <a:gd name="T0" fmla="*/ 0 w 1356"/>
                <a:gd name="T1" fmla="*/ 0 h 522"/>
                <a:gd name="T2" fmla="*/ 0 w 1356"/>
                <a:gd name="T3" fmla="*/ 0 h 522"/>
                <a:gd name="T4" fmla="*/ 0 w 1356"/>
                <a:gd name="T5" fmla="*/ 0 h 522"/>
                <a:gd name="T6" fmla="*/ 2 w 1356"/>
                <a:gd name="T7" fmla="*/ 1 h 522"/>
                <a:gd name="T8" fmla="*/ 2 w 1356"/>
                <a:gd name="T9" fmla="*/ 1 h 522"/>
                <a:gd name="T10" fmla="*/ 3 w 1356"/>
                <a:gd name="T11" fmla="*/ 0 h 52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56"/>
                <a:gd name="T19" fmla="*/ 0 h 522"/>
                <a:gd name="T20" fmla="*/ 1356 w 1356"/>
                <a:gd name="T21" fmla="*/ 522 h 52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56" h="522">
                  <a:moveTo>
                    <a:pt x="0" y="33"/>
                  </a:moveTo>
                  <a:lnTo>
                    <a:pt x="12" y="0"/>
                  </a:lnTo>
                  <a:lnTo>
                    <a:pt x="54" y="6"/>
                  </a:lnTo>
                  <a:lnTo>
                    <a:pt x="894" y="480"/>
                  </a:lnTo>
                  <a:lnTo>
                    <a:pt x="930" y="522"/>
                  </a:lnTo>
                  <a:lnTo>
                    <a:pt x="1356" y="272"/>
                  </a:lnTo>
                </a:path>
              </a:pathLst>
            </a:custGeom>
            <a:grpFill/>
            <a:ln w="3175" cmpd="sng">
              <a:solidFill>
                <a:srgbClr val="17366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2" name="Freeform 231"/>
            <p:cNvSpPr>
              <a:spLocks/>
            </p:cNvSpPr>
            <p:nvPr/>
          </p:nvSpPr>
          <p:spPr bwMode="auto">
            <a:xfrm>
              <a:off x="843009" y="1904626"/>
              <a:ext cx="93935" cy="52166"/>
            </a:xfrm>
            <a:custGeom>
              <a:avLst/>
              <a:gdLst>
                <a:gd name="T0" fmla="*/ 2 w 885"/>
                <a:gd name="T1" fmla="*/ 0 h 522"/>
                <a:gd name="T2" fmla="*/ 1 w 885"/>
                <a:gd name="T3" fmla="*/ 0 h 522"/>
                <a:gd name="T4" fmla="*/ 0 w 885"/>
                <a:gd name="T5" fmla="*/ 1 h 522"/>
                <a:gd name="T6" fmla="*/ 0 w 885"/>
                <a:gd name="T7" fmla="*/ 1 h 522"/>
                <a:gd name="T8" fmla="*/ 0 w 885"/>
                <a:gd name="T9" fmla="*/ 1 h 522"/>
                <a:gd name="T10" fmla="*/ 1 w 885"/>
                <a:gd name="T11" fmla="*/ 0 h 522"/>
                <a:gd name="T12" fmla="*/ 1 w 885"/>
                <a:gd name="T13" fmla="*/ 0 h 522"/>
                <a:gd name="T14" fmla="*/ 2 w 885"/>
                <a:gd name="T15" fmla="*/ 0 h 52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885"/>
                <a:gd name="T25" fmla="*/ 0 h 522"/>
                <a:gd name="T26" fmla="*/ 885 w 885"/>
                <a:gd name="T27" fmla="*/ 522 h 52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885" h="522">
                  <a:moveTo>
                    <a:pt x="885" y="33"/>
                  </a:moveTo>
                  <a:lnTo>
                    <a:pt x="476" y="248"/>
                  </a:lnTo>
                  <a:cubicBezTo>
                    <a:pt x="334" y="326"/>
                    <a:pt x="109" y="460"/>
                    <a:pt x="33" y="503"/>
                  </a:cubicBezTo>
                  <a:lnTo>
                    <a:pt x="0" y="522"/>
                  </a:lnTo>
                  <a:lnTo>
                    <a:pt x="35" y="494"/>
                  </a:lnTo>
                  <a:cubicBezTo>
                    <a:pt x="113" y="442"/>
                    <a:pt x="341" y="287"/>
                    <a:pt x="471" y="210"/>
                  </a:cubicBezTo>
                  <a:cubicBezTo>
                    <a:pt x="601" y="133"/>
                    <a:pt x="714" y="70"/>
                    <a:pt x="782" y="36"/>
                  </a:cubicBezTo>
                  <a:lnTo>
                    <a:pt x="864" y="0"/>
                  </a:lnTo>
                </a:path>
              </a:pathLst>
            </a:custGeom>
            <a:grpFill/>
            <a:ln w="3175" cmpd="sng">
              <a:solidFill>
                <a:srgbClr val="17366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3" name="Freeform 232"/>
            <p:cNvSpPr>
              <a:spLocks/>
            </p:cNvSpPr>
            <p:nvPr/>
          </p:nvSpPr>
          <p:spPr bwMode="auto">
            <a:xfrm>
              <a:off x="836976" y="1827192"/>
              <a:ext cx="95658" cy="69283"/>
            </a:xfrm>
            <a:custGeom>
              <a:avLst/>
              <a:gdLst>
                <a:gd name="T0" fmla="*/ 2 w 891"/>
                <a:gd name="T1" fmla="*/ 1 h 684"/>
                <a:gd name="T2" fmla="*/ 2 w 891"/>
                <a:gd name="T3" fmla="*/ 1 h 684"/>
                <a:gd name="T4" fmla="*/ 0 w 891"/>
                <a:gd name="T5" fmla="*/ 0 h 684"/>
                <a:gd name="T6" fmla="*/ 0 w 891"/>
                <a:gd name="T7" fmla="*/ 0 h 684"/>
                <a:gd name="T8" fmla="*/ 0 w 891"/>
                <a:gd name="T9" fmla="*/ 0 h 684"/>
                <a:gd name="T10" fmla="*/ 2 w 891"/>
                <a:gd name="T11" fmla="*/ 1 h 68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91"/>
                <a:gd name="T19" fmla="*/ 0 h 684"/>
                <a:gd name="T20" fmla="*/ 891 w 891"/>
                <a:gd name="T21" fmla="*/ 684 h 68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91" h="684">
                  <a:moveTo>
                    <a:pt x="891" y="477"/>
                  </a:moveTo>
                  <a:lnTo>
                    <a:pt x="879" y="684"/>
                  </a:lnTo>
                  <a:lnTo>
                    <a:pt x="0" y="195"/>
                  </a:lnTo>
                  <a:lnTo>
                    <a:pt x="15" y="6"/>
                  </a:lnTo>
                  <a:lnTo>
                    <a:pt x="51" y="0"/>
                  </a:lnTo>
                  <a:lnTo>
                    <a:pt x="879" y="456"/>
                  </a:lnTo>
                </a:path>
              </a:pathLst>
            </a:custGeom>
            <a:grpFill/>
            <a:ln w="3175" cmpd="sng">
              <a:solidFill>
                <a:srgbClr val="17366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4" name="Freeform 233"/>
            <p:cNvSpPr>
              <a:spLocks/>
            </p:cNvSpPr>
            <p:nvPr/>
          </p:nvSpPr>
          <p:spPr bwMode="auto">
            <a:xfrm>
              <a:off x="939530" y="1856536"/>
              <a:ext cx="36195" cy="40755"/>
            </a:xfrm>
            <a:custGeom>
              <a:avLst/>
              <a:gdLst>
                <a:gd name="T0" fmla="*/ 0 w 344"/>
                <a:gd name="T1" fmla="*/ 0 h 400"/>
                <a:gd name="T2" fmla="*/ 0 w 344"/>
                <a:gd name="T3" fmla="*/ 1 h 400"/>
                <a:gd name="T4" fmla="*/ 1 w 344"/>
                <a:gd name="T5" fmla="*/ 0 h 400"/>
                <a:gd name="T6" fmla="*/ 1 w 344"/>
                <a:gd name="T7" fmla="*/ 0 h 400"/>
                <a:gd name="T8" fmla="*/ 0 w 344"/>
                <a:gd name="T9" fmla="*/ 0 h 4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44"/>
                <a:gd name="T16" fmla="*/ 0 h 400"/>
                <a:gd name="T17" fmla="*/ 344 w 344"/>
                <a:gd name="T18" fmla="*/ 400 h 4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44" h="400">
                  <a:moveTo>
                    <a:pt x="0" y="188"/>
                  </a:moveTo>
                  <a:lnTo>
                    <a:pt x="0" y="400"/>
                  </a:lnTo>
                  <a:lnTo>
                    <a:pt x="344" y="200"/>
                  </a:lnTo>
                  <a:lnTo>
                    <a:pt x="344" y="0"/>
                  </a:lnTo>
                  <a:lnTo>
                    <a:pt x="35" y="175"/>
                  </a:lnTo>
                </a:path>
              </a:pathLst>
            </a:custGeom>
            <a:grpFill/>
            <a:ln w="3175" cmpd="sng">
              <a:solidFill>
                <a:srgbClr val="17366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5" name="Freeform 234"/>
            <p:cNvSpPr>
              <a:spLocks/>
            </p:cNvSpPr>
            <p:nvPr/>
          </p:nvSpPr>
          <p:spPr bwMode="auto">
            <a:xfrm>
              <a:off x="878343" y="1846754"/>
              <a:ext cx="6033" cy="22008"/>
            </a:xfrm>
            <a:custGeom>
              <a:avLst/>
              <a:gdLst>
                <a:gd name="T0" fmla="*/ 0 w 60"/>
                <a:gd name="T1" fmla="*/ 0 h 225"/>
                <a:gd name="T2" fmla="*/ 0 w 60"/>
                <a:gd name="T3" fmla="*/ 0 h 225"/>
                <a:gd name="T4" fmla="*/ 0 w 60"/>
                <a:gd name="T5" fmla="*/ 0 h 225"/>
                <a:gd name="T6" fmla="*/ 0 w 60"/>
                <a:gd name="T7" fmla="*/ 0 h 2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0"/>
                <a:gd name="T13" fmla="*/ 0 h 225"/>
                <a:gd name="T14" fmla="*/ 60 w 60"/>
                <a:gd name="T15" fmla="*/ 225 h 2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0" h="225">
                  <a:moveTo>
                    <a:pt x="0" y="213"/>
                  </a:moveTo>
                  <a:lnTo>
                    <a:pt x="27" y="0"/>
                  </a:lnTo>
                  <a:lnTo>
                    <a:pt x="60" y="24"/>
                  </a:lnTo>
                  <a:lnTo>
                    <a:pt x="39" y="225"/>
                  </a:lnTo>
                </a:path>
              </a:pathLst>
            </a:custGeom>
            <a:grpFill/>
            <a:ln w="3175" cap="flat" cmpd="sng">
              <a:solidFill>
                <a:srgbClr val="17366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6" name="Freeform 235"/>
            <p:cNvSpPr>
              <a:spLocks/>
            </p:cNvSpPr>
            <p:nvPr/>
          </p:nvSpPr>
          <p:spPr bwMode="auto">
            <a:xfrm>
              <a:off x="782684" y="1944566"/>
              <a:ext cx="49984" cy="27713"/>
            </a:xfrm>
            <a:custGeom>
              <a:avLst/>
              <a:gdLst>
                <a:gd name="T0" fmla="*/ 1 w 465"/>
                <a:gd name="T1" fmla="*/ 1 h 271"/>
                <a:gd name="T2" fmla="*/ 0 w 465"/>
                <a:gd name="T3" fmla="*/ 0 h 271"/>
                <a:gd name="T4" fmla="*/ 0 60000 65536"/>
                <a:gd name="T5" fmla="*/ 0 60000 65536"/>
                <a:gd name="T6" fmla="*/ 0 w 465"/>
                <a:gd name="T7" fmla="*/ 0 h 271"/>
                <a:gd name="T8" fmla="*/ 465 w 465"/>
                <a:gd name="T9" fmla="*/ 271 h 27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65" h="271">
                  <a:moveTo>
                    <a:pt x="465" y="271"/>
                  </a:moveTo>
                  <a:lnTo>
                    <a:pt x="0" y="0"/>
                  </a:lnTo>
                </a:path>
              </a:pathLst>
            </a:custGeom>
            <a:grpFill/>
            <a:ln w="3175" cmpd="sng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7" name="Freeform 236"/>
            <p:cNvSpPr>
              <a:spLocks/>
            </p:cNvSpPr>
            <p:nvPr/>
          </p:nvSpPr>
          <p:spPr bwMode="auto">
            <a:xfrm>
              <a:off x="842147" y="1892400"/>
              <a:ext cx="72390" cy="63578"/>
            </a:xfrm>
            <a:custGeom>
              <a:avLst/>
              <a:gdLst>
                <a:gd name="T0" fmla="*/ 0 w 684"/>
                <a:gd name="T1" fmla="*/ 1 h 626"/>
                <a:gd name="T2" fmla="*/ 0 w 684"/>
                <a:gd name="T3" fmla="*/ 1 h 626"/>
                <a:gd name="T4" fmla="*/ 1 w 684"/>
                <a:gd name="T5" fmla="*/ 0 h 626"/>
                <a:gd name="T6" fmla="*/ 1 w 684"/>
                <a:gd name="T7" fmla="*/ 0 h 626"/>
                <a:gd name="T8" fmla="*/ 1 w 684"/>
                <a:gd name="T9" fmla="*/ 0 h 6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84"/>
                <a:gd name="T16" fmla="*/ 0 h 626"/>
                <a:gd name="T17" fmla="*/ 684 w 684"/>
                <a:gd name="T18" fmla="*/ 626 h 62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84" h="626">
                  <a:moveTo>
                    <a:pt x="0" y="626"/>
                  </a:moveTo>
                  <a:lnTo>
                    <a:pt x="57" y="569"/>
                  </a:lnTo>
                  <a:cubicBezTo>
                    <a:pt x="121" y="503"/>
                    <a:pt x="290" y="316"/>
                    <a:pt x="384" y="228"/>
                  </a:cubicBezTo>
                  <a:cubicBezTo>
                    <a:pt x="509" y="133"/>
                    <a:pt x="564" y="75"/>
                    <a:pt x="624" y="42"/>
                  </a:cubicBezTo>
                  <a:lnTo>
                    <a:pt x="684" y="0"/>
                  </a:lnTo>
                </a:path>
              </a:pathLst>
            </a:custGeom>
            <a:grpFill/>
            <a:ln w="3175" cmpd="sng">
              <a:solidFill>
                <a:srgbClr val="17366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8" name="Oval 237"/>
            <p:cNvSpPr>
              <a:spLocks noChangeArrowheads="1"/>
            </p:cNvSpPr>
            <p:nvPr/>
          </p:nvSpPr>
          <p:spPr bwMode="auto">
            <a:xfrm rot="20160818">
              <a:off x="843009" y="1956793"/>
              <a:ext cx="6033" cy="8151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39" name="Freeform 238"/>
            <p:cNvSpPr>
              <a:spLocks/>
            </p:cNvSpPr>
            <p:nvPr/>
          </p:nvSpPr>
          <p:spPr bwMode="auto">
            <a:xfrm>
              <a:off x="935220" y="1852460"/>
              <a:ext cx="43089" cy="84770"/>
            </a:xfrm>
            <a:custGeom>
              <a:avLst/>
              <a:gdLst>
                <a:gd name="T0" fmla="*/ 0 w 408"/>
                <a:gd name="T1" fmla="*/ 0 h 848"/>
                <a:gd name="T2" fmla="*/ 0 w 408"/>
                <a:gd name="T3" fmla="*/ 1 h 848"/>
                <a:gd name="T4" fmla="*/ 0 w 408"/>
                <a:gd name="T5" fmla="*/ 2 h 848"/>
                <a:gd name="T6" fmla="*/ 0 w 408"/>
                <a:gd name="T7" fmla="*/ 2 h 848"/>
                <a:gd name="T8" fmla="*/ 1 w 408"/>
                <a:gd name="T9" fmla="*/ 1 h 848"/>
                <a:gd name="T10" fmla="*/ 1 w 408"/>
                <a:gd name="T11" fmla="*/ 1 h 848"/>
                <a:gd name="T12" fmla="*/ 1 w 408"/>
                <a:gd name="T13" fmla="*/ 0 h 848"/>
                <a:gd name="T14" fmla="*/ 0 w 408"/>
                <a:gd name="T15" fmla="*/ 0 h 84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08"/>
                <a:gd name="T25" fmla="*/ 0 h 848"/>
                <a:gd name="T26" fmla="*/ 408 w 408"/>
                <a:gd name="T27" fmla="*/ 848 h 84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08" h="848">
                  <a:moveTo>
                    <a:pt x="0" y="232"/>
                  </a:moveTo>
                  <a:lnTo>
                    <a:pt x="0" y="488"/>
                  </a:lnTo>
                  <a:lnTo>
                    <a:pt x="0" y="832"/>
                  </a:lnTo>
                  <a:lnTo>
                    <a:pt x="64" y="848"/>
                  </a:lnTo>
                  <a:lnTo>
                    <a:pt x="376" y="672"/>
                  </a:lnTo>
                  <a:lnTo>
                    <a:pt x="408" y="616"/>
                  </a:lnTo>
                  <a:lnTo>
                    <a:pt x="408" y="0"/>
                  </a:lnTo>
                  <a:lnTo>
                    <a:pt x="0" y="232"/>
                  </a:lnTo>
                  <a:close/>
                </a:path>
              </a:pathLst>
            </a:custGeom>
            <a:grpFill/>
            <a:ln w="3175" cmpd="sng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0" name="Freeform 239"/>
            <p:cNvSpPr>
              <a:spLocks/>
            </p:cNvSpPr>
            <p:nvPr/>
          </p:nvSpPr>
          <p:spPr bwMode="auto">
            <a:xfrm>
              <a:off x="781822" y="1850015"/>
              <a:ext cx="49984" cy="72544"/>
            </a:xfrm>
            <a:custGeom>
              <a:avLst/>
              <a:gdLst>
                <a:gd name="T0" fmla="*/ 1 w 474"/>
                <a:gd name="T1" fmla="*/ 0 h 705"/>
                <a:gd name="T2" fmla="*/ 1 w 474"/>
                <a:gd name="T3" fmla="*/ 0 h 705"/>
                <a:gd name="T4" fmla="*/ 1 w 474"/>
                <a:gd name="T5" fmla="*/ 1 h 705"/>
                <a:gd name="T6" fmla="*/ 0 w 474"/>
                <a:gd name="T7" fmla="*/ 1 h 705"/>
                <a:gd name="T8" fmla="*/ 0 w 474"/>
                <a:gd name="T9" fmla="*/ 1 h 705"/>
                <a:gd name="T10" fmla="*/ 0 w 474"/>
                <a:gd name="T11" fmla="*/ 1 h 705"/>
                <a:gd name="T12" fmla="*/ 0 w 474"/>
                <a:gd name="T13" fmla="*/ 1 h 705"/>
                <a:gd name="T14" fmla="*/ 1 w 474"/>
                <a:gd name="T15" fmla="*/ 0 h 705"/>
                <a:gd name="T16" fmla="*/ 1 w 474"/>
                <a:gd name="T17" fmla="*/ 0 h 70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74"/>
                <a:gd name="T28" fmla="*/ 0 h 705"/>
                <a:gd name="T29" fmla="*/ 474 w 474"/>
                <a:gd name="T30" fmla="*/ 705 h 70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74" h="705">
                  <a:moveTo>
                    <a:pt x="474" y="0"/>
                  </a:moveTo>
                  <a:lnTo>
                    <a:pt x="458" y="40"/>
                  </a:lnTo>
                  <a:cubicBezTo>
                    <a:pt x="435" y="83"/>
                    <a:pt x="391" y="178"/>
                    <a:pt x="338" y="260"/>
                  </a:cubicBezTo>
                  <a:cubicBezTo>
                    <a:pt x="251" y="392"/>
                    <a:pt x="198" y="459"/>
                    <a:pt x="142" y="532"/>
                  </a:cubicBezTo>
                  <a:lnTo>
                    <a:pt x="0" y="705"/>
                  </a:lnTo>
                  <a:lnTo>
                    <a:pt x="60" y="627"/>
                  </a:lnTo>
                  <a:cubicBezTo>
                    <a:pt x="103" y="566"/>
                    <a:pt x="204" y="421"/>
                    <a:pt x="258" y="336"/>
                  </a:cubicBezTo>
                  <a:cubicBezTo>
                    <a:pt x="333" y="216"/>
                    <a:pt x="355" y="166"/>
                    <a:pt x="382" y="116"/>
                  </a:cubicBezTo>
                  <a:lnTo>
                    <a:pt x="422" y="52"/>
                  </a:lnTo>
                </a:path>
              </a:pathLst>
            </a:custGeom>
            <a:grpFill/>
            <a:ln w="3175" cap="flat" cmpd="sng">
              <a:solidFill>
                <a:srgbClr val="17366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1" name="Freeform 240"/>
            <p:cNvSpPr>
              <a:spLocks/>
            </p:cNvSpPr>
            <p:nvPr/>
          </p:nvSpPr>
          <p:spPr bwMode="auto">
            <a:xfrm>
              <a:off x="780960" y="1860611"/>
              <a:ext cx="73252" cy="63578"/>
            </a:xfrm>
            <a:custGeom>
              <a:avLst/>
              <a:gdLst>
                <a:gd name="T0" fmla="*/ 0 w 684"/>
                <a:gd name="T1" fmla="*/ 1 h 626"/>
                <a:gd name="T2" fmla="*/ 0 w 684"/>
                <a:gd name="T3" fmla="*/ 1 h 626"/>
                <a:gd name="T4" fmla="*/ 1 w 684"/>
                <a:gd name="T5" fmla="*/ 0 h 626"/>
                <a:gd name="T6" fmla="*/ 1 w 684"/>
                <a:gd name="T7" fmla="*/ 0 h 626"/>
                <a:gd name="T8" fmla="*/ 1 w 684"/>
                <a:gd name="T9" fmla="*/ 0 h 6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84"/>
                <a:gd name="T16" fmla="*/ 0 h 626"/>
                <a:gd name="T17" fmla="*/ 684 w 684"/>
                <a:gd name="T18" fmla="*/ 626 h 62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84" h="626">
                  <a:moveTo>
                    <a:pt x="0" y="626"/>
                  </a:moveTo>
                  <a:lnTo>
                    <a:pt x="57" y="569"/>
                  </a:lnTo>
                  <a:cubicBezTo>
                    <a:pt x="121" y="503"/>
                    <a:pt x="290" y="316"/>
                    <a:pt x="384" y="228"/>
                  </a:cubicBezTo>
                  <a:cubicBezTo>
                    <a:pt x="509" y="133"/>
                    <a:pt x="564" y="75"/>
                    <a:pt x="624" y="42"/>
                  </a:cubicBezTo>
                  <a:lnTo>
                    <a:pt x="684" y="0"/>
                  </a:lnTo>
                </a:path>
              </a:pathLst>
            </a:custGeom>
            <a:grpFill/>
            <a:ln w="3175" cmpd="sng">
              <a:solidFill>
                <a:srgbClr val="17366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2" name="Oval 241"/>
            <p:cNvSpPr>
              <a:spLocks noChangeArrowheads="1"/>
            </p:cNvSpPr>
            <p:nvPr/>
          </p:nvSpPr>
          <p:spPr bwMode="auto">
            <a:xfrm rot="20160818">
              <a:off x="826635" y="1952717"/>
              <a:ext cx="11203" cy="13857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43" name="Oval 242"/>
            <p:cNvSpPr>
              <a:spLocks noChangeArrowheads="1"/>
            </p:cNvSpPr>
            <p:nvPr/>
          </p:nvSpPr>
          <p:spPr bwMode="auto">
            <a:xfrm rot="20160818">
              <a:off x="782684" y="1927449"/>
              <a:ext cx="11203" cy="15487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44" name="Oval 243"/>
            <p:cNvSpPr>
              <a:spLocks noChangeArrowheads="1"/>
            </p:cNvSpPr>
            <p:nvPr/>
          </p:nvSpPr>
          <p:spPr bwMode="auto">
            <a:xfrm rot="20160541">
              <a:off x="822326" y="1969834"/>
              <a:ext cx="4309" cy="6521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45" name="Oval 244"/>
            <p:cNvSpPr>
              <a:spLocks noChangeArrowheads="1"/>
            </p:cNvSpPr>
            <p:nvPr/>
          </p:nvSpPr>
          <p:spPr bwMode="auto">
            <a:xfrm rot="20160541">
              <a:off x="784407" y="1949457"/>
              <a:ext cx="5171" cy="6521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46" name="Freeform 245"/>
            <p:cNvSpPr>
              <a:spLocks/>
            </p:cNvSpPr>
            <p:nvPr/>
          </p:nvSpPr>
          <p:spPr bwMode="auto">
            <a:xfrm>
              <a:off x="796472" y="1933970"/>
              <a:ext cx="25854" cy="24453"/>
            </a:xfrm>
            <a:custGeom>
              <a:avLst/>
              <a:gdLst>
                <a:gd name="T0" fmla="*/ 0 w 141"/>
                <a:gd name="T1" fmla="*/ 1 h 138"/>
                <a:gd name="T2" fmla="*/ 1 w 141"/>
                <a:gd name="T3" fmla="*/ 2 h 138"/>
                <a:gd name="T4" fmla="*/ 1 w 141"/>
                <a:gd name="T5" fmla="*/ 1 h 138"/>
                <a:gd name="T6" fmla="*/ 0 w 141"/>
                <a:gd name="T7" fmla="*/ 0 h 138"/>
                <a:gd name="T8" fmla="*/ 0 w 141"/>
                <a:gd name="T9" fmla="*/ 1 h 1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1"/>
                <a:gd name="T16" fmla="*/ 0 h 138"/>
                <a:gd name="T17" fmla="*/ 141 w 141"/>
                <a:gd name="T18" fmla="*/ 138 h 13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1" h="138">
                  <a:moveTo>
                    <a:pt x="6" y="66"/>
                  </a:moveTo>
                  <a:lnTo>
                    <a:pt x="138" y="138"/>
                  </a:lnTo>
                  <a:lnTo>
                    <a:pt x="141" y="85"/>
                  </a:lnTo>
                  <a:lnTo>
                    <a:pt x="0" y="0"/>
                  </a:lnTo>
                  <a:lnTo>
                    <a:pt x="6" y="66"/>
                  </a:lnTo>
                  <a:close/>
                </a:path>
              </a:pathLst>
            </a:custGeom>
            <a:grpFill/>
            <a:ln w="3175" cap="flat" cmpd="sng">
              <a:solidFill>
                <a:srgbClr val="17366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7" name="Oval 246"/>
            <p:cNvSpPr>
              <a:spLocks noChangeArrowheads="1"/>
            </p:cNvSpPr>
            <p:nvPr/>
          </p:nvSpPr>
          <p:spPr bwMode="auto">
            <a:xfrm rot="20160541">
              <a:off x="849903" y="1961684"/>
              <a:ext cx="4309" cy="6521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48" name="Oval 247"/>
            <p:cNvSpPr>
              <a:spLocks noChangeArrowheads="1"/>
            </p:cNvSpPr>
            <p:nvPr/>
          </p:nvSpPr>
          <p:spPr bwMode="auto">
            <a:xfrm rot="20160818">
              <a:off x="764586" y="1913593"/>
              <a:ext cx="5171" cy="8966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49" name="Line 248"/>
            <p:cNvSpPr>
              <a:spLocks noChangeShapeType="1"/>
            </p:cNvSpPr>
            <p:nvPr/>
          </p:nvSpPr>
          <p:spPr bwMode="auto">
            <a:xfrm flipV="1">
              <a:off x="986067" y="1814967"/>
              <a:ext cx="0" cy="86400"/>
            </a:xfrm>
            <a:prstGeom prst="lin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0" name="Freeform 249"/>
            <p:cNvSpPr>
              <a:spLocks/>
            </p:cNvSpPr>
            <p:nvPr/>
          </p:nvSpPr>
          <p:spPr bwMode="auto">
            <a:xfrm>
              <a:off x="791302" y="1894845"/>
              <a:ext cx="80146" cy="57872"/>
            </a:xfrm>
            <a:custGeom>
              <a:avLst/>
              <a:gdLst>
                <a:gd name="T0" fmla="*/ 0 w 546"/>
                <a:gd name="T1" fmla="*/ 1 h 426"/>
                <a:gd name="T2" fmla="*/ 2 w 546"/>
                <a:gd name="T3" fmla="*/ 2 h 426"/>
                <a:gd name="T4" fmla="*/ 2 w 546"/>
                <a:gd name="T5" fmla="*/ 2 h 426"/>
                <a:gd name="T6" fmla="*/ 3 w 546"/>
                <a:gd name="T7" fmla="*/ 1 h 426"/>
                <a:gd name="T8" fmla="*/ 1 w 546"/>
                <a:gd name="T9" fmla="*/ 0 h 426"/>
                <a:gd name="T10" fmla="*/ 1 w 546"/>
                <a:gd name="T11" fmla="*/ 1 h 426"/>
                <a:gd name="T12" fmla="*/ 0 w 546"/>
                <a:gd name="T13" fmla="*/ 1 h 42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6"/>
                <a:gd name="T22" fmla="*/ 0 h 426"/>
                <a:gd name="T23" fmla="*/ 546 w 546"/>
                <a:gd name="T24" fmla="*/ 426 h 42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6" h="426">
                  <a:moveTo>
                    <a:pt x="0" y="246"/>
                  </a:moveTo>
                  <a:lnTo>
                    <a:pt x="300" y="426"/>
                  </a:lnTo>
                  <a:lnTo>
                    <a:pt x="402" y="312"/>
                  </a:lnTo>
                  <a:lnTo>
                    <a:pt x="546" y="162"/>
                  </a:lnTo>
                  <a:lnTo>
                    <a:pt x="252" y="0"/>
                  </a:lnTo>
                  <a:lnTo>
                    <a:pt x="126" y="114"/>
                  </a:lnTo>
                  <a:lnTo>
                    <a:pt x="0" y="246"/>
                  </a:lnTo>
                  <a:close/>
                </a:path>
              </a:pathLst>
            </a:custGeom>
            <a:grpFill/>
            <a:ln w="9525" cap="flat" cmpd="sng">
              <a:solidFill>
                <a:srgbClr val="17366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1" name="Group 250"/>
            <p:cNvGrpSpPr>
              <a:grpSpLocks/>
            </p:cNvGrpSpPr>
            <p:nvPr/>
          </p:nvGrpSpPr>
          <p:grpSpPr bwMode="auto">
            <a:xfrm>
              <a:off x="874033" y="1770950"/>
              <a:ext cx="61187" cy="56242"/>
              <a:chOff x="2352" y="3792"/>
              <a:chExt cx="329" cy="318"/>
            </a:xfrm>
            <a:grpFill/>
          </p:grpSpPr>
          <p:sp>
            <p:nvSpPr>
              <p:cNvPr id="676" name="Freeform 251"/>
              <p:cNvSpPr>
                <a:spLocks/>
              </p:cNvSpPr>
              <p:nvPr/>
            </p:nvSpPr>
            <p:spPr bwMode="auto">
              <a:xfrm>
                <a:off x="2352" y="3792"/>
                <a:ext cx="329" cy="318"/>
              </a:xfrm>
              <a:custGeom>
                <a:avLst/>
                <a:gdLst>
                  <a:gd name="T0" fmla="*/ 76 w 675"/>
                  <a:gd name="T1" fmla="*/ 55 h 653"/>
                  <a:gd name="T2" fmla="*/ 74 w 675"/>
                  <a:gd name="T3" fmla="*/ 23 h 653"/>
                  <a:gd name="T4" fmla="*/ 33 w 675"/>
                  <a:gd name="T5" fmla="*/ 0 h 653"/>
                  <a:gd name="T6" fmla="*/ 0 w 675"/>
                  <a:gd name="T7" fmla="*/ 20 h 653"/>
                  <a:gd name="T8" fmla="*/ 0 w 675"/>
                  <a:gd name="T9" fmla="*/ 53 h 653"/>
                  <a:gd name="T10" fmla="*/ 40 w 675"/>
                  <a:gd name="T11" fmla="*/ 75 h 653"/>
                  <a:gd name="T12" fmla="*/ 78 w 675"/>
                  <a:gd name="T13" fmla="*/ 53 h 65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75"/>
                  <a:gd name="T22" fmla="*/ 0 h 653"/>
                  <a:gd name="T23" fmla="*/ 675 w 675"/>
                  <a:gd name="T24" fmla="*/ 653 h 65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75" h="653">
                    <a:moveTo>
                      <a:pt x="654" y="477"/>
                    </a:moveTo>
                    <a:lnTo>
                      <a:pt x="639" y="198"/>
                    </a:lnTo>
                    <a:lnTo>
                      <a:pt x="288" y="0"/>
                    </a:lnTo>
                    <a:lnTo>
                      <a:pt x="0" y="173"/>
                    </a:lnTo>
                    <a:lnTo>
                      <a:pt x="0" y="461"/>
                    </a:lnTo>
                    <a:lnTo>
                      <a:pt x="345" y="653"/>
                    </a:lnTo>
                    <a:lnTo>
                      <a:pt x="675" y="458"/>
                    </a:lnTo>
                  </a:path>
                </a:pathLst>
              </a:custGeom>
              <a:grpFill/>
              <a:ln w="3175" cap="flat" cmpd="sng">
                <a:solidFill>
                  <a:srgbClr val="17366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7" name="Freeform 252"/>
              <p:cNvSpPr>
                <a:spLocks/>
              </p:cNvSpPr>
              <p:nvPr/>
            </p:nvSpPr>
            <p:spPr bwMode="auto">
              <a:xfrm>
                <a:off x="2533" y="3896"/>
                <a:ext cx="128" cy="80"/>
              </a:xfrm>
              <a:custGeom>
                <a:avLst/>
                <a:gdLst>
                  <a:gd name="T0" fmla="*/ 0 w 261"/>
                  <a:gd name="T1" fmla="*/ 19 h 164"/>
                  <a:gd name="T2" fmla="*/ 31 w 261"/>
                  <a:gd name="T3" fmla="*/ 0 h 164"/>
                  <a:gd name="T4" fmla="*/ 0 60000 65536"/>
                  <a:gd name="T5" fmla="*/ 0 60000 65536"/>
                  <a:gd name="T6" fmla="*/ 0 w 261"/>
                  <a:gd name="T7" fmla="*/ 0 h 164"/>
                  <a:gd name="T8" fmla="*/ 261 w 261"/>
                  <a:gd name="T9" fmla="*/ 164 h 164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61" h="164">
                    <a:moveTo>
                      <a:pt x="0" y="164"/>
                    </a:moveTo>
                    <a:lnTo>
                      <a:pt x="261" y="0"/>
                    </a:lnTo>
                  </a:path>
                </a:pathLst>
              </a:custGeom>
              <a:grpFill/>
              <a:ln w="3175" cmpd="sng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8" name="Freeform 253"/>
              <p:cNvSpPr>
                <a:spLocks/>
              </p:cNvSpPr>
              <p:nvPr/>
            </p:nvSpPr>
            <p:spPr bwMode="auto">
              <a:xfrm>
                <a:off x="2352" y="3881"/>
                <a:ext cx="161" cy="90"/>
              </a:xfrm>
              <a:custGeom>
                <a:avLst/>
                <a:gdLst>
                  <a:gd name="T0" fmla="*/ 0 w 330"/>
                  <a:gd name="T1" fmla="*/ 0 h 186"/>
                  <a:gd name="T2" fmla="*/ 39 w 330"/>
                  <a:gd name="T3" fmla="*/ 21 h 186"/>
                  <a:gd name="T4" fmla="*/ 0 60000 65536"/>
                  <a:gd name="T5" fmla="*/ 0 60000 65536"/>
                  <a:gd name="T6" fmla="*/ 0 w 330"/>
                  <a:gd name="T7" fmla="*/ 0 h 186"/>
                  <a:gd name="T8" fmla="*/ 330 w 330"/>
                  <a:gd name="T9" fmla="*/ 186 h 18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30" h="186">
                    <a:moveTo>
                      <a:pt x="0" y="0"/>
                    </a:moveTo>
                    <a:lnTo>
                      <a:pt x="330" y="186"/>
                    </a:lnTo>
                  </a:path>
                </a:pathLst>
              </a:custGeom>
              <a:grpFill/>
              <a:ln w="3175" cmpd="sng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9" name="Freeform 254"/>
              <p:cNvSpPr>
                <a:spLocks/>
              </p:cNvSpPr>
              <p:nvPr/>
            </p:nvSpPr>
            <p:spPr bwMode="auto">
              <a:xfrm>
                <a:off x="2522" y="3989"/>
                <a:ext cx="0" cy="121"/>
              </a:xfrm>
              <a:custGeom>
                <a:avLst/>
                <a:gdLst>
                  <a:gd name="T0" fmla="*/ 0 w 1"/>
                  <a:gd name="T1" fmla="*/ 29 h 249"/>
                  <a:gd name="T2" fmla="*/ 0 w 1"/>
                  <a:gd name="T3" fmla="*/ 0 h 249"/>
                  <a:gd name="T4" fmla="*/ 0 60000 65536"/>
                  <a:gd name="T5" fmla="*/ 0 60000 65536"/>
                  <a:gd name="T6" fmla="*/ 0 w 1"/>
                  <a:gd name="T7" fmla="*/ 0 h 249"/>
                  <a:gd name="T8" fmla="*/ 0 w 1"/>
                  <a:gd name="T9" fmla="*/ 249 h 249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" h="249">
                    <a:moveTo>
                      <a:pt x="0" y="249"/>
                    </a:moveTo>
                    <a:lnTo>
                      <a:pt x="0" y="0"/>
                    </a:lnTo>
                  </a:path>
                </a:pathLst>
              </a:custGeom>
              <a:grpFill/>
              <a:ln w="3175" cmpd="sng">
                <a:solidFill>
                  <a:srgbClr val="173660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80" name="Freeform 255"/>
              <p:cNvSpPr>
                <a:spLocks/>
              </p:cNvSpPr>
              <p:nvPr/>
            </p:nvSpPr>
            <p:spPr bwMode="auto">
              <a:xfrm>
                <a:off x="2361" y="3904"/>
                <a:ext cx="152" cy="188"/>
              </a:xfrm>
              <a:custGeom>
                <a:avLst/>
                <a:gdLst>
                  <a:gd name="T0" fmla="*/ 0 w 312"/>
                  <a:gd name="T1" fmla="*/ 0 h 387"/>
                  <a:gd name="T2" fmla="*/ 0 w 312"/>
                  <a:gd name="T3" fmla="*/ 25 h 387"/>
                  <a:gd name="T4" fmla="*/ 36 w 312"/>
                  <a:gd name="T5" fmla="*/ 44 h 387"/>
                  <a:gd name="T6" fmla="*/ 36 w 312"/>
                  <a:gd name="T7" fmla="*/ 20 h 387"/>
                  <a:gd name="T8" fmla="*/ 0 w 312"/>
                  <a:gd name="T9" fmla="*/ 0 h 38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2"/>
                  <a:gd name="T16" fmla="*/ 0 h 387"/>
                  <a:gd name="T17" fmla="*/ 312 w 312"/>
                  <a:gd name="T18" fmla="*/ 387 h 38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2" h="387">
                    <a:moveTo>
                      <a:pt x="0" y="0"/>
                    </a:moveTo>
                    <a:lnTo>
                      <a:pt x="0" y="216"/>
                    </a:lnTo>
                    <a:lnTo>
                      <a:pt x="312" y="387"/>
                    </a:lnTo>
                    <a:lnTo>
                      <a:pt x="312" y="17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17366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652" name="Line 256"/>
            <p:cNvSpPr>
              <a:spLocks noChangeShapeType="1"/>
            </p:cNvSpPr>
            <p:nvPr/>
          </p:nvSpPr>
          <p:spPr bwMode="auto">
            <a:xfrm>
              <a:off x="890407" y="1763614"/>
              <a:ext cx="95658" cy="50536"/>
            </a:xfrm>
            <a:prstGeom prst="lin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3" name="Line 257"/>
            <p:cNvSpPr>
              <a:spLocks noChangeShapeType="1"/>
            </p:cNvSpPr>
            <p:nvPr/>
          </p:nvSpPr>
          <p:spPr bwMode="auto">
            <a:xfrm flipV="1">
              <a:off x="984342" y="1761984"/>
              <a:ext cx="97382" cy="52981"/>
            </a:xfrm>
            <a:prstGeom prst="lin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751" name="Group 258"/>
            <p:cNvGrpSpPr>
              <a:grpSpLocks/>
            </p:cNvGrpSpPr>
            <p:nvPr/>
          </p:nvGrpSpPr>
          <p:grpSpPr bwMode="auto">
            <a:xfrm>
              <a:off x="1074830" y="1754653"/>
              <a:ext cx="6894" cy="107594"/>
              <a:chOff x="2784" y="2408"/>
              <a:chExt cx="30" cy="472"/>
            </a:xfrm>
            <a:grpFill/>
          </p:grpSpPr>
          <p:sp>
            <p:nvSpPr>
              <p:cNvPr id="674" name="Freeform 259"/>
              <p:cNvSpPr>
                <a:spLocks/>
              </p:cNvSpPr>
              <p:nvPr/>
            </p:nvSpPr>
            <p:spPr bwMode="auto">
              <a:xfrm>
                <a:off x="2792" y="2408"/>
                <a:ext cx="15" cy="235"/>
              </a:xfrm>
              <a:custGeom>
                <a:avLst/>
                <a:gdLst>
                  <a:gd name="T0" fmla="*/ 1 w 15"/>
                  <a:gd name="T1" fmla="*/ 0 h 235"/>
                  <a:gd name="T2" fmla="*/ 0 w 15"/>
                  <a:gd name="T3" fmla="*/ 232 h 235"/>
                  <a:gd name="T4" fmla="*/ 4 w 15"/>
                  <a:gd name="T5" fmla="*/ 235 h 235"/>
                  <a:gd name="T6" fmla="*/ 15 w 15"/>
                  <a:gd name="T7" fmla="*/ 234 h 235"/>
                  <a:gd name="T8" fmla="*/ 15 w 15"/>
                  <a:gd name="T9" fmla="*/ 1 h 235"/>
                  <a:gd name="T10" fmla="*/ 7 w 15"/>
                  <a:gd name="T11" fmla="*/ 1 h 235"/>
                  <a:gd name="T12" fmla="*/ 1 w 15"/>
                  <a:gd name="T13" fmla="*/ 0 h 23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5"/>
                  <a:gd name="T22" fmla="*/ 0 h 235"/>
                  <a:gd name="T23" fmla="*/ 15 w 15"/>
                  <a:gd name="T24" fmla="*/ 235 h 23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5" h="235">
                    <a:moveTo>
                      <a:pt x="1" y="0"/>
                    </a:moveTo>
                    <a:lnTo>
                      <a:pt x="0" y="232"/>
                    </a:lnTo>
                    <a:lnTo>
                      <a:pt x="4" y="235"/>
                    </a:lnTo>
                    <a:lnTo>
                      <a:pt x="15" y="234"/>
                    </a:lnTo>
                    <a:lnTo>
                      <a:pt x="15" y="1"/>
                    </a:lnTo>
                    <a:lnTo>
                      <a:pt x="7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3175" cmpd="sng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5" name="Freeform 260"/>
              <p:cNvSpPr>
                <a:spLocks/>
              </p:cNvSpPr>
              <p:nvPr/>
            </p:nvSpPr>
            <p:spPr bwMode="auto">
              <a:xfrm>
                <a:off x="2784" y="2632"/>
                <a:ext cx="30" cy="248"/>
              </a:xfrm>
              <a:custGeom>
                <a:avLst/>
                <a:gdLst>
                  <a:gd name="T0" fmla="*/ 5 w 30"/>
                  <a:gd name="T1" fmla="*/ 0 h 248"/>
                  <a:gd name="T2" fmla="*/ 0 w 30"/>
                  <a:gd name="T3" fmla="*/ 243 h 248"/>
                  <a:gd name="T4" fmla="*/ 12 w 30"/>
                  <a:gd name="T5" fmla="*/ 248 h 248"/>
                  <a:gd name="T6" fmla="*/ 30 w 30"/>
                  <a:gd name="T7" fmla="*/ 243 h 248"/>
                  <a:gd name="T8" fmla="*/ 27 w 30"/>
                  <a:gd name="T9" fmla="*/ 0 h 248"/>
                  <a:gd name="T10" fmla="*/ 15 w 30"/>
                  <a:gd name="T11" fmla="*/ 5 h 248"/>
                  <a:gd name="T12" fmla="*/ 3 w 30"/>
                  <a:gd name="T13" fmla="*/ 2 h 24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0"/>
                  <a:gd name="T22" fmla="*/ 0 h 248"/>
                  <a:gd name="T23" fmla="*/ 30 w 30"/>
                  <a:gd name="T24" fmla="*/ 248 h 24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0" h="248">
                    <a:moveTo>
                      <a:pt x="5" y="0"/>
                    </a:moveTo>
                    <a:lnTo>
                      <a:pt x="0" y="243"/>
                    </a:lnTo>
                    <a:lnTo>
                      <a:pt x="12" y="248"/>
                    </a:lnTo>
                    <a:lnTo>
                      <a:pt x="30" y="243"/>
                    </a:lnTo>
                    <a:lnTo>
                      <a:pt x="27" y="0"/>
                    </a:lnTo>
                    <a:lnTo>
                      <a:pt x="15" y="5"/>
                    </a:lnTo>
                    <a:lnTo>
                      <a:pt x="3" y="2"/>
                    </a:lnTo>
                  </a:path>
                </a:pathLst>
              </a:custGeom>
              <a:grpFill/>
              <a:ln w="3175" cmpd="sng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791" name="Group 261"/>
            <p:cNvGrpSpPr>
              <a:grpSpLocks/>
            </p:cNvGrpSpPr>
            <p:nvPr/>
          </p:nvGrpSpPr>
          <p:grpSpPr bwMode="auto">
            <a:xfrm flipH="1">
              <a:off x="1067935" y="1731826"/>
              <a:ext cx="25854" cy="35049"/>
              <a:chOff x="911" y="2160"/>
              <a:chExt cx="339" cy="480"/>
            </a:xfrm>
            <a:grpFill/>
          </p:grpSpPr>
          <p:sp>
            <p:nvSpPr>
              <p:cNvPr id="669" name="Freeform 262"/>
              <p:cNvSpPr>
                <a:spLocks/>
              </p:cNvSpPr>
              <p:nvPr/>
            </p:nvSpPr>
            <p:spPr bwMode="auto">
              <a:xfrm>
                <a:off x="911" y="2160"/>
                <a:ext cx="339" cy="480"/>
              </a:xfrm>
              <a:custGeom>
                <a:avLst/>
                <a:gdLst>
                  <a:gd name="T0" fmla="*/ 6 w 339"/>
                  <a:gd name="T1" fmla="*/ 150 h 480"/>
                  <a:gd name="T2" fmla="*/ 0 w 339"/>
                  <a:gd name="T3" fmla="*/ 334 h 480"/>
                  <a:gd name="T4" fmla="*/ 1 w 339"/>
                  <a:gd name="T5" fmla="*/ 405 h 480"/>
                  <a:gd name="T6" fmla="*/ 21 w 339"/>
                  <a:gd name="T7" fmla="*/ 431 h 480"/>
                  <a:gd name="T8" fmla="*/ 54 w 339"/>
                  <a:gd name="T9" fmla="*/ 456 h 480"/>
                  <a:gd name="T10" fmla="*/ 129 w 339"/>
                  <a:gd name="T11" fmla="*/ 477 h 480"/>
                  <a:gd name="T12" fmla="*/ 211 w 339"/>
                  <a:gd name="T13" fmla="*/ 480 h 480"/>
                  <a:gd name="T14" fmla="*/ 288 w 339"/>
                  <a:gd name="T15" fmla="*/ 458 h 480"/>
                  <a:gd name="T16" fmla="*/ 333 w 339"/>
                  <a:gd name="T17" fmla="*/ 419 h 480"/>
                  <a:gd name="T18" fmla="*/ 337 w 339"/>
                  <a:gd name="T19" fmla="*/ 393 h 480"/>
                  <a:gd name="T20" fmla="*/ 339 w 339"/>
                  <a:gd name="T21" fmla="*/ 149 h 480"/>
                  <a:gd name="T22" fmla="*/ 313 w 339"/>
                  <a:gd name="T23" fmla="*/ 73 h 480"/>
                  <a:gd name="T24" fmla="*/ 250 w 339"/>
                  <a:gd name="T25" fmla="*/ 21 h 480"/>
                  <a:gd name="T26" fmla="*/ 213 w 339"/>
                  <a:gd name="T27" fmla="*/ 9 h 480"/>
                  <a:gd name="T28" fmla="*/ 163 w 339"/>
                  <a:gd name="T29" fmla="*/ 0 h 480"/>
                  <a:gd name="T30" fmla="*/ 93 w 339"/>
                  <a:gd name="T31" fmla="*/ 20 h 480"/>
                  <a:gd name="T32" fmla="*/ 28 w 339"/>
                  <a:gd name="T33" fmla="*/ 77 h 480"/>
                  <a:gd name="T34" fmla="*/ 6 w 339"/>
                  <a:gd name="T35" fmla="*/ 150 h 480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339"/>
                  <a:gd name="T55" fmla="*/ 0 h 480"/>
                  <a:gd name="T56" fmla="*/ 339 w 339"/>
                  <a:gd name="T57" fmla="*/ 480 h 480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339" h="480">
                    <a:moveTo>
                      <a:pt x="6" y="150"/>
                    </a:moveTo>
                    <a:lnTo>
                      <a:pt x="0" y="334"/>
                    </a:lnTo>
                    <a:lnTo>
                      <a:pt x="1" y="405"/>
                    </a:lnTo>
                    <a:lnTo>
                      <a:pt x="21" y="431"/>
                    </a:lnTo>
                    <a:lnTo>
                      <a:pt x="54" y="456"/>
                    </a:lnTo>
                    <a:lnTo>
                      <a:pt x="129" y="477"/>
                    </a:lnTo>
                    <a:lnTo>
                      <a:pt x="211" y="480"/>
                    </a:lnTo>
                    <a:lnTo>
                      <a:pt x="288" y="458"/>
                    </a:lnTo>
                    <a:lnTo>
                      <a:pt x="333" y="419"/>
                    </a:lnTo>
                    <a:lnTo>
                      <a:pt x="337" y="393"/>
                    </a:lnTo>
                    <a:lnTo>
                      <a:pt x="339" y="149"/>
                    </a:lnTo>
                    <a:lnTo>
                      <a:pt x="313" y="73"/>
                    </a:lnTo>
                    <a:lnTo>
                      <a:pt x="250" y="21"/>
                    </a:lnTo>
                    <a:lnTo>
                      <a:pt x="213" y="9"/>
                    </a:lnTo>
                    <a:lnTo>
                      <a:pt x="163" y="0"/>
                    </a:lnTo>
                    <a:lnTo>
                      <a:pt x="93" y="20"/>
                    </a:lnTo>
                    <a:lnTo>
                      <a:pt x="28" y="77"/>
                    </a:lnTo>
                    <a:lnTo>
                      <a:pt x="6" y="150"/>
                    </a:lnTo>
                    <a:close/>
                  </a:path>
                </a:pathLst>
              </a:custGeom>
              <a:grpFill/>
              <a:ln w="9525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0" name="Arc 263"/>
              <p:cNvSpPr>
                <a:spLocks/>
              </p:cNvSpPr>
              <p:nvPr/>
            </p:nvSpPr>
            <p:spPr bwMode="auto">
              <a:xfrm>
                <a:off x="914" y="2161"/>
                <a:ext cx="334" cy="168"/>
              </a:xfrm>
              <a:custGeom>
                <a:avLst/>
                <a:gdLst>
                  <a:gd name="T0" fmla="*/ 0 w 43186"/>
                  <a:gd name="T1" fmla="*/ 0 h 21600"/>
                  <a:gd name="T2" fmla="*/ 0 w 43186"/>
                  <a:gd name="T3" fmla="*/ 0 h 21600"/>
                  <a:gd name="T4" fmla="*/ 0 w 43186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6"/>
                  <a:gd name="T10" fmla="*/ 0 h 21600"/>
                  <a:gd name="T11" fmla="*/ 43186 w 43186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6" h="21600" fill="none" extrusionOk="0">
                    <a:moveTo>
                      <a:pt x="0" y="21592"/>
                    </a:moveTo>
                    <a:cubicBezTo>
                      <a:pt x="4" y="9665"/>
                      <a:pt x="9673" y="-1"/>
                      <a:pt x="21600" y="0"/>
                    </a:cubicBezTo>
                    <a:cubicBezTo>
                      <a:pt x="33230" y="0"/>
                      <a:pt x="42772" y="9208"/>
                      <a:pt x="43186" y="20830"/>
                    </a:cubicBezTo>
                  </a:path>
                  <a:path w="43186" h="21600" stroke="0" extrusionOk="0">
                    <a:moveTo>
                      <a:pt x="0" y="21592"/>
                    </a:moveTo>
                    <a:cubicBezTo>
                      <a:pt x="4" y="9665"/>
                      <a:pt x="9673" y="-1"/>
                      <a:pt x="21600" y="0"/>
                    </a:cubicBezTo>
                    <a:cubicBezTo>
                      <a:pt x="33230" y="0"/>
                      <a:pt x="42772" y="9208"/>
                      <a:pt x="43186" y="2083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grpFill/>
              <a:ln w="3175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71" name="Arc 264"/>
              <p:cNvSpPr>
                <a:spLocks/>
              </p:cNvSpPr>
              <p:nvPr/>
            </p:nvSpPr>
            <p:spPr bwMode="auto">
              <a:xfrm flipV="1">
                <a:off x="914" y="2543"/>
                <a:ext cx="334" cy="97"/>
              </a:xfrm>
              <a:custGeom>
                <a:avLst/>
                <a:gdLst>
                  <a:gd name="T0" fmla="*/ 0 w 43200"/>
                  <a:gd name="T1" fmla="*/ 0 h 23263"/>
                  <a:gd name="T2" fmla="*/ 0 w 43200"/>
                  <a:gd name="T3" fmla="*/ 0 h 23263"/>
                  <a:gd name="T4" fmla="*/ 0 w 43200"/>
                  <a:gd name="T5" fmla="*/ 0 h 23263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3263"/>
                  <a:gd name="T11" fmla="*/ 43200 w 43200"/>
                  <a:gd name="T12" fmla="*/ 23263 h 2326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3263" fill="none" extrusionOk="0">
                    <a:moveTo>
                      <a:pt x="5" y="22103"/>
                    </a:moveTo>
                    <a:cubicBezTo>
                      <a:pt x="1" y="21935"/>
                      <a:pt x="0" y="21767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22154"/>
                      <a:pt x="43178" y="22709"/>
                      <a:pt x="43135" y="23262"/>
                    </a:cubicBezTo>
                  </a:path>
                  <a:path w="43200" h="23263" stroke="0" extrusionOk="0">
                    <a:moveTo>
                      <a:pt x="5" y="22103"/>
                    </a:moveTo>
                    <a:cubicBezTo>
                      <a:pt x="1" y="21935"/>
                      <a:pt x="0" y="21767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22154"/>
                      <a:pt x="43178" y="22709"/>
                      <a:pt x="43135" y="23262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grpFill/>
              <a:ln w="3175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72" name="Line 265"/>
              <p:cNvSpPr>
                <a:spLocks noChangeShapeType="1"/>
              </p:cNvSpPr>
              <p:nvPr/>
            </p:nvSpPr>
            <p:spPr bwMode="auto">
              <a:xfrm>
                <a:off x="1248" y="2317"/>
                <a:ext cx="0" cy="240"/>
              </a:xfrm>
              <a:prstGeom prst="line">
                <a:avLst/>
              </a:prstGeom>
              <a:grpFill/>
              <a:ln w="3175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3" name="Line 266"/>
              <p:cNvSpPr>
                <a:spLocks noChangeShapeType="1"/>
              </p:cNvSpPr>
              <p:nvPr/>
            </p:nvSpPr>
            <p:spPr bwMode="auto">
              <a:xfrm>
                <a:off x="914" y="2323"/>
                <a:ext cx="0" cy="221"/>
              </a:xfrm>
              <a:prstGeom prst="line">
                <a:avLst/>
              </a:prstGeom>
              <a:grpFill/>
              <a:ln w="3175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794" name="Group 267"/>
            <p:cNvGrpSpPr>
              <a:grpSpLocks/>
            </p:cNvGrpSpPr>
            <p:nvPr/>
          </p:nvGrpSpPr>
          <p:grpSpPr bwMode="auto">
            <a:xfrm>
              <a:off x="917984" y="1709003"/>
              <a:ext cx="36195" cy="54612"/>
              <a:chOff x="2133" y="2208"/>
              <a:chExt cx="150" cy="241"/>
            </a:xfrm>
            <a:grpFill/>
          </p:grpSpPr>
          <p:grpSp>
            <p:nvGrpSpPr>
              <p:cNvPr id="795" name="Group 268"/>
              <p:cNvGrpSpPr>
                <a:grpSpLocks/>
              </p:cNvGrpSpPr>
              <p:nvPr/>
            </p:nvGrpSpPr>
            <p:grpSpPr bwMode="auto">
              <a:xfrm>
                <a:off x="2133" y="2330"/>
                <a:ext cx="150" cy="119"/>
                <a:chOff x="2133" y="2384"/>
                <a:chExt cx="150" cy="119"/>
              </a:xfrm>
              <a:grpFill/>
            </p:grpSpPr>
            <p:sp>
              <p:nvSpPr>
                <p:cNvPr id="666" name="Freeform 269"/>
                <p:cNvSpPr>
                  <a:spLocks/>
                </p:cNvSpPr>
                <p:nvPr/>
              </p:nvSpPr>
              <p:spPr bwMode="auto">
                <a:xfrm>
                  <a:off x="2133" y="2384"/>
                  <a:ext cx="150" cy="119"/>
                </a:xfrm>
                <a:custGeom>
                  <a:avLst/>
                  <a:gdLst>
                    <a:gd name="T0" fmla="*/ 0 w 150"/>
                    <a:gd name="T1" fmla="*/ 46 h 119"/>
                    <a:gd name="T2" fmla="*/ 123 w 150"/>
                    <a:gd name="T3" fmla="*/ 119 h 119"/>
                    <a:gd name="T4" fmla="*/ 138 w 150"/>
                    <a:gd name="T5" fmla="*/ 64 h 119"/>
                    <a:gd name="T6" fmla="*/ 150 w 150"/>
                    <a:gd name="T7" fmla="*/ 16 h 119"/>
                    <a:gd name="T8" fmla="*/ 129 w 150"/>
                    <a:gd name="T9" fmla="*/ 0 h 119"/>
                    <a:gd name="T10" fmla="*/ 29 w 150"/>
                    <a:gd name="T11" fmla="*/ 16 h 119"/>
                    <a:gd name="T12" fmla="*/ 0 w 150"/>
                    <a:gd name="T13" fmla="*/ 46 h 119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50"/>
                    <a:gd name="T22" fmla="*/ 0 h 119"/>
                    <a:gd name="T23" fmla="*/ 150 w 150"/>
                    <a:gd name="T24" fmla="*/ 119 h 119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50" h="119">
                      <a:moveTo>
                        <a:pt x="0" y="46"/>
                      </a:moveTo>
                      <a:lnTo>
                        <a:pt x="123" y="119"/>
                      </a:lnTo>
                      <a:lnTo>
                        <a:pt x="138" y="64"/>
                      </a:lnTo>
                      <a:lnTo>
                        <a:pt x="150" y="16"/>
                      </a:lnTo>
                      <a:lnTo>
                        <a:pt x="129" y="0"/>
                      </a:lnTo>
                      <a:lnTo>
                        <a:pt x="29" y="16"/>
                      </a:lnTo>
                      <a:lnTo>
                        <a:pt x="0" y="46"/>
                      </a:lnTo>
                    </a:path>
                  </a:pathLst>
                </a:custGeom>
                <a:grpFill/>
                <a:ln w="3175" cmpd="sng">
                  <a:solidFill>
                    <a:srgbClr val="17366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67" name="Freeform 270"/>
                <p:cNvSpPr>
                  <a:spLocks/>
                </p:cNvSpPr>
                <p:nvPr/>
              </p:nvSpPr>
              <p:spPr bwMode="auto">
                <a:xfrm>
                  <a:off x="2163" y="2385"/>
                  <a:ext cx="97" cy="66"/>
                </a:xfrm>
                <a:custGeom>
                  <a:avLst/>
                  <a:gdLst>
                    <a:gd name="T0" fmla="*/ 0 w 97"/>
                    <a:gd name="T1" fmla="*/ 17 h 66"/>
                    <a:gd name="T2" fmla="*/ 80 w 97"/>
                    <a:gd name="T3" fmla="*/ 66 h 66"/>
                    <a:gd name="T4" fmla="*/ 97 w 97"/>
                    <a:gd name="T5" fmla="*/ 0 h 66"/>
                    <a:gd name="T6" fmla="*/ 0 w 97"/>
                    <a:gd name="T7" fmla="*/ 15 h 66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97"/>
                    <a:gd name="T13" fmla="*/ 0 h 66"/>
                    <a:gd name="T14" fmla="*/ 97 w 97"/>
                    <a:gd name="T15" fmla="*/ 66 h 6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97" h="66">
                      <a:moveTo>
                        <a:pt x="0" y="17"/>
                      </a:moveTo>
                      <a:lnTo>
                        <a:pt x="80" y="66"/>
                      </a:lnTo>
                      <a:lnTo>
                        <a:pt x="97" y="0"/>
                      </a:lnTo>
                      <a:lnTo>
                        <a:pt x="0" y="15"/>
                      </a:lnTo>
                    </a:path>
                  </a:pathLst>
                </a:custGeom>
                <a:grpFill/>
                <a:ln w="3175" cmpd="sng">
                  <a:solidFill>
                    <a:srgbClr val="17366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68" name="Line 271"/>
                <p:cNvSpPr>
                  <a:spLocks noChangeShapeType="1"/>
                </p:cNvSpPr>
                <p:nvPr/>
              </p:nvSpPr>
              <p:spPr bwMode="auto">
                <a:xfrm>
                  <a:off x="2246" y="2456"/>
                  <a:ext cx="9" cy="42"/>
                </a:xfrm>
                <a:prstGeom prst="line">
                  <a:avLst/>
                </a:prstGeom>
                <a:grpFill/>
                <a:ln w="3175">
                  <a:solidFill>
                    <a:srgbClr val="17366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665" name="Line 272"/>
              <p:cNvSpPr>
                <a:spLocks noChangeShapeType="1"/>
              </p:cNvSpPr>
              <p:nvPr/>
            </p:nvSpPr>
            <p:spPr bwMode="auto">
              <a:xfrm flipV="1">
                <a:off x="2224" y="2208"/>
                <a:ext cx="0" cy="144"/>
              </a:xfrm>
              <a:prstGeom prst="line">
                <a:avLst/>
              </a:prstGeom>
              <a:grpFill/>
              <a:ln w="9525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657" name="Line 273"/>
            <p:cNvSpPr>
              <a:spLocks noChangeShapeType="1"/>
            </p:cNvSpPr>
            <p:nvPr/>
          </p:nvSpPr>
          <p:spPr bwMode="auto">
            <a:xfrm flipV="1">
              <a:off x="992960" y="1786435"/>
              <a:ext cx="0" cy="65208"/>
            </a:xfrm>
            <a:prstGeom prst="line">
              <a:avLst/>
            </a:prstGeom>
            <a:grpFill/>
            <a:ln w="9525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796" name="Group 274"/>
            <p:cNvGrpSpPr>
              <a:grpSpLocks/>
            </p:cNvGrpSpPr>
            <p:nvPr/>
          </p:nvGrpSpPr>
          <p:grpSpPr bwMode="auto">
            <a:xfrm>
              <a:off x="915398" y="1795404"/>
              <a:ext cx="60325" cy="54612"/>
              <a:chOff x="2352" y="3792"/>
              <a:chExt cx="329" cy="318"/>
            </a:xfrm>
            <a:grpFill/>
          </p:grpSpPr>
          <p:sp>
            <p:nvSpPr>
              <p:cNvPr id="659" name="Freeform 275"/>
              <p:cNvSpPr>
                <a:spLocks/>
              </p:cNvSpPr>
              <p:nvPr/>
            </p:nvSpPr>
            <p:spPr bwMode="auto">
              <a:xfrm>
                <a:off x="2352" y="3792"/>
                <a:ext cx="329" cy="318"/>
              </a:xfrm>
              <a:custGeom>
                <a:avLst/>
                <a:gdLst>
                  <a:gd name="T0" fmla="*/ 76 w 675"/>
                  <a:gd name="T1" fmla="*/ 55 h 653"/>
                  <a:gd name="T2" fmla="*/ 74 w 675"/>
                  <a:gd name="T3" fmla="*/ 23 h 653"/>
                  <a:gd name="T4" fmla="*/ 33 w 675"/>
                  <a:gd name="T5" fmla="*/ 0 h 653"/>
                  <a:gd name="T6" fmla="*/ 0 w 675"/>
                  <a:gd name="T7" fmla="*/ 20 h 653"/>
                  <a:gd name="T8" fmla="*/ 0 w 675"/>
                  <a:gd name="T9" fmla="*/ 53 h 653"/>
                  <a:gd name="T10" fmla="*/ 40 w 675"/>
                  <a:gd name="T11" fmla="*/ 75 h 653"/>
                  <a:gd name="T12" fmla="*/ 78 w 675"/>
                  <a:gd name="T13" fmla="*/ 53 h 65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75"/>
                  <a:gd name="T22" fmla="*/ 0 h 653"/>
                  <a:gd name="T23" fmla="*/ 675 w 675"/>
                  <a:gd name="T24" fmla="*/ 653 h 65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75" h="653">
                    <a:moveTo>
                      <a:pt x="654" y="477"/>
                    </a:moveTo>
                    <a:lnTo>
                      <a:pt x="639" y="198"/>
                    </a:lnTo>
                    <a:lnTo>
                      <a:pt x="288" y="0"/>
                    </a:lnTo>
                    <a:lnTo>
                      <a:pt x="0" y="173"/>
                    </a:lnTo>
                    <a:lnTo>
                      <a:pt x="0" y="461"/>
                    </a:lnTo>
                    <a:lnTo>
                      <a:pt x="345" y="653"/>
                    </a:lnTo>
                    <a:lnTo>
                      <a:pt x="675" y="458"/>
                    </a:lnTo>
                  </a:path>
                </a:pathLst>
              </a:custGeom>
              <a:grpFill/>
              <a:ln w="3175" cap="flat" cmpd="sng">
                <a:solidFill>
                  <a:srgbClr val="17366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60" name="Freeform 276"/>
              <p:cNvSpPr>
                <a:spLocks/>
              </p:cNvSpPr>
              <p:nvPr/>
            </p:nvSpPr>
            <p:spPr bwMode="auto">
              <a:xfrm>
                <a:off x="2533" y="3896"/>
                <a:ext cx="128" cy="80"/>
              </a:xfrm>
              <a:custGeom>
                <a:avLst/>
                <a:gdLst>
                  <a:gd name="T0" fmla="*/ 0 w 261"/>
                  <a:gd name="T1" fmla="*/ 19 h 164"/>
                  <a:gd name="T2" fmla="*/ 31 w 261"/>
                  <a:gd name="T3" fmla="*/ 0 h 164"/>
                  <a:gd name="T4" fmla="*/ 0 60000 65536"/>
                  <a:gd name="T5" fmla="*/ 0 60000 65536"/>
                  <a:gd name="T6" fmla="*/ 0 w 261"/>
                  <a:gd name="T7" fmla="*/ 0 h 164"/>
                  <a:gd name="T8" fmla="*/ 261 w 261"/>
                  <a:gd name="T9" fmla="*/ 164 h 164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61" h="164">
                    <a:moveTo>
                      <a:pt x="0" y="164"/>
                    </a:moveTo>
                    <a:lnTo>
                      <a:pt x="261" y="0"/>
                    </a:lnTo>
                  </a:path>
                </a:pathLst>
              </a:custGeom>
              <a:grpFill/>
              <a:ln w="3175" cmpd="sng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61" name="Freeform 277"/>
              <p:cNvSpPr>
                <a:spLocks/>
              </p:cNvSpPr>
              <p:nvPr/>
            </p:nvSpPr>
            <p:spPr bwMode="auto">
              <a:xfrm>
                <a:off x="2352" y="3881"/>
                <a:ext cx="161" cy="90"/>
              </a:xfrm>
              <a:custGeom>
                <a:avLst/>
                <a:gdLst>
                  <a:gd name="T0" fmla="*/ 0 w 330"/>
                  <a:gd name="T1" fmla="*/ 0 h 186"/>
                  <a:gd name="T2" fmla="*/ 39 w 330"/>
                  <a:gd name="T3" fmla="*/ 21 h 186"/>
                  <a:gd name="T4" fmla="*/ 0 60000 65536"/>
                  <a:gd name="T5" fmla="*/ 0 60000 65536"/>
                  <a:gd name="T6" fmla="*/ 0 w 330"/>
                  <a:gd name="T7" fmla="*/ 0 h 186"/>
                  <a:gd name="T8" fmla="*/ 330 w 330"/>
                  <a:gd name="T9" fmla="*/ 186 h 18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30" h="186">
                    <a:moveTo>
                      <a:pt x="0" y="0"/>
                    </a:moveTo>
                    <a:lnTo>
                      <a:pt x="330" y="186"/>
                    </a:lnTo>
                  </a:path>
                </a:pathLst>
              </a:custGeom>
              <a:grpFill/>
              <a:ln w="3175" cmpd="sng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62" name="Freeform 278"/>
              <p:cNvSpPr>
                <a:spLocks/>
              </p:cNvSpPr>
              <p:nvPr/>
            </p:nvSpPr>
            <p:spPr bwMode="auto">
              <a:xfrm>
                <a:off x="2522" y="3989"/>
                <a:ext cx="0" cy="121"/>
              </a:xfrm>
              <a:custGeom>
                <a:avLst/>
                <a:gdLst>
                  <a:gd name="T0" fmla="*/ 0 w 1"/>
                  <a:gd name="T1" fmla="*/ 29 h 249"/>
                  <a:gd name="T2" fmla="*/ 0 w 1"/>
                  <a:gd name="T3" fmla="*/ 0 h 249"/>
                  <a:gd name="T4" fmla="*/ 0 60000 65536"/>
                  <a:gd name="T5" fmla="*/ 0 60000 65536"/>
                  <a:gd name="T6" fmla="*/ 0 w 1"/>
                  <a:gd name="T7" fmla="*/ 0 h 249"/>
                  <a:gd name="T8" fmla="*/ 0 w 1"/>
                  <a:gd name="T9" fmla="*/ 249 h 249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" h="249">
                    <a:moveTo>
                      <a:pt x="0" y="249"/>
                    </a:moveTo>
                    <a:lnTo>
                      <a:pt x="0" y="0"/>
                    </a:lnTo>
                  </a:path>
                </a:pathLst>
              </a:custGeom>
              <a:grpFill/>
              <a:ln w="3175" cmpd="sng">
                <a:solidFill>
                  <a:srgbClr val="173660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63" name="Freeform 279"/>
              <p:cNvSpPr>
                <a:spLocks/>
              </p:cNvSpPr>
              <p:nvPr/>
            </p:nvSpPr>
            <p:spPr bwMode="auto">
              <a:xfrm>
                <a:off x="2361" y="3904"/>
                <a:ext cx="152" cy="188"/>
              </a:xfrm>
              <a:custGeom>
                <a:avLst/>
                <a:gdLst>
                  <a:gd name="T0" fmla="*/ 0 w 312"/>
                  <a:gd name="T1" fmla="*/ 0 h 387"/>
                  <a:gd name="T2" fmla="*/ 0 w 312"/>
                  <a:gd name="T3" fmla="*/ 25 h 387"/>
                  <a:gd name="T4" fmla="*/ 36 w 312"/>
                  <a:gd name="T5" fmla="*/ 44 h 387"/>
                  <a:gd name="T6" fmla="*/ 36 w 312"/>
                  <a:gd name="T7" fmla="*/ 20 h 387"/>
                  <a:gd name="T8" fmla="*/ 0 w 312"/>
                  <a:gd name="T9" fmla="*/ 0 h 38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2"/>
                  <a:gd name="T16" fmla="*/ 0 h 387"/>
                  <a:gd name="T17" fmla="*/ 312 w 312"/>
                  <a:gd name="T18" fmla="*/ 387 h 38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2" h="387">
                    <a:moveTo>
                      <a:pt x="0" y="0"/>
                    </a:moveTo>
                    <a:lnTo>
                      <a:pt x="0" y="216"/>
                    </a:lnTo>
                    <a:lnTo>
                      <a:pt x="312" y="387"/>
                    </a:lnTo>
                    <a:lnTo>
                      <a:pt x="312" y="17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17366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798" name="Group 680"/>
          <p:cNvGrpSpPr/>
          <p:nvPr userDrawn="1"/>
        </p:nvGrpSpPr>
        <p:grpSpPr>
          <a:xfrm flipH="1">
            <a:off x="4081512" y="6201992"/>
            <a:ext cx="442860" cy="370280"/>
            <a:chOff x="762001" y="1676401"/>
            <a:chExt cx="331788" cy="333375"/>
          </a:xfrm>
          <a:solidFill>
            <a:srgbClr val="173660"/>
          </a:solidFill>
        </p:grpSpPr>
        <p:sp>
          <p:nvSpPr>
            <p:cNvPr id="682" name="Line 211"/>
            <p:cNvSpPr>
              <a:spLocks noChangeShapeType="1"/>
            </p:cNvSpPr>
            <p:nvPr/>
          </p:nvSpPr>
          <p:spPr bwMode="auto">
            <a:xfrm flipV="1">
              <a:off x="992961" y="1676401"/>
              <a:ext cx="0" cy="66023"/>
            </a:xfrm>
            <a:prstGeom prst="line">
              <a:avLst/>
            </a:prstGeom>
            <a:grpFill/>
            <a:ln w="9525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3" name="Freeform 212"/>
            <p:cNvSpPr>
              <a:spLocks/>
            </p:cNvSpPr>
            <p:nvPr/>
          </p:nvSpPr>
          <p:spPr bwMode="auto">
            <a:xfrm>
              <a:off x="972278" y="1867949"/>
              <a:ext cx="44813" cy="50536"/>
            </a:xfrm>
            <a:custGeom>
              <a:avLst/>
              <a:gdLst>
                <a:gd name="T0" fmla="*/ 0 w 672"/>
                <a:gd name="T1" fmla="*/ 0 h 720"/>
                <a:gd name="T2" fmla="*/ 0 w 672"/>
                <a:gd name="T3" fmla="*/ 0 h 720"/>
                <a:gd name="T4" fmla="*/ 0 w 672"/>
                <a:gd name="T5" fmla="*/ 0 h 720"/>
                <a:gd name="T6" fmla="*/ 0 w 672"/>
                <a:gd name="T7" fmla="*/ 0 h 72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72"/>
                <a:gd name="T13" fmla="*/ 0 h 720"/>
                <a:gd name="T14" fmla="*/ 672 w 672"/>
                <a:gd name="T15" fmla="*/ 720 h 72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72" h="720">
                  <a:moveTo>
                    <a:pt x="48" y="720"/>
                  </a:moveTo>
                  <a:lnTo>
                    <a:pt x="672" y="384"/>
                  </a:lnTo>
                  <a:lnTo>
                    <a:pt x="624" y="0"/>
                  </a:lnTo>
                  <a:lnTo>
                    <a:pt x="0" y="720"/>
                  </a:lnTo>
                </a:path>
              </a:pathLst>
            </a:custGeom>
            <a:grpFill/>
            <a:ln w="9525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4" name="Oval 213"/>
            <p:cNvSpPr>
              <a:spLocks noChangeArrowheads="1"/>
            </p:cNvSpPr>
            <p:nvPr/>
          </p:nvSpPr>
          <p:spPr bwMode="auto">
            <a:xfrm rot="1789520">
              <a:off x="1017091" y="1855723"/>
              <a:ext cx="37919" cy="61947"/>
            </a:xfrm>
            <a:prstGeom prst="ellipse">
              <a:avLst/>
            </a:prstGeom>
            <a:grpFill/>
            <a:ln w="952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85" name="Oval 214"/>
            <p:cNvSpPr>
              <a:spLocks noChangeArrowheads="1"/>
            </p:cNvSpPr>
            <p:nvPr/>
          </p:nvSpPr>
          <p:spPr bwMode="auto">
            <a:xfrm rot="1789520">
              <a:off x="1030018" y="1862243"/>
              <a:ext cx="37919" cy="61947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86" name="Freeform 215"/>
            <p:cNvSpPr>
              <a:spLocks/>
            </p:cNvSpPr>
            <p:nvPr/>
          </p:nvSpPr>
          <p:spPr bwMode="auto">
            <a:xfrm rot="21589520">
              <a:off x="1013644" y="1858168"/>
              <a:ext cx="51707" cy="61132"/>
            </a:xfrm>
            <a:custGeom>
              <a:avLst/>
              <a:gdLst>
                <a:gd name="T0" fmla="*/ 0 w 457"/>
                <a:gd name="T1" fmla="*/ 1 h 566"/>
                <a:gd name="T2" fmla="*/ 0 w 457"/>
                <a:gd name="T3" fmla="*/ 1 h 566"/>
                <a:gd name="T4" fmla="*/ 0 w 457"/>
                <a:gd name="T5" fmla="*/ 1 h 566"/>
                <a:gd name="T6" fmla="*/ 0 w 457"/>
                <a:gd name="T7" fmla="*/ 1 h 566"/>
                <a:gd name="T8" fmla="*/ 0 w 457"/>
                <a:gd name="T9" fmla="*/ 1 h 566"/>
                <a:gd name="T10" fmla="*/ 0 w 457"/>
                <a:gd name="T11" fmla="*/ 1 h 566"/>
                <a:gd name="T12" fmla="*/ 0 w 457"/>
                <a:gd name="T13" fmla="*/ 0 h 566"/>
                <a:gd name="T14" fmla="*/ 0 w 457"/>
                <a:gd name="T15" fmla="*/ 0 h 566"/>
                <a:gd name="T16" fmla="*/ 0 w 457"/>
                <a:gd name="T17" fmla="*/ 0 h 566"/>
                <a:gd name="T18" fmla="*/ 1 w 457"/>
                <a:gd name="T19" fmla="*/ 0 h 566"/>
                <a:gd name="T20" fmla="*/ 1 w 457"/>
                <a:gd name="T21" fmla="*/ 0 h 566"/>
                <a:gd name="T22" fmla="*/ 1 w 457"/>
                <a:gd name="T23" fmla="*/ 0 h 566"/>
                <a:gd name="T24" fmla="*/ 1 w 457"/>
                <a:gd name="T25" fmla="*/ 0 h 566"/>
                <a:gd name="T26" fmla="*/ 1 w 457"/>
                <a:gd name="T27" fmla="*/ 0 h 566"/>
                <a:gd name="T28" fmla="*/ 1 w 457"/>
                <a:gd name="T29" fmla="*/ 0 h 566"/>
                <a:gd name="T30" fmla="*/ 1 w 457"/>
                <a:gd name="T31" fmla="*/ 0 h 566"/>
                <a:gd name="T32" fmla="*/ 1 w 457"/>
                <a:gd name="T33" fmla="*/ 0 h 566"/>
                <a:gd name="T34" fmla="*/ 1 w 457"/>
                <a:gd name="T35" fmla="*/ 0 h 566"/>
                <a:gd name="T36" fmla="*/ 0 w 457"/>
                <a:gd name="T37" fmla="*/ 0 h 566"/>
                <a:gd name="T38" fmla="*/ 0 w 457"/>
                <a:gd name="T39" fmla="*/ 1 h 566"/>
                <a:gd name="T40" fmla="*/ 0 w 457"/>
                <a:gd name="T41" fmla="*/ 1 h 566"/>
                <a:gd name="T42" fmla="*/ 0 w 457"/>
                <a:gd name="T43" fmla="*/ 1 h 566"/>
                <a:gd name="T44" fmla="*/ 0 w 457"/>
                <a:gd name="T45" fmla="*/ 1 h 566"/>
                <a:gd name="T46" fmla="*/ 0 w 457"/>
                <a:gd name="T47" fmla="*/ 1 h 566"/>
                <a:gd name="T48" fmla="*/ 0 w 457"/>
                <a:gd name="T49" fmla="*/ 1 h 566"/>
                <a:gd name="T50" fmla="*/ 0 w 457"/>
                <a:gd name="T51" fmla="*/ 1 h 566"/>
                <a:gd name="T52" fmla="*/ 0 w 457"/>
                <a:gd name="T53" fmla="*/ 1 h 566"/>
                <a:gd name="T54" fmla="*/ 0 w 457"/>
                <a:gd name="T55" fmla="*/ 1 h 566"/>
                <a:gd name="T56" fmla="*/ 0 w 457"/>
                <a:gd name="T57" fmla="*/ 1 h 566"/>
                <a:gd name="T58" fmla="*/ 0 w 457"/>
                <a:gd name="T59" fmla="*/ 1 h 566"/>
                <a:gd name="T60" fmla="*/ 0 w 457"/>
                <a:gd name="T61" fmla="*/ 1 h 566"/>
                <a:gd name="T62" fmla="*/ 0 w 457"/>
                <a:gd name="T63" fmla="*/ 1 h 566"/>
                <a:gd name="T64" fmla="*/ 0 w 457"/>
                <a:gd name="T65" fmla="*/ 1 h 566"/>
                <a:gd name="T66" fmla="*/ 0 w 457"/>
                <a:gd name="T67" fmla="*/ 1 h 566"/>
                <a:gd name="T68" fmla="*/ 0 w 457"/>
                <a:gd name="T69" fmla="*/ 1 h 566"/>
                <a:gd name="T70" fmla="*/ 0 w 457"/>
                <a:gd name="T71" fmla="*/ 1 h 566"/>
                <a:gd name="T72" fmla="*/ 0 w 457"/>
                <a:gd name="T73" fmla="*/ 1 h 566"/>
                <a:gd name="T74" fmla="*/ 0 w 457"/>
                <a:gd name="T75" fmla="*/ 1 h 566"/>
                <a:gd name="T76" fmla="*/ 0 w 457"/>
                <a:gd name="T77" fmla="*/ 1 h 566"/>
                <a:gd name="T78" fmla="*/ 0 w 457"/>
                <a:gd name="T79" fmla="*/ 1 h 566"/>
                <a:gd name="T80" fmla="*/ 0 w 457"/>
                <a:gd name="T81" fmla="*/ 1 h 566"/>
                <a:gd name="T82" fmla="*/ 0 w 457"/>
                <a:gd name="T83" fmla="*/ 1 h 56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57"/>
                <a:gd name="T127" fmla="*/ 0 h 566"/>
                <a:gd name="T128" fmla="*/ 457 w 457"/>
                <a:gd name="T129" fmla="*/ 566 h 56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57" h="566">
                  <a:moveTo>
                    <a:pt x="150" y="566"/>
                  </a:moveTo>
                  <a:lnTo>
                    <a:pt x="37" y="504"/>
                  </a:lnTo>
                  <a:lnTo>
                    <a:pt x="15" y="470"/>
                  </a:lnTo>
                  <a:lnTo>
                    <a:pt x="0" y="413"/>
                  </a:lnTo>
                  <a:lnTo>
                    <a:pt x="0" y="347"/>
                  </a:lnTo>
                  <a:lnTo>
                    <a:pt x="25" y="248"/>
                  </a:lnTo>
                  <a:lnTo>
                    <a:pt x="61" y="171"/>
                  </a:lnTo>
                  <a:lnTo>
                    <a:pt x="130" y="86"/>
                  </a:lnTo>
                  <a:lnTo>
                    <a:pt x="199" y="27"/>
                  </a:lnTo>
                  <a:lnTo>
                    <a:pt x="259" y="8"/>
                  </a:lnTo>
                  <a:lnTo>
                    <a:pt x="313" y="0"/>
                  </a:lnTo>
                  <a:lnTo>
                    <a:pt x="346" y="15"/>
                  </a:lnTo>
                  <a:lnTo>
                    <a:pt x="457" y="75"/>
                  </a:lnTo>
                  <a:lnTo>
                    <a:pt x="396" y="66"/>
                  </a:lnTo>
                  <a:lnTo>
                    <a:pt x="352" y="75"/>
                  </a:lnTo>
                  <a:lnTo>
                    <a:pt x="304" y="99"/>
                  </a:lnTo>
                  <a:lnTo>
                    <a:pt x="262" y="132"/>
                  </a:lnTo>
                  <a:lnTo>
                    <a:pt x="214" y="176"/>
                  </a:lnTo>
                  <a:lnTo>
                    <a:pt x="187" y="174"/>
                  </a:lnTo>
                  <a:lnTo>
                    <a:pt x="195" y="204"/>
                  </a:lnTo>
                  <a:lnTo>
                    <a:pt x="174" y="201"/>
                  </a:lnTo>
                  <a:lnTo>
                    <a:pt x="163" y="215"/>
                  </a:lnTo>
                  <a:lnTo>
                    <a:pt x="180" y="221"/>
                  </a:lnTo>
                  <a:lnTo>
                    <a:pt x="180" y="228"/>
                  </a:lnTo>
                  <a:lnTo>
                    <a:pt x="162" y="254"/>
                  </a:lnTo>
                  <a:lnTo>
                    <a:pt x="138" y="245"/>
                  </a:lnTo>
                  <a:lnTo>
                    <a:pt x="136" y="272"/>
                  </a:lnTo>
                  <a:lnTo>
                    <a:pt x="153" y="279"/>
                  </a:lnTo>
                  <a:lnTo>
                    <a:pt x="145" y="297"/>
                  </a:lnTo>
                  <a:lnTo>
                    <a:pt x="123" y="305"/>
                  </a:lnTo>
                  <a:lnTo>
                    <a:pt x="117" y="326"/>
                  </a:lnTo>
                  <a:lnTo>
                    <a:pt x="130" y="333"/>
                  </a:lnTo>
                  <a:lnTo>
                    <a:pt x="126" y="350"/>
                  </a:lnTo>
                  <a:lnTo>
                    <a:pt x="105" y="351"/>
                  </a:lnTo>
                  <a:lnTo>
                    <a:pt x="93" y="360"/>
                  </a:lnTo>
                  <a:lnTo>
                    <a:pt x="118" y="383"/>
                  </a:lnTo>
                  <a:lnTo>
                    <a:pt x="111" y="420"/>
                  </a:lnTo>
                  <a:lnTo>
                    <a:pt x="90" y="426"/>
                  </a:lnTo>
                  <a:lnTo>
                    <a:pt x="85" y="438"/>
                  </a:lnTo>
                  <a:lnTo>
                    <a:pt x="108" y="453"/>
                  </a:lnTo>
                  <a:lnTo>
                    <a:pt x="121" y="528"/>
                  </a:lnTo>
                  <a:lnTo>
                    <a:pt x="150" y="566"/>
                  </a:lnTo>
                  <a:close/>
                </a:path>
              </a:pathLst>
            </a:custGeom>
            <a:grpFill/>
            <a:ln w="9525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7" name="Oval 216"/>
            <p:cNvSpPr>
              <a:spLocks noChangeArrowheads="1"/>
            </p:cNvSpPr>
            <p:nvPr/>
          </p:nvSpPr>
          <p:spPr bwMode="auto">
            <a:xfrm rot="1789520">
              <a:off x="1039497" y="1877730"/>
              <a:ext cx="19821" cy="32604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88" name="Oval 217"/>
            <p:cNvSpPr>
              <a:spLocks noChangeArrowheads="1"/>
            </p:cNvSpPr>
            <p:nvPr/>
          </p:nvSpPr>
          <p:spPr bwMode="auto">
            <a:xfrm rot="20150061">
              <a:off x="1009335" y="1885066"/>
              <a:ext cx="4309" cy="7336"/>
            </a:xfrm>
            <a:prstGeom prst="ellipse">
              <a:avLst/>
            </a:prstGeom>
            <a:grpFill/>
            <a:ln w="952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89" name="Oval 218"/>
            <p:cNvSpPr>
              <a:spLocks noChangeArrowheads="1"/>
            </p:cNvSpPr>
            <p:nvPr/>
          </p:nvSpPr>
          <p:spPr bwMode="auto">
            <a:xfrm rot="1789520">
              <a:off x="858521" y="1942123"/>
              <a:ext cx="38780" cy="61132"/>
            </a:xfrm>
            <a:prstGeom prst="ellipse">
              <a:avLst/>
            </a:prstGeom>
            <a:grpFill/>
            <a:ln w="952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90" name="Oval 219"/>
            <p:cNvSpPr>
              <a:spLocks noChangeArrowheads="1"/>
            </p:cNvSpPr>
            <p:nvPr/>
          </p:nvSpPr>
          <p:spPr bwMode="auto">
            <a:xfrm rot="1789520">
              <a:off x="871449" y="1948644"/>
              <a:ext cx="37919" cy="61132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91" name="Freeform 220"/>
            <p:cNvSpPr>
              <a:spLocks/>
            </p:cNvSpPr>
            <p:nvPr/>
          </p:nvSpPr>
          <p:spPr bwMode="auto">
            <a:xfrm rot="21589520">
              <a:off x="854213" y="1943753"/>
              <a:ext cx="52569" cy="60317"/>
            </a:xfrm>
            <a:custGeom>
              <a:avLst/>
              <a:gdLst>
                <a:gd name="T0" fmla="*/ 0 w 457"/>
                <a:gd name="T1" fmla="*/ 1 h 566"/>
                <a:gd name="T2" fmla="*/ 0 w 457"/>
                <a:gd name="T3" fmla="*/ 1 h 566"/>
                <a:gd name="T4" fmla="*/ 0 w 457"/>
                <a:gd name="T5" fmla="*/ 1 h 566"/>
                <a:gd name="T6" fmla="*/ 0 w 457"/>
                <a:gd name="T7" fmla="*/ 1 h 566"/>
                <a:gd name="T8" fmla="*/ 0 w 457"/>
                <a:gd name="T9" fmla="*/ 1 h 566"/>
                <a:gd name="T10" fmla="*/ 0 w 457"/>
                <a:gd name="T11" fmla="*/ 1 h 566"/>
                <a:gd name="T12" fmla="*/ 0 w 457"/>
                <a:gd name="T13" fmla="*/ 0 h 566"/>
                <a:gd name="T14" fmla="*/ 0 w 457"/>
                <a:gd name="T15" fmla="*/ 0 h 566"/>
                <a:gd name="T16" fmla="*/ 1 w 457"/>
                <a:gd name="T17" fmla="*/ 0 h 566"/>
                <a:gd name="T18" fmla="*/ 1 w 457"/>
                <a:gd name="T19" fmla="*/ 0 h 566"/>
                <a:gd name="T20" fmla="*/ 1 w 457"/>
                <a:gd name="T21" fmla="*/ 0 h 566"/>
                <a:gd name="T22" fmla="*/ 1 w 457"/>
                <a:gd name="T23" fmla="*/ 0 h 566"/>
                <a:gd name="T24" fmla="*/ 1 w 457"/>
                <a:gd name="T25" fmla="*/ 0 h 566"/>
                <a:gd name="T26" fmla="*/ 1 w 457"/>
                <a:gd name="T27" fmla="*/ 0 h 566"/>
                <a:gd name="T28" fmla="*/ 1 w 457"/>
                <a:gd name="T29" fmla="*/ 0 h 566"/>
                <a:gd name="T30" fmla="*/ 1 w 457"/>
                <a:gd name="T31" fmla="*/ 0 h 566"/>
                <a:gd name="T32" fmla="*/ 1 w 457"/>
                <a:gd name="T33" fmla="*/ 0 h 566"/>
                <a:gd name="T34" fmla="*/ 1 w 457"/>
                <a:gd name="T35" fmla="*/ 0 h 566"/>
                <a:gd name="T36" fmla="*/ 0 w 457"/>
                <a:gd name="T37" fmla="*/ 0 h 566"/>
                <a:gd name="T38" fmla="*/ 0 w 457"/>
                <a:gd name="T39" fmla="*/ 1 h 566"/>
                <a:gd name="T40" fmla="*/ 0 w 457"/>
                <a:gd name="T41" fmla="*/ 0 h 566"/>
                <a:gd name="T42" fmla="*/ 0 w 457"/>
                <a:gd name="T43" fmla="*/ 1 h 566"/>
                <a:gd name="T44" fmla="*/ 0 w 457"/>
                <a:gd name="T45" fmla="*/ 1 h 566"/>
                <a:gd name="T46" fmla="*/ 0 w 457"/>
                <a:gd name="T47" fmla="*/ 1 h 566"/>
                <a:gd name="T48" fmla="*/ 0 w 457"/>
                <a:gd name="T49" fmla="*/ 1 h 566"/>
                <a:gd name="T50" fmla="*/ 0 w 457"/>
                <a:gd name="T51" fmla="*/ 1 h 566"/>
                <a:gd name="T52" fmla="*/ 0 w 457"/>
                <a:gd name="T53" fmla="*/ 1 h 566"/>
                <a:gd name="T54" fmla="*/ 0 w 457"/>
                <a:gd name="T55" fmla="*/ 1 h 566"/>
                <a:gd name="T56" fmla="*/ 0 w 457"/>
                <a:gd name="T57" fmla="*/ 1 h 566"/>
                <a:gd name="T58" fmla="*/ 0 w 457"/>
                <a:gd name="T59" fmla="*/ 1 h 566"/>
                <a:gd name="T60" fmla="*/ 0 w 457"/>
                <a:gd name="T61" fmla="*/ 1 h 566"/>
                <a:gd name="T62" fmla="*/ 0 w 457"/>
                <a:gd name="T63" fmla="*/ 1 h 566"/>
                <a:gd name="T64" fmla="*/ 0 w 457"/>
                <a:gd name="T65" fmla="*/ 1 h 566"/>
                <a:gd name="T66" fmla="*/ 0 w 457"/>
                <a:gd name="T67" fmla="*/ 1 h 566"/>
                <a:gd name="T68" fmla="*/ 0 w 457"/>
                <a:gd name="T69" fmla="*/ 1 h 566"/>
                <a:gd name="T70" fmla="*/ 0 w 457"/>
                <a:gd name="T71" fmla="*/ 1 h 566"/>
                <a:gd name="T72" fmla="*/ 0 w 457"/>
                <a:gd name="T73" fmla="*/ 1 h 566"/>
                <a:gd name="T74" fmla="*/ 0 w 457"/>
                <a:gd name="T75" fmla="*/ 1 h 566"/>
                <a:gd name="T76" fmla="*/ 0 w 457"/>
                <a:gd name="T77" fmla="*/ 1 h 566"/>
                <a:gd name="T78" fmla="*/ 0 w 457"/>
                <a:gd name="T79" fmla="*/ 1 h 566"/>
                <a:gd name="T80" fmla="*/ 0 w 457"/>
                <a:gd name="T81" fmla="*/ 1 h 566"/>
                <a:gd name="T82" fmla="*/ 0 w 457"/>
                <a:gd name="T83" fmla="*/ 1 h 56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57"/>
                <a:gd name="T127" fmla="*/ 0 h 566"/>
                <a:gd name="T128" fmla="*/ 457 w 457"/>
                <a:gd name="T129" fmla="*/ 566 h 56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57" h="566">
                  <a:moveTo>
                    <a:pt x="150" y="566"/>
                  </a:moveTo>
                  <a:lnTo>
                    <a:pt x="37" y="504"/>
                  </a:lnTo>
                  <a:lnTo>
                    <a:pt x="15" y="470"/>
                  </a:lnTo>
                  <a:lnTo>
                    <a:pt x="0" y="413"/>
                  </a:lnTo>
                  <a:lnTo>
                    <a:pt x="0" y="347"/>
                  </a:lnTo>
                  <a:lnTo>
                    <a:pt x="25" y="248"/>
                  </a:lnTo>
                  <a:lnTo>
                    <a:pt x="61" y="171"/>
                  </a:lnTo>
                  <a:lnTo>
                    <a:pt x="130" y="86"/>
                  </a:lnTo>
                  <a:lnTo>
                    <a:pt x="199" y="27"/>
                  </a:lnTo>
                  <a:lnTo>
                    <a:pt x="259" y="8"/>
                  </a:lnTo>
                  <a:lnTo>
                    <a:pt x="313" y="0"/>
                  </a:lnTo>
                  <a:lnTo>
                    <a:pt x="346" y="15"/>
                  </a:lnTo>
                  <a:lnTo>
                    <a:pt x="457" y="75"/>
                  </a:lnTo>
                  <a:lnTo>
                    <a:pt x="396" y="66"/>
                  </a:lnTo>
                  <a:lnTo>
                    <a:pt x="352" y="75"/>
                  </a:lnTo>
                  <a:lnTo>
                    <a:pt x="304" y="99"/>
                  </a:lnTo>
                  <a:lnTo>
                    <a:pt x="262" y="132"/>
                  </a:lnTo>
                  <a:lnTo>
                    <a:pt x="214" y="176"/>
                  </a:lnTo>
                  <a:lnTo>
                    <a:pt x="187" y="174"/>
                  </a:lnTo>
                  <a:lnTo>
                    <a:pt x="195" y="204"/>
                  </a:lnTo>
                  <a:lnTo>
                    <a:pt x="174" y="201"/>
                  </a:lnTo>
                  <a:lnTo>
                    <a:pt x="163" y="215"/>
                  </a:lnTo>
                  <a:lnTo>
                    <a:pt x="180" y="221"/>
                  </a:lnTo>
                  <a:lnTo>
                    <a:pt x="180" y="228"/>
                  </a:lnTo>
                  <a:lnTo>
                    <a:pt x="162" y="254"/>
                  </a:lnTo>
                  <a:lnTo>
                    <a:pt x="138" y="245"/>
                  </a:lnTo>
                  <a:lnTo>
                    <a:pt x="136" y="272"/>
                  </a:lnTo>
                  <a:lnTo>
                    <a:pt x="153" y="279"/>
                  </a:lnTo>
                  <a:lnTo>
                    <a:pt x="145" y="297"/>
                  </a:lnTo>
                  <a:lnTo>
                    <a:pt x="123" y="305"/>
                  </a:lnTo>
                  <a:lnTo>
                    <a:pt x="117" y="326"/>
                  </a:lnTo>
                  <a:lnTo>
                    <a:pt x="130" y="333"/>
                  </a:lnTo>
                  <a:lnTo>
                    <a:pt x="126" y="350"/>
                  </a:lnTo>
                  <a:lnTo>
                    <a:pt x="105" y="351"/>
                  </a:lnTo>
                  <a:lnTo>
                    <a:pt x="93" y="360"/>
                  </a:lnTo>
                  <a:lnTo>
                    <a:pt x="118" y="383"/>
                  </a:lnTo>
                  <a:lnTo>
                    <a:pt x="111" y="420"/>
                  </a:lnTo>
                  <a:lnTo>
                    <a:pt x="90" y="426"/>
                  </a:lnTo>
                  <a:lnTo>
                    <a:pt x="85" y="438"/>
                  </a:lnTo>
                  <a:lnTo>
                    <a:pt x="108" y="453"/>
                  </a:lnTo>
                  <a:lnTo>
                    <a:pt x="121" y="528"/>
                  </a:lnTo>
                  <a:lnTo>
                    <a:pt x="150" y="566"/>
                  </a:lnTo>
                  <a:close/>
                </a:path>
              </a:pathLst>
            </a:custGeom>
            <a:grpFill/>
            <a:ln w="3175" cmpd="sng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92" name="Oval 221"/>
            <p:cNvSpPr>
              <a:spLocks noChangeArrowheads="1"/>
            </p:cNvSpPr>
            <p:nvPr/>
          </p:nvSpPr>
          <p:spPr bwMode="auto">
            <a:xfrm rot="1789520">
              <a:off x="880929" y="1963314"/>
              <a:ext cx="20683" cy="32604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93" name="Oval 222"/>
            <p:cNvSpPr>
              <a:spLocks noChangeArrowheads="1"/>
            </p:cNvSpPr>
            <p:nvPr/>
          </p:nvSpPr>
          <p:spPr bwMode="auto">
            <a:xfrm rot="20150061">
              <a:off x="850765" y="1970650"/>
              <a:ext cx="6033" cy="7336"/>
            </a:xfrm>
            <a:prstGeom prst="ellipse">
              <a:avLst/>
            </a:prstGeom>
            <a:grpFill/>
            <a:ln w="952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94" name="Freeform 223"/>
            <p:cNvSpPr>
              <a:spLocks/>
            </p:cNvSpPr>
            <p:nvPr/>
          </p:nvSpPr>
          <p:spPr bwMode="auto">
            <a:xfrm>
              <a:off x="888685" y="1709004"/>
              <a:ext cx="197349" cy="200514"/>
            </a:xfrm>
            <a:custGeom>
              <a:avLst/>
              <a:gdLst>
                <a:gd name="T0" fmla="*/ 3 w 1068"/>
                <a:gd name="T1" fmla="*/ 11 h 1149"/>
                <a:gd name="T2" fmla="*/ 0 w 1068"/>
                <a:gd name="T3" fmla="*/ 8 h 1149"/>
                <a:gd name="T4" fmla="*/ 0 w 1068"/>
                <a:gd name="T5" fmla="*/ 3 h 1149"/>
                <a:gd name="T6" fmla="*/ 6 w 1068"/>
                <a:gd name="T7" fmla="*/ 0 h 1149"/>
                <a:gd name="T8" fmla="*/ 11 w 1068"/>
                <a:gd name="T9" fmla="*/ 3 h 1149"/>
                <a:gd name="T10" fmla="*/ 11 w 1068"/>
                <a:gd name="T11" fmla="*/ 7 h 1149"/>
                <a:gd name="T12" fmla="*/ 8 w 1068"/>
                <a:gd name="T13" fmla="*/ 9 h 1149"/>
                <a:gd name="T14" fmla="*/ 7 w 1068"/>
                <a:gd name="T15" fmla="*/ 9 h 1149"/>
                <a:gd name="T16" fmla="*/ 7 w 1068"/>
                <a:gd name="T17" fmla="*/ 10 h 1149"/>
                <a:gd name="T18" fmla="*/ 5 w 1068"/>
                <a:gd name="T19" fmla="*/ 11 h 114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68"/>
                <a:gd name="T31" fmla="*/ 0 h 1149"/>
                <a:gd name="T32" fmla="*/ 1068 w 1068"/>
                <a:gd name="T33" fmla="*/ 1149 h 114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68" h="1149">
                  <a:moveTo>
                    <a:pt x="330" y="1125"/>
                  </a:moveTo>
                  <a:lnTo>
                    <a:pt x="0" y="793"/>
                  </a:lnTo>
                  <a:lnTo>
                    <a:pt x="0" y="308"/>
                  </a:lnTo>
                  <a:lnTo>
                    <a:pt x="560" y="0"/>
                  </a:lnTo>
                  <a:lnTo>
                    <a:pt x="1068" y="279"/>
                  </a:lnTo>
                  <a:lnTo>
                    <a:pt x="1068" y="693"/>
                  </a:lnTo>
                  <a:lnTo>
                    <a:pt x="768" y="879"/>
                  </a:lnTo>
                  <a:lnTo>
                    <a:pt x="696" y="963"/>
                  </a:lnTo>
                  <a:lnTo>
                    <a:pt x="690" y="1047"/>
                  </a:lnTo>
                  <a:lnTo>
                    <a:pt x="498" y="1149"/>
                  </a:lnTo>
                </a:path>
              </a:pathLst>
            </a:custGeom>
            <a:grpFill/>
            <a:ln w="3175" cap="flat" cmpd="sng">
              <a:solidFill>
                <a:srgbClr val="17366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95" name="Freeform 224"/>
            <p:cNvSpPr>
              <a:spLocks/>
            </p:cNvSpPr>
            <p:nvPr/>
          </p:nvSpPr>
          <p:spPr bwMode="auto">
            <a:xfrm>
              <a:off x="890408" y="1761170"/>
              <a:ext cx="193902" cy="148348"/>
            </a:xfrm>
            <a:custGeom>
              <a:avLst/>
              <a:gdLst>
                <a:gd name="T0" fmla="*/ 8 w 806"/>
                <a:gd name="T1" fmla="*/ 14 h 651"/>
                <a:gd name="T2" fmla="*/ 11 w 806"/>
                <a:gd name="T3" fmla="*/ 13 h 651"/>
                <a:gd name="T4" fmla="*/ 12 w 806"/>
                <a:gd name="T5" fmla="*/ 10 h 651"/>
                <a:gd name="T6" fmla="*/ 18 w 806"/>
                <a:gd name="T7" fmla="*/ 6 h 651"/>
                <a:gd name="T8" fmla="*/ 18 w 806"/>
                <a:gd name="T9" fmla="*/ 0 h 651"/>
                <a:gd name="T10" fmla="*/ 9 w 806"/>
                <a:gd name="T11" fmla="*/ 5 h 651"/>
                <a:gd name="T12" fmla="*/ 0 w 806"/>
                <a:gd name="T13" fmla="*/ 1 h 651"/>
                <a:gd name="T14" fmla="*/ 0 w 806"/>
                <a:gd name="T15" fmla="*/ 3 h 651"/>
                <a:gd name="T16" fmla="*/ 8 w 806"/>
                <a:gd name="T17" fmla="*/ 9 h 651"/>
                <a:gd name="T18" fmla="*/ 8 w 806"/>
                <a:gd name="T19" fmla="*/ 14 h 65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806"/>
                <a:gd name="T31" fmla="*/ 0 h 651"/>
                <a:gd name="T32" fmla="*/ 806 w 806"/>
                <a:gd name="T33" fmla="*/ 651 h 65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806" h="651">
                  <a:moveTo>
                    <a:pt x="370" y="651"/>
                  </a:moveTo>
                  <a:lnTo>
                    <a:pt x="516" y="574"/>
                  </a:lnTo>
                  <a:lnTo>
                    <a:pt x="559" y="440"/>
                  </a:lnTo>
                  <a:lnTo>
                    <a:pt x="806" y="298"/>
                  </a:lnTo>
                  <a:lnTo>
                    <a:pt x="801" y="0"/>
                  </a:lnTo>
                  <a:lnTo>
                    <a:pt x="403" y="229"/>
                  </a:lnTo>
                  <a:lnTo>
                    <a:pt x="5" y="23"/>
                  </a:lnTo>
                  <a:lnTo>
                    <a:pt x="0" y="151"/>
                  </a:lnTo>
                  <a:lnTo>
                    <a:pt x="385" y="427"/>
                  </a:lnTo>
                  <a:lnTo>
                    <a:pt x="370" y="651"/>
                  </a:lnTo>
                  <a:close/>
                </a:path>
              </a:pathLst>
            </a:custGeom>
            <a:grpFill/>
            <a:ln w="3175" cap="flat" cmpd="sng">
              <a:solidFill>
                <a:srgbClr val="17366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96" name="Oval 225"/>
            <p:cNvSpPr>
              <a:spLocks noChangeArrowheads="1"/>
            </p:cNvSpPr>
            <p:nvPr/>
          </p:nvSpPr>
          <p:spPr bwMode="auto">
            <a:xfrm rot="1800000">
              <a:off x="771481" y="1890771"/>
              <a:ext cx="36195" cy="58687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97" name="Freeform 226"/>
            <p:cNvSpPr>
              <a:spLocks/>
            </p:cNvSpPr>
            <p:nvPr/>
          </p:nvSpPr>
          <p:spPr bwMode="auto">
            <a:xfrm>
              <a:off x="782684" y="1943752"/>
              <a:ext cx="53431" cy="39125"/>
            </a:xfrm>
            <a:custGeom>
              <a:avLst/>
              <a:gdLst>
                <a:gd name="T0" fmla="*/ 1 w 597"/>
                <a:gd name="T1" fmla="*/ 0 h 468"/>
                <a:gd name="T2" fmla="*/ 1 w 597"/>
                <a:gd name="T3" fmla="*/ 1 h 468"/>
                <a:gd name="T4" fmla="*/ 1 w 597"/>
                <a:gd name="T5" fmla="*/ 1 h 468"/>
                <a:gd name="T6" fmla="*/ 0 w 597"/>
                <a:gd name="T7" fmla="*/ 0 h 468"/>
                <a:gd name="T8" fmla="*/ 0 w 597"/>
                <a:gd name="T9" fmla="*/ 0 h 468"/>
                <a:gd name="T10" fmla="*/ 0 w 597"/>
                <a:gd name="T11" fmla="*/ 0 h 468"/>
                <a:gd name="T12" fmla="*/ 1 w 597"/>
                <a:gd name="T13" fmla="*/ 0 h 46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97"/>
                <a:gd name="T22" fmla="*/ 0 h 468"/>
                <a:gd name="T23" fmla="*/ 597 w 597"/>
                <a:gd name="T24" fmla="*/ 468 h 46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97" h="468">
                  <a:moveTo>
                    <a:pt x="591" y="318"/>
                  </a:moveTo>
                  <a:lnTo>
                    <a:pt x="597" y="451"/>
                  </a:lnTo>
                  <a:lnTo>
                    <a:pt x="571" y="468"/>
                  </a:lnTo>
                  <a:lnTo>
                    <a:pt x="0" y="141"/>
                  </a:lnTo>
                  <a:lnTo>
                    <a:pt x="3" y="9"/>
                  </a:lnTo>
                  <a:lnTo>
                    <a:pt x="36" y="0"/>
                  </a:lnTo>
                  <a:lnTo>
                    <a:pt x="591" y="318"/>
                  </a:lnTo>
                </a:path>
              </a:pathLst>
            </a:custGeom>
            <a:grpFill/>
            <a:ln w="3175" cmpd="sng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98" name="Freeform 227"/>
            <p:cNvSpPr>
              <a:spLocks/>
            </p:cNvSpPr>
            <p:nvPr/>
          </p:nvSpPr>
          <p:spPr bwMode="auto">
            <a:xfrm>
              <a:off x="762001" y="1795403"/>
              <a:ext cx="324032" cy="185842"/>
            </a:xfrm>
            <a:custGeom>
              <a:avLst/>
              <a:gdLst>
                <a:gd name="T0" fmla="*/ 1 w 3040"/>
                <a:gd name="T1" fmla="*/ 3 h 1830"/>
                <a:gd name="T2" fmla="*/ 0 w 3040"/>
                <a:gd name="T3" fmla="*/ 3 h 1830"/>
                <a:gd name="T4" fmla="*/ 0 w 3040"/>
                <a:gd name="T5" fmla="*/ 3 h 1830"/>
                <a:gd name="T6" fmla="*/ 0 w 3040"/>
                <a:gd name="T7" fmla="*/ 2 h 1830"/>
                <a:gd name="T8" fmla="*/ 0 w 3040"/>
                <a:gd name="T9" fmla="*/ 2 h 1830"/>
                <a:gd name="T10" fmla="*/ 0 w 3040"/>
                <a:gd name="T11" fmla="*/ 2 h 1830"/>
                <a:gd name="T12" fmla="*/ 1 w 3040"/>
                <a:gd name="T13" fmla="*/ 1 h 1830"/>
                <a:gd name="T14" fmla="*/ 1 w 3040"/>
                <a:gd name="T15" fmla="*/ 1 h 1830"/>
                <a:gd name="T16" fmla="*/ 1 w 3040"/>
                <a:gd name="T17" fmla="*/ 1 h 1830"/>
                <a:gd name="T18" fmla="*/ 1 w 3040"/>
                <a:gd name="T19" fmla="*/ 1 h 1830"/>
                <a:gd name="T20" fmla="*/ 1 w 3040"/>
                <a:gd name="T21" fmla="*/ 0 h 1830"/>
                <a:gd name="T22" fmla="*/ 1 w 3040"/>
                <a:gd name="T23" fmla="*/ 0 h 1830"/>
                <a:gd name="T24" fmla="*/ 2 w 3040"/>
                <a:gd name="T25" fmla="*/ 0 h 1830"/>
                <a:gd name="T26" fmla="*/ 2 w 3040"/>
                <a:gd name="T27" fmla="*/ 0 h 1830"/>
                <a:gd name="T28" fmla="*/ 2 w 3040"/>
                <a:gd name="T29" fmla="*/ 0 h 1830"/>
                <a:gd name="T30" fmla="*/ 4 w 3040"/>
                <a:gd name="T31" fmla="*/ 1 h 1830"/>
                <a:gd name="T32" fmla="*/ 4 w 3040"/>
                <a:gd name="T33" fmla="*/ 1 h 1830"/>
                <a:gd name="T34" fmla="*/ 4 w 3040"/>
                <a:gd name="T35" fmla="*/ 2 h 1830"/>
                <a:gd name="T36" fmla="*/ 4 w 3040"/>
                <a:gd name="T37" fmla="*/ 2 h 1830"/>
                <a:gd name="T38" fmla="*/ 4 w 3040"/>
                <a:gd name="T39" fmla="*/ 2 h 1830"/>
                <a:gd name="T40" fmla="*/ 5 w 3040"/>
                <a:gd name="T41" fmla="*/ 1 h 1830"/>
                <a:gd name="T42" fmla="*/ 6 w 3040"/>
                <a:gd name="T43" fmla="*/ 1 h 1830"/>
                <a:gd name="T44" fmla="*/ 6 w 3040"/>
                <a:gd name="T45" fmla="*/ 1 h 1830"/>
                <a:gd name="T46" fmla="*/ 5 w 3040"/>
                <a:gd name="T47" fmla="*/ 1 h 1830"/>
                <a:gd name="T48" fmla="*/ 5 w 3040"/>
                <a:gd name="T49" fmla="*/ 1 h 1830"/>
                <a:gd name="T50" fmla="*/ 5 w 3040"/>
                <a:gd name="T51" fmla="*/ 1 h 1830"/>
                <a:gd name="T52" fmla="*/ 5 w 3040"/>
                <a:gd name="T53" fmla="*/ 1 h 1830"/>
                <a:gd name="T54" fmla="*/ 5 w 3040"/>
                <a:gd name="T55" fmla="*/ 2 h 1830"/>
                <a:gd name="T56" fmla="*/ 5 w 3040"/>
                <a:gd name="T57" fmla="*/ 2 h 1830"/>
                <a:gd name="T58" fmla="*/ 3 w 3040"/>
                <a:gd name="T59" fmla="*/ 3 h 1830"/>
                <a:gd name="T60" fmla="*/ 3 w 3040"/>
                <a:gd name="T61" fmla="*/ 3 h 1830"/>
                <a:gd name="T62" fmla="*/ 2 w 3040"/>
                <a:gd name="T63" fmla="*/ 3 h 1830"/>
                <a:gd name="T64" fmla="*/ 2 w 3040"/>
                <a:gd name="T65" fmla="*/ 3 h 1830"/>
                <a:gd name="T66" fmla="*/ 2 w 3040"/>
                <a:gd name="T67" fmla="*/ 3 h 1830"/>
                <a:gd name="T68" fmla="*/ 2 w 3040"/>
                <a:gd name="T69" fmla="*/ 3 h 1830"/>
                <a:gd name="T70" fmla="*/ 2 w 3040"/>
                <a:gd name="T71" fmla="*/ 3 h 1830"/>
                <a:gd name="T72" fmla="*/ 1 w 3040"/>
                <a:gd name="T73" fmla="*/ 3 h 1830"/>
                <a:gd name="T74" fmla="*/ 1 w 3040"/>
                <a:gd name="T75" fmla="*/ 3 h 1830"/>
                <a:gd name="T76" fmla="*/ 1 w 3040"/>
                <a:gd name="T77" fmla="*/ 3 h 1830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3040"/>
                <a:gd name="T118" fmla="*/ 0 h 1830"/>
                <a:gd name="T119" fmla="*/ 3040 w 3040"/>
                <a:gd name="T120" fmla="*/ 1830 h 1830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3040" h="1830">
                  <a:moveTo>
                    <a:pt x="351" y="1533"/>
                  </a:moveTo>
                  <a:lnTo>
                    <a:pt x="177" y="1421"/>
                  </a:lnTo>
                  <a:lnTo>
                    <a:pt x="176" y="1380"/>
                  </a:lnTo>
                  <a:lnTo>
                    <a:pt x="0" y="1277"/>
                  </a:lnTo>
                  <a:lnTo>
                    <a:pt x="6" y="1155"/>
                  </a:lnTo>
                  <a:lnTo>
                    <a:pt x="21" y="1134"/>
                  </a:lnTo>
                  <a:cubicBezTo>
                    <a:pt x="81" y="1076"/>
                    <a:pt x="261" y="901"/>
                    <a:pt x="364" y="804"/>
                  </a:cubicBezTo>
                  <a:cubicBezTo>
                    <a:pt x="464" y="709"/>
                    <a:pt x="591" y="599"/>
                    <a:pt x="640" y="552"/>
                  </a:cubicBezTo>
                  <a:cubicBezTo>
                    <a:pt x="689" y="505"/>
                    <a:pt x="654" y="535"/>
                    <a:pt x="660" y="524"/>
                  </a:cubicBezTo>
                  <a:lnTo>
                    <a:pt x="676" y="484"/>
                  </a:lnTo>
                  <a:lnTo>
                    <a:pt x="692" y="244"/>
                  </a:lnTo>
                  <a:lnTo>
                    <a:pt x="756" y="196"/>
                  </a:lnTo>
                  <a:lnTo>
                    <a:pt x="1074" y="18"/>
                  </a:lnTo>
                  <a:lnTo>
                    <a:pt x="1134" y="0"/>
                  </a:lnTo>
                  <a:lnTo>
                    <a:pt x="1182" y="24"/>
                  </a:lnTo>
                  <a:lnTo>
                    <a:pt x="2040" y="508"/>
                  </a:lnTo>
                  <a:lnTo>
                    <a:pt x="2076" y="555"/>
                  </a:lnTo>
                  <a:lnTo>
                    <a:pt x="2076" y="1148"/>
                  </a:lnTo>
                  <a:lnTo>
                    <a:pt x="2331" y="1008"/>
                  </a:lnTo>
                  <a:lnTo>
                    <a:pt x="2364" y="876"/>
                  </a:lnTo>
                  <a:lnTo>
                    <a:pt x="2452" y="644"/>
                  </a:lnTo>
                  <a:lnTo>
                    <a:pt x="3040" y="320"/>
                  </a:lnTo>
                  <a:lnTo>
                    <a:pt x="3036" y="620"/>
                  </a:lnTo>
                  <a:lnTo>
                    <a:pt x="2852" y="724"/>
                  </a:lnTo>
                  <a:lnTo>
                    <a:pt x="2788" y="668"/>
                  </a:lnTo>
                  <a:cubicBezTo>
                    <a:pt x="2764" y="656"/>
                    <a:pt x="2747" y="636"/>
                    <a:pt x="2708" y="652"/>
                  </a:cubicBezTo>
                  <a:cubicBezTo>
                    <a:pt x="2660" y="668"/>
                    <a:pt x="2592" y="720"/>
                    <a:pt x="2556" y="764"/>
                  </a:cubicBezTo>
                  <a:lnTo>
                    <a:pt x="2492" y="916"/>
                  </a:lnTo>
                  <a:lnTo>
                    <a:pt x="2466" y="1050"/>
                  </a:lnTo>
                  <a:lnTo>
                    <a:pt x="1422" y="1638"/>
                  </a:lnTo>
                  <a:lnTo>
                    <a:pt x="1386" y="1554"/>
                  </a:lnTo>
                  <a:cubicBezTo>
                    <a:pt x="1360" y="1531"/>
                    <a:pt x="1320" y="1492"/>
                    <a:pt x="1266" y="1500"/>
                  </a:cubicBezTo>
                  <a:cubicBezTo>
                    <a:pt x="1158" y="1494"/>
                    <a:pt x="1104" y="1554"/>
                    <a:pt x="1062" y="1602"/>
                  </a:cubicBezTo>
                  <a:cubicBezTo>
                    <a:pt x="1020" y="1650"/>
                    <a:pt x="1009" y="1693"/>
                    <a:pt x="996" y="1728"/>
                  </a:cubicBezTo>
                  <a:lnTo>
                    <a:pt x="984" y="1806"/>
                  </a:lnTo>
                  <a:lnTo>
                    <a:pt x="960" y="1830"/>
                  </a:lnTo>
                  <a:lnTo>
                    <a:pt x="768" y="1731"/>
                  </a:lnTo>
                  <a:lnTo>
                    <a:pt x="722" y="1746"/>
                  </a:lnTo>
                  <a:lnTo>
                    <a:pt x="348" y="1533"/>
                  </a:lnTo>
                </a:path>
              </a:pathLst>
            </a:custGeom>
            <a:grpFill/>
            <a:ln w="3175" cmpd="sng">
              <a:solidFill>
                <a:srgbClr val="17366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99" name="Freeform 228"/>
            <p:cNvSpPr>
              <a:spLocks/>
            </p:cNvSpPr>
            <p:nvPr/>
          </p:nvSpPr>
          <p:spPr bwMode="auto">
            <a:xfrm>
              <a:off x="762863" y="1832083"/>
              <a:ext cx="321448" cy="147533"/>
            </a:xfrm>
            <a:custGeom>
              <a:avLst/>
              <a:gdLst>
                <a:gd name="T0" fmla="*/ 0 w 1332"/>
                <a:gd name="T1" fmla="*/ 9 h 649"/>
                <a:gd name="T2" fmla="*/ 0 w 1332"/>
                <a:gd name="T3" fmla="*/ 8 h 649"/>
                <a:gd name="T4" fmla="*/ 0 w 1332"/>
                <a:gd name="T5" fmla="*/ 7 h 649"/>
                <a:gd name="T6" fmla="*/ 2 w 1332"/>
                <a:gd name="T7" fmla="*/ 8 h 649"/>
                <a:gd name="T8" fmla="*/ 2 w 1332"/>
                <a:gd name="T9" fmla="*/ 8 h 649"/>
                <a:gd name="T10" fmla="*/ 7 w 1332"/>
                <a:gd name="T11" fmla="*/ 12 h 649"/>
                <a:gd name="T12" fmla="*/ 7 w 1332"/>
                <a:gd name="T13" fmla="*/ 12 h 649"/>
                <a:gd name="T14" fmla="*/ 8 w 1332"/>
                <a:gd name="T15" fmla="*/ 12 h 649"/>
                <a:gd name="T16" fmla="*/ 8 w 1332"/>
                <a:gd name="T17" fmla="*/ 12 h 649"/>
                <a:gd name="T18" fmla="*/ 9 w 1332"/>
                <a:gd name="T19" fmla="*/ 12 h 649"/>
                <a:gd name="T20" fmla="*/ 9 w 1332"/>
                <a:gd name="T21" fmla="*/ 13 h 649"/>
                <a:gd name="T22" fmla="*/ 11 w 1332"/>
                <a:gd name="T23" fmla="*/ 10 h 649"/>
                <a:gd name="T24" fmla="*/ 15 w 1332"/>
                <a:gd name="T25" fmla="*/ 8 h 649"/>
                <a:gd name="T26" fmla="*/ 16 w 1332"/>
                <a:gd name="T27" fmla="*/ 7 h 649"/>
                <a:gd name="T28" fmla="*/ 16 w 1332"/>
                <a:gd name="T29" fmla="*/ 4 h 649"/>
                <a:gd name="T30" fmla="*/ 20 w 1332"/>
                <a:gd name="T31" fmla="*/ 2 h 649"/>
                <a:gd name="T32" fmla="*/ 20 w 1332"/>
                <a:gd name="T33" fmla="*/ 2 h 649"/>
                <a:gd name="T34" fmla="*/ 20 w 1332"/>
                <a:gd name="T35" fmla="*/ 8 h 649"/>
                <a:gd name="T36" fmla="*/ 23 w 1332"/>
                <a:gd name="T37" fmla="*/ 6 h 649"/>
                <a:gd name="T38" fmla="*/ 23 w 1332"/>
                <a:gd name="T39" fmla="*/ 5 h 649"/>
                <a:gd name="T40" fmla="*/ 24 w 1332"/>
                <a:gd name="T41" fmla="*/ 3 h 649"/>
                <a:gd name="T42" fmla="*/ 27 w 1332"/>
                <a:gd name="T43" fmla="*/ 1 h 649"/>
                <a:gd name="T44" fmla="*/ 29 w 1332"/>
                <a:gd name="T45" fmla="*/ 0 h 649"/>
                <a:gd name="T46" fmla="*/ 29 w 1332"/>
                <a:gd name="T47" fmla="*/ 3 h 649"/>
                <a:gd name="T48" fmla="*/ 28 w 1332"/>
                <a:gd name="T49" fmla="*/ 3 h 649"/>
                <a:gd name="T50" fmla="*/ 27 w 1332"/>
                <a:gd name="T51" fmla="*/ 3 h 649"/>
                <a:gd name="T52" fmla="*/ 26 w 1332"/>
                <a:gd name="T53" fmla="*/ 3 h 649"/>
                <a:gd name="T54" fmla="*/ 25 w 1332"/>
                <a:gd name="T55" fmla="*/ 3 h 649"/>
                <a:gd name="T56" fmla="*/ 25 w 1332"/>
                <a:gd name="T57" fmla="*/ 4 h 649"/>
                <a:gd name="T58" fmla="*/ 24 w 1332"/>
                <a:gd name="T59" fmla="*/ 5 h 649"/>
                <a:gd name="T60" fmla="*/ 24 w 1332"/>
                <a:gd name="T61" fmla="*/ 7 h 649"/>
                <a:gd name="T62" fmla="*/ 14 w 1332"/>
                <a:gd name="T63" fmla="*/ 12 h 649"/>
                <a:gd name="T64" fmla="*/ 13 w 1332"/>
                <a:gd name="T65" fmla="*/ 11 h 649"/>
                <a:gd name="T66" fmla="*/ 12 w 1332"/>
                <a:gd name="T67" fmla="*/ 11 h 649"/>
                <a:gd name="T68" fmla="*/ 11 w 1332"/>
                <a:gd name="T69" fmla="*/ 11 h 649"/>
                <a:gd name="T70" fmla="*/ 11 w 1332"/>
                <a:gd name="T71" fmla="*/ 11 h 649"/>
                <a:gd name="T72" fmla="*/ 10 w 1332"/>
                <a:gd name="T73" fmla="*/ 13 h 649"/>
                <a:gd name="T74" fmla="*/ 10 w 1332"/>
                <a:gd name="T75" fmla="*/ 14 h 649"/>
                <a:gd name="T76" fmla="*/ 9 w 1332"/>
                <a:gd name="T77" fmla="*/ 14 h 649"/>
                <a:gd name="T78" fmla="*/ 7 w 1332"/>
                <a:gd name="T79" fmla="*/ 13 h 649"/>
                <a:gd name="T80" fmla="*/ 7 w 1332"/>
                <a:gd name="T81" fmla="*/ 13 h 649"/>
                <a:gd name="T82" fmla="*/ 2 w 1332"/>
                <a:gd name="T83" fmla="*/ 10 h 649"/>
                <a:gd name="T84" fmla="*/ 2 w 1332"/>
                <a:gd name="T85" fmla="*/ 10 h 649"/>
                <a:gd name="T86" fmla="*/ 0 w 1332"/>
                <a:gd name="T87" fmla="*/ 9 h 649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332"/>
                <a:gd name="T133" fmla="*/ 0 h 649"/>
                <a:gd name="T134" fmla="*/ 1332 w 1332"/>
                <a:gd name="T135" fmla="*/ 649 h 649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332" h="649">
                  <a:moveTo>
                    <a:pt x="0" y="409"/>
                  </a:moveTo>
                  <a:lnTo>
                    <a:pt x="1" y="359"/>
                  </a:lnTo>
                  <a:lnTo>
                    <a:pt x="8" y="341"/>
                  </a:lnTo>
                  <a:lnTo>
                    <a:pt x="77" y="391"/>
                  </a:lnTo>
                  <a:lnTo>
                    <a:pt x="89" y="392"/>
                  </a:lnTo>
                  <a:lnTo>
                    <a:pt x="335" y="535"/>
                  </a:lnTo>
                  <a:lnTo>
                    <a:pt x="329" y="545"/>
                  </a:lnTo>
                  <a:lnTo>
                    <a:pt x="346" y="541"/>
                  </a:lnTo>
                  <a:lnTo>
                    <a:pt x="380" y="568"/>
                  </a:lnTo>
                  <a:lnTo>
                    <a:pt x="392" y="569"/>
                  </a:lnTo>
                  <a:lnTo>
                    <a:pt x="407" y="573"/>
                  </a:lnTo>
                  <a:cubicBezTo>
                    <a:pt x="430" y="556"/>
                    <a:pt x="480" y="508"/>
                    <a:pt x="528" y="470"/>
                  </a:cubicBezTo>
                  <a:cubicBezTo>
                    <a:pt x="576" y="433"/>
                    <a:pt x="668" y="367"/>
                    <a:pt x="692" y="349"/>
                  </a:cubicBezTo>
                  <a:lnTo>
                    <a:pt x="712" y="335"/>
                  </a:lnTo>
                  <a:lnTo>
                    <a:pt x="712" y="172"/>
                  </a:lnTo>
                  <a:lnTo>
                    <a:pt x="893" y="70"/>
                  </a:lnTo>
                  <a:lnTo>
                    <a:pt x="911" y="88"/>
                  </a:lnTo>
                  <a:lnTo>
                    <a:pt x="913" y="356"/>
                  </a:lnTo>
                  <a:lnTo>
                    <a:pt x="1030" y="293"/>
                  </a:lnTo>
                  <a:lnTo>
                    <a:pt x="1048" y="229"/>
                  </a:lnTo>
                  <a:lnTo>
                    <a:pt x="1085" y="131"/>
                  </a:lnTo>
                  <a:lnTo>
                    <a:pt x="1245" y="44"/>
                  </a:lnTo>
                  <a:lnTo>
                    <a:pt x="1332" y="0"/>
                  </a:lnTo>
                  <a:lnTo>
                    <a:pt x="1332" y="119"/>
                  </a:lnTo>
                  <a:lnTo>
                    <a:pt x="1260" y="157"/>
                  </a:lnTo>
                  <a:lnTo>
                    <a:pt x="1235" y="136"/>
                  </a:lnTo>
                  <a:lnTo>
                    <a:pt x="1203" y="123"/>
                  </a:lnTo>
                  <a:lnTo>
                    <a:pt x="1162" y="143"/>
                  </a:lnTo>
                  <a:lnTo>
                    <a:pt x="1130" y="169"/>
                  </a:lnTo>
                  <a:lnTo>
                    <a:pt x="1096" y="240"/>
                  </a:lnTo>
                  <a:lnTo>
                    <a:pt x="1078" y="315"/>
                  </a:lnTo>
                  <a:lnTo>
                    <a:pt x="629" y="562"/>
                  </a:lnTo>
                  <a:lnTo>
                    <a:pt x="602" y="518"/>
                  </a:lnTo>
                  <a:lnTo>
                    <a:pt x="559" y="502"/>
                  </a:lnTo>
                  <a:lnTo>
                    <a:pt x="512" y="511"/>
                  </a:lnTo>
                  <a:lnTo>
                    <a:pt x="484" y="529"/>
                  </a:lnTo>
                  <a:lnTo>
                    <a:pt x="441" y="585"/>
                  </a:lnTo>
                  <a:lnTo>
                    <a:pt x="428" y="640"/>
                  </a:lnTo>
                  <a:lnTo>
                    <a:pt x="421" y="649"/>
                  </a:lnTo>
                  <a:lnTo>
                    <a:pt x="336" y="606"/>
                  </a:lnTo>
                  <a:lnTo>
                    <a:pt x="314" y="614"/>
                  </a:lnTo>
                  <a:lnTo>
                    <a:pt x="78" y="475"/>
                  </a:lnTo>
                  <a:lnTo>
                    <a:pt x="76" y="450"/>
                  </a:lnTo>
                  <a:lnTo>
                    <a:pt x="0" y="409"/>
                  </a:lnTo>
                  <a:close/>
                </a:path>
              </a:pathLst>
            </a:custGeom>
            <a:grpFill/>
            <a:ln w="3175" cmpd="sng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00" name="Freeform 229"/>
            <p:cNvSpPr>
              <a:spLocks/>
            </p:cNvSpPr>
            <p:nvPr/>
          </p:nvSpPr>
          <p:spPr bwMode="auto">
            <a:xfrm>
              <a:off x="831806" y="1847570"/>
              <a:ext cx="102553" cy="53796"/>
            </a:xfrm>
            <a:custGeom>
              <a:avLst/>
              <a:gdLst>
                <a:gd name="T0" fmla="*/ 2 w 954"/>
                <a:gd name="T1" fmla="*/ 1 h 528"/>
                <a:gd name="T2" fmla="*/ 0 w 954"/>
                <a:gd name="T3" fmla="*/ 0 h 528"/>
                <a:gd name="T4" fmla="*/ 0 60000 65536"/>
                <a:gd name="T5" fmla="*/ 0 60000 65536"/>
                <a:gd name="T6" fmla="*/ 0 w 954"/>
                <a:gd name="T7" fmla="*/ 0 h 528"/>
                <a:gd name="T8" fmla="*/ 954 w 954"/>
                <a:gd name="T9" fmla="*/ 528 h 528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954" h="528">
                  <a:moveTo>
                    <a:pt x="954" y="528"/>
                  </a:moveTo>
                  <a:lnTo>
                    <a:pt x="0" y="0"/>
                  </a:lnTo>
                </a:path>
              </a:pathLst>
            </a:custGeom>
            <a:grpFill/>
            <a:ln w="3175" cmpd="sng">
              <a:solidFill>
                <a:srgbClr val="17366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01" name="Freeform 230"/>
            <p:cNvSpPr>
              <a:spLocks/>
            </p:cNvSpPr>
            <p:nvPr/>
          </p:nvSpPr>
          <p:spPr bwMode="auto">
            <a:xfrm>
              <a:off x="836976" y="1821486"/>
              <a:ext cx="144780" cy="52981"/>
            </a:xfrm>
            <a:custGeom>
              <a:avLst/>
              <a:gdLst>
                <a:gd name="T0" fmla="*/ 0 w 1356"/>
                <a:gd name="T1" fmla="*/ 0 h 522"/>
                <a:gd name="T2" fmla="*/ 0 w 1356"/>
                <a:gd name="T3" fmla="*/ 0 h 522"/>
                <a:gd name="T4" fmla="*/ 0 w 1356"/>
                <a:gd name="T5" fmla="*/ 0 h 522"/>
                <a:gd name="T6" fmla="*/ 2 w 1356"/>
                <a:gd name="T7" fmla="*/ 1 h 522"/>
                <a:gd name="T8" fmla="*/ 2 w 1356"/>
                <a:gd name="T9" fmla="*/ 1 h 522"/>
                <a:gd name="T10" fmla="*/ 3 w 1356"/>
                <a:gd name="T11" fmla="*/ 0 h 52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56"/>
                <a:gd name="T19" fmla="*/ 0 h 522"/>
                <a:gd name="T20" fmla="*/ 1356 w 1356"/>
                <a:gd name="T21" fmla="*/ 522 h 52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56" h="522">
                  <a:moveTo>
                    <a:pt x="0" y="33"/>
                  </a:moveTo>
                  <a:lnTo>
                    <a:pt x="12" y="0"/>
                  </a:lnTo>
                  <a:lnTo>
                    <a:pt x="54" y="6"/>
                  </a:lnTo>
                  <a:lnTo>
                    <a:pt x="894" y="480"/>
                  </a:lnTo>
                  <a:lnTo>
                    <a:pt x="930" y="522"/>
                  </a:lnTo>
                  <a:lnTo>
                    <a:pt x="1356" y="272"/>
                  </a:lnTo>
                </a:path>
              </a:pathLst>
            </a:custGeom>
            <a:grpFill/>
            <a:ln w="3175" cmpd="sng">
              <a:solidFill>
                <a:srgbClr val="17366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02" name="Freeform 231"/>
            <p:cNvSpPr>
              <a:spLocks/>
            </p:cNvSpPr>
            <p:nvPr/>
          </p:nvSpPr>
          <p:spPr bwMode="auto">
            <a:xfrm>
              <a:off x="843009" y="1904626"/>
              <a:ext cx="93935" cy="52166"/>
            </a:xfrm>
            <a:custGeom>
              <a:avLst/>
              <a:gdLst>
                <a:gd name="T0" fmla="*/ 2 w 885"/>
                <a:gd name="T1" fmla="*/ 0 h 522"/>
                <a:gd name="T2" fmla="*/ 1 w 885"/>
                <a:gd name="T3" fmla="*/ 0 h 522"/>
                <a:gd name="T4" fmla="*/ 0 w 885"/>
                <a:gd name="T5" fmla="*/ 1 h 522"/>
                <a:gd name="T6" fmla="*/ 0 w 885"/>
                <a:gd name="T7" fmla="*/ 1 h 522"/>
                <a:gd name="T8" fmla="*/ 0 w 885"/>
                <a:gd name="T9" fmla="*/ 1 h 522"/>
                <a:gd name="T10" fmla="*/ 1 w 885"/>
                <a:gd name="T11" fmla="*/ 0 h 522"/>
                <a:gd name="T12" fmla="*/ 1 w 885"/>
                <a:gd name="T13" fmla="*/ 0 h 522"/>
                <a:gd name="T14" fmla="*/ 2 w 885"/>
                <a:gd name="T15" fmla="*/ 0 h 52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885"/>
                <a:gd name="T25" fmla="*/ 0 h 522"/>
                <a:gd name="T26" fmla="*/ 885 w 885"/>
                <a:gd name="T27" fmla="*/ 522 h 52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885" h="522">
                  <a:moveTo>
                    <a:pt x="885" y="33"/>
                  </a:moveTo>
                  <a:lnTo>
                    <a:pt x="476" y="248"/>
                  </a:lnTo>
                  <a:cubicBezTo>
                    <a:pt x="334" y="326"/>
                    <a:pt x="109" y="460"/>
                    <a:pt x="33" y="503"/>
                  </a:cubicBezTo>
                  <a:lnTo>
                    <a:pt x="0" y="522"/>
                  </a:lnTo>
                  <a:lnTo>
                    <a:pt x="35" y="494"/>
                  </a:lnTo>
                  <a:cubicBezTo>
                    <a:pt x="113" y="442"/>
                    <a:pt x="341" y="287"/>
                    <a:pt x="471" y="210"/>
                  </a:cubicBezTo>
                  <a:cubicBezTo>
                    <a:pt x="601" y="133"/>
                    <a:pt x="714" y="70"/>
                    <a:pt x="782" y="36"/>
                  </a:cubicBezTo>
                  <a:lnTo>
                    <a:pt x="864" y="0"/>
                  </a:lnTo>
                </a:path>
              </a:pathLst>
            </a:custGeom>
            <a:grpFill/>
            <a:ln w="3175" cmpd="sng">
              <a:solidFill>
                <a:srgbClr val="17366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03" name="Freeform 232"/>
            <p:cNvSpPr>
              <a:spLocks/>
            </p:cNvSpPr>
            <p:nvPr/>
          </p:nvSpPr>
          <p:spPr bwMode="auto">
            <a:xfrm>
              <a:off x="836976" y="1827192"/>
              <a:ext cx="95658" cy="69283"/>
            </a:xfrm>
            <a:custGeom>
              <a:avLst/>
              <a:gdLst>
                <a:gd name="T0" fmla="*/ 2 w 891"/>
                <a:gd name="T1" fmla="*/ 1 h 684"/>
                <a:gd name="T2" fmla="*/ 2 w 891"/>
                <a:gd name="T3" fmla="*/ 1 h 684"/>
                <a:gd name="T4" fmla="*/ 0 w 891"/>
                <a:gd name="T5" fmla="*/ 0 h 684"/>
                <a:gd name="T6" fmla="*/ 0 w 891"/>
                <a:gd name="T7" fmla="*/ 0 h 684"/>
                <a:gd name="T8" fmla="*/ 0 w 891"/>
                <a:gd name="T9" fmla="*/ 0 h 684"/>
                <a:gd name="T10" fmla="*/ 2 w 891"/>
                <a:gd name="T11" fmla="*/ 1 h 68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91"/>
                <a:gd name="T19" fmla="*/ 0 h 684"/>
                <a:gd name="T20" fmla="*/ 891 w 891"/>
                <a:gd name="T21" fmla="*/ 684 h 68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91" h="684">
                  <a:moveTo>
                    <a:pt x="891" y="477"/>
                  </a:moveTo>
                  <a:lnTo>
                    <a:pt x="879" y="684"/>
                  </a:lnTo>
                  <a:lnTo>
                    <a:pt x="0" y="195"/>
                  </a:lnTo>
                  <a:lnTo>
                    <a:pt x="15" y="6"/>
                  </a:lnTo>
                  <a:lnTo>
                    <a:pt x="51" y="0"/>
                  </a:lnTo>
                  <a:lnTo>
                    <a:pt x="879" y="456"/>
                  </a:lnTo>
                </a:path>
              </a:pathLst>
            </a:custGeom>
            <a:grpFill/>
            <a:ln w="3175" cmpd="sng">
              <a:solidFill>
                <a:srgbClr val="17366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04" name="Freeform 233"/>
            <p:cNvSpPr>
              <a:spLocks/>
            </p:cNvSpPr>
            <p:nvPr/>
          </p:nvSpPr>
          <p:spPr bwMode="auto">
            <a:xfrm>
              <a:off x="939530" y="1856536"/>
              <a:ext cx="36195" cy="40755"/>
            </a:xfrm>
            <a:custGeom>
              <a:avLst/>
              <a:gdLst>
                <a:gd name="T0" fmla="*/ 0 w 344"/>
                <a:gd name="T1" fmla="*/ 0 h 400"/>
                <a:gd name="T2" fmla="*/ 0 w 344"/>
                <a:gd name="T3" fmla="*/ 1 h 400"/>
                <a:gd name="T4" fmla="*/ 1 w 344"/>
                <a:gd name="T5" fmla="*/ 0 h 400"/>
                <a:gd name="T6" fmla="*/ 1 w 344"/>
                <a:gd name="T7" fmla="*/ 0 h 400"/>
                <a:gd name="T8" fmla="*/ 0 w 344"/>
                <a:gd name="T9" fmla="*/ 0 h 4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44"/>
                <a:gd name="T16" fmla="*/ 0 h 400"/>
                <a:gd name="T17" fmla="*/ 344 w 344"/>
                <a:gd name="T18" fmla="*/ 400 h 4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44" h="400">
                  <a:moveTo>
                    <a:pt x="0" y="188"/>
                  </a:moveTo>
                  <a:lnTo>
                    <a:pt x="0" y="400"/>
                  </a:lnTo>
                  <a:lnTo>
                    <a:pt x="344" y="200"/>
                  </a:lnTo>
                  <a:lnTo>
                    <a:pt x="344" y="0"/>
                  </a:lnTo>
                  <a:lnTo>
                    <a:pt x="35" y="175"/>
                  </a:lnTo>
                </a:path>
              </a:pathLst>
            </a:custGeom>
            <a:grpFill/>
            <a:ln w="3175" cmpd="sng">
              <a:solidFill>
                <a:srgbClr val="17366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05" name="Freeform 234"/>
            <p:cNvSpPr>
              <a:spLocks/>
            </p:cNvSpPr>
            <p:nvPr/>
          </p:nvSpPr>
          <p:spPr bwMode="auto">
            <a:xfrm>
              <a:off x="878343" y="1846754"/>
              <a:ext cx="6033" cy="22008"/>
            </a:xfrm>
            <a:custGeom>
              <a:avLst/>
              <a:gdLst>
                <a:gd name="T0" fmla="*/ 0 w 60"/>
                <a:gd name="T1" fmla="*/ 0 h 225"/>
                <a:gd name="T2" fmla="*/ 0 w 60"/>
                <a:gd name="T3" fmla="*/ 0 h 225"/>
                <a:gd name="T4" fmla="*/ 0 w 60"/>
                <a:gd name="T5" fmla="*/ 0 h 225"/>
                <a:gd name="T6" fmla="*/ 0 w 60"/>
                <a:gd name="T7" fmla="*/ 0 h 2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0"/>
                <a:gd name="T13" fmla="*/ 0 h 225"/>
                <a:gd name="T14" fmla="*/ 60 w 60"/>
                <a:gd name="T15" fmla="*/ 225 h 2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0" h="225">
                  <a:moveTo>
                    <a:pt x="0" y="213"/>
                  </a:moveTo>
                  <a:lnTo>
                    <a:pt x="27" y="0"/>
                  </a:lnTo>
                  <a:lnTo>
                    <a:pt x="60" y="24"/>
                  </a:lnTo>
                  <a:lnTo>
                    <a:pt x="39" y="225"/>
                  </a:lnTo>
                </a:path>
              </a:pathLst>
            </a:custGeom>
            <a:grpFill/>
            <a:ln w="3175" cap="flat" cmpd="sng">
              <a:solidFill>
                <a:srgbClr val="17366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06" name="Freeform 235"/>
            <p:cNvSpPr>
              <a:spLocks/>
            </p:cNvSpPr>
            <p:nvPr/>
          </p:nvSpPr>
          <p:spPr bwMode="auto">
            <a:xfrm>
              <a:off x="782684" y="1944566"/>
              <a:ext cx="49984" cy="27713"/>
            </a:xfrm>
            <a:custGeom>
              <a:avLst/>
              <a:gdLst>
                <a:gd name="T0" fmla="*/ 1 w 465"/>
                <a:gd name="T1" fmla="*/ 1 h 271"/>
                <a:gd name="T2" fmla="*/ 0 w 465"/>
                <a:gd name="T3" fmla="*/ 0 h 271"/>
                <a:gd name="T4" fmla="*/ 0 60000 65536"/>
                <a:gd name="T5" fmla="*/ 0 60000 65536"/>
                <a:gd name="T6" fmla="*/ 0 w 465"/>
                <a:gd name="T7" fmla="*/ 0 h 271"/>
                <a:gd name="T8" fmla="*/ 465 w 465"/>
                <a:gd name="T9" fmla="*/ 271 h 27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65" h="271">
                  <a:moveTo>
                    <a:pt x="465" y="271"/>
                  </a:moveTo>
                  <a:lnTo>
                    <a:pt x="0" y="0"/>
                  </a:lnTo>
                </a:path>
              </a:pathLst>
            </a:custGeom>
            <a:grpFill/>
            <a:ln w="3175" cmpd="sng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07" name="Freeform 236"/>
            <p:cNvSpPr>
              <a:spLocks/>
            </p:cNvSpPr>
            <p:nvPr/>
          </p:nvSpPr>
          <p:spPr bwMode="auto">
            <a:xfrm>
              <a:off x="842147" y="1892400"/>
              <a:ext cx="72390" cy="63578"/>
            </a:xfrm>
            <a:custGeom>
              <a:avLst/>
              <a:gdLst>
                <a:gd name="T0" fmla="*/ 0 w 684"/>
                <a:gd name="T1" fmla="*/ 1 h 626"/>
                <a:gd name="T2" fmla="*/ 0 w 684"/>
                <a:gd name="T3" fmla="*/ 1 h 626"/>
                <a:gd name="T4" fmla="*/ 1 w 684"/>
                <a:gd name="T5" fmla="*/ 0 h 626"/>
                <a:gd name="T6" fmla="*/ 1 w 684"/>
                <a:gd name="T7" fmla="*/ 0 h 626"/>
                <a:gd name="T8" fmla="*/ 1 w 684"/>
                <a:gd name="T9" fmla="*/ 0 h 6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84"/>
                <a:gd name="T16" fmla="*/ 0 h 626"/>
                <a:gd name="T17" fmla="*/ 684 w 684"/>
                <a:gd name="T18" fmla="*/ 626 h 62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84" h="626">
                  <a:moveTo>
                    <a:pt x="0" y="626"/>
                  </a:moveTo>
                  <a:lnTo>
                    <a:pt x="57" y="569"/>
                  </a:lnTo>
                  <a:cubicBezTo>
                    <a:pt x="121" y="503"/>
                    <a:pt x="290" y="316"/>
                    <a:pt x="384" y="228"/>
                  </a:cubicBezTo>
                  <a:cubicBezTo>
                    <a:pt x="509" y="133"/>
                    <a:pt x="564" y="75"/>
                    <a:pt x="624" y="42"/>
                  </a:cubicBezTo>
                  <a:lnTo>
                    <a:pt x="684" y="0"/>
                  </a:lnTo>
                </a:path>
              </a:pathLst>
            </a:custGeom>
            <a:grpFill/>
            <a:ln w="3175" cmpd="sng">
              <a:solidFill>
                <a:srgbClr val="17366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08" name="Oval 237"/>
            <p:cNvSpPr>
              <a:spLocks noChangeArrowheads="1"/>
            </p:cNvSpPr>
            <p:nvPr/>
          </p:nvSpPr>
          <p:spPr bwMode="auto">
            <a:xfrm rot="20160818">
              <a:off x="843009" y="1956793"/>
              <a:ext cx="6033" cy="8151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09" name="Freeform 238"/>
            <p:cNvSpPr>
              <a:spLocks/>
            </p:cNvSpPr>
            <p:nvPr/>
          </p:nvSpPr>
          <p:spPr bwMode="auto">
            <a:xfrm>
              <a:off x="935220" y="1852460"/>
              <a:ext cx="43089" cy="84770"/>
            </a:xfrm>
            <a:custGeom>
              <a:avLst/>
              <a:gdLst>
                <a:gd name="T0" fmla="*/ 0 w 408"/>
                <a:gd name="T1" fmla="*/ 0 h 848"/>
                <a:gd name="T2" fmla="*/ 0 w 408"/>
                <a:gd name="T3" fmla="*/ 1 h 848"/>
                <a:gd name="T4" fmla="*/ 0 w 408"/>
                <a:gd name="T5" fmla="*/ 2 h 848"/>
                <a:gd name="T6" fmla="*/ 0 w 408"/>
                <a:gd name="T7" fmla="*/ 2 h 848"/>
                <a:gd name="T8" fmla="*/ 1 w 408"/>
                <a:gd name="T9" fmla="*/ 1 h 848"/>
                <a:gd name="T10" fmla="*/ 1 w 408"/>
                <a:gd name="T11" fmla="*/ 1 h 848"/>
                <a:gd name="T12" fmla="*/ 1 w 408"/>
                <a:gd name="T13" fmla="*/ 0 h 848"/>
                <a:gd name="T14" fmla="*/ 0 w 408"/>
                <a:gd name="T15" fmla="*/ 0 h 84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08"/>
                <a:gd name="T25" fmla="*/ 0 h 848"/>
                <a:gd name="T26" fmla="*/ 408 w 408"/>
                <a:gd name="T27" fmla="*/ 848 h 84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08" h="848">
                  <a:moveTo>
                    <a:pt x="0" y="232"/>
                  </a:moveTo>
                  <a:lnTo>
                    <a:pt x="0" y="488"/>
                  </a:lnTo>
                  <a:lnTo>
                    <a:pt x="0" y="832"/>
                  </a:lnTo>
                  <a:lnTo>
                    <a:pt x="64" y="848"/>
                  </a:lnTo>
                  <a:lnTo>
                    <a:pt x="376" y="672"/>
                  </a:lnTo>
                  <a:lnTo>
                    <a:pt x="408" y="616"/>
                  </a:lnTo>
                  <a:lnTo>
                    <a:pt x="408" y="0"/>
                  </a:lnTo>
                  <a:lnTo>
                    <a:pt x="0" y="232"/>
                  </a:lnTo>
                  <a:close/>
                </a:path>
              </a:pathLst>
            </a:custGeom>
            <a:grpFill/>
            <a:ln w="3175" cmpd="sng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10" name="Freeform 239"/>
            <p:cNvSpPr>
              <a:spLocks/>
            </p:cNvSpPr>
            <p:nvPr/>
          </p:nvSpPr>
          <p:spPr bwMode="auto">
            <a:xfrm>
              <a:off x="781822" y="1850015"/>
              <a:ext cx="49984" cy="72544"/>
            </a:xfrm>
            <a:custGeom>
              <a:avLst/>
              <a:gdLst>
                <a:gd name="T0" fmla="*/ 1 w 474"/>
                <a:gd name="T1" fmla="*/ 0 h 705"/>
                <a:gd name="T2" fmla="*/ 1 w 474"/>
                <a:gd name="T3" fmla="*/ 0 h 705"/>
                <a:gd name="T4" fmla="*/ 1 w 474"/>
                <a:gd name="T5" fmla="*/ 1 h 705"/>
                <a:gd name="T6" fmla="*/ 0 w 474"/>
                <a:gd name="T7" fmla="*/ 1 h 705"/>
                <a:gd name="T8" fmla="*/ 0 w 474"/>
                <a:gd name="T9" fmla="*/ 1 h 705"/>
                <a:gd name="T10" fmla="*/ 0 w 474"/>
                <a:gd name="T11" fmla="*/ 1 h 705"/>
                <a:gd name="T12" fmla="*/ 0 w 474"/>
                <a:gd name="T13" fmla="*/ 1 h 705"/>
                <a:gd name="T14" fmla="*/ 1 w 474"/>
                <a:gd name="T15" fmla="*/ 0 h 705"/>
                <a:gd name="T16" fmla="*/ 1 w 474"/>
                <a:gd name="T17" fmla="*/ 0 h 70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74"/>
                <a:gd name="T28" fmla="*/ 0 h 705"/>
                <a:gd name="T29" fmla="*/ 474 w 474"/>
                <a:gd name="T30" fmla="*/ 705 h 70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74" h="705">
                  <a:moveTo>
                    <a:pt x="474" y="0"/>
                  </a:moveTo>
                  <a:lnTo>
                    <a:pt x="458" y="40"/>
                  </a:lnTo>
                  <a:cubicBezTo>
                    <a:pt x="435" y="83"/>
                    <a:pt x="391" y="178"/>
                    <a:pt x="338" y="260"/>
                  </a:cubicBezTo>
                  <a:cubicBezTo>
                    <a:pt x="251" y="392"/>
                    <a:pt x="198" y="459"/>
                    <a:pt x="142" y="532"/>
                  </a:cubicBezTo>
                  <a:lnTo>
                    <a:pt x="0" y="705"/>
                  </a:lnTo>
                  <a:lnTo>
                    <a:pt x="60" y="627"/>
                  </a:lnTo>
                  <a:cubicBezTo>
                    <a:pt x="103" y="566"/>
                    <a:pt x="204" y="421"/>
                    <a:pt x="258" y="336"/>
                  </a:cubicBezTo>
                  <a:cubicBezTo>
                    <a:pt x="333" y="216"/>
                    <a:pt x="355" y="166"/>
                    <a:pt x="382" y="116"/>
                  </a:cubicBezTo>
                  <a:lnTo>
                    <a:pt x="422" y="52"/>
                  </a:lnTo>
                </a:path>
              </a:pathLst>
            </a:custGeom>
            <a:grpFill/>
            <a:ln w="3175" cap="flat" cmpd="sng">
              <a:solidFill>
                <a:srgbClr val="17366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11" name="Freeform 240"/>
            <p:cNvSpPr>
              <a:spLocks/>
            </p:cNvSpPr>
            <p:nvPr/>
          </p:nvSpPr>
          <p:spPr bwMode="auto">
            <a:xfrm>
              <a:off x="780960" y="1860611"/>
              <a:ext cx="73252" cy="63578"/>
            </a:xfrm>
            <a:custGeom>
              <a:avLst/>
              <a:gdLst>
                <a:gd name="T0" fmla="*/ 0 w 684"/>
                <a:gd name="T1" fmla="*/ 1 h 626"/>
                <a:gd name="T2" fmla="*/ 0 w 684"/>
                <a:gd name="T3" fmla="*/ 1 h 626"/>
                <a:gd name="T4" fmla="*/ 1 w 684"/>
                <a:gd name="T5" fmla="*/ 0 h 626"/>
                <a:gd name="T6" fmla="*/ 1 w 684"/>
                <a:gd name="T7" fmla="*/ 0 h 626"/>
                <a:gd name="T8" fmla="*/ 1 w 684"/>
                <a:gd name="T9" fmla="*/ 0 h 6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84"/>
                <a:gd name="T16" fmla="*/ 0 h 626"/>
                <a:gd name="T17" fmla="*/ 684 w 684"/>
                <a:gd name="T18" fmla="*/ 626 h 62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84" h="626">
                  <a:moveTo>
                    <a:pt x="0" y="626"/>
                  </a:moveTo>
                  <a:lnTo>
                    <a:pt x="57" y="569"/>
                  </a:lnTo>
                  <a:cubicBezTo>
                    <a:pt x="121" y="503"/>
                    <a:pt x="290" y="316"/>
                    <a:pt x="384" y="228"/>
                  </a:cubicBezTo>
                  <a:cubicBezTo>
                    <a:pt x="509" y="133"/>
                    <a:pt x="564" y="75"/>
                    <a:pt x="624" y="42"/>
                  </a:cubicBezTo>
                  <a:lnTo>
                    <a:pt x="684" y="0"/>
                  </a:lnTo>
                </a:path>
              </a:pathLst>
            </a:custGeom>
            <a:grpFill/>
            <a:ln w="3175" cmpd="sng">
              <a:solidFill>
                <a:srgbClr val="17366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12" name="Oval 241"/>
            <p:cNvSpPr>
              <a:spLocks noChangeArrowheads="1"/>
            </p:cNvSpPr>
            <p:nvPr/>
          </p:nvSpPr>
          <p:spPr bwMode="auto">
            <a:xfrm rot="20160818">
              <a:off x="826635" y="1952717"/>
              <a:ext cx="11203" cy="13857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13" name="Oval 242"/>
            <p:cNvSpPr>
              <a:spLocks noChangeArrowheads="1"/>
            </p:cNvSpPr>
            <p:nvPr/>
          </p:nvSpPr>
          <p:spPr bwMode="auto">
            <a:xfrm rot="20160818">
              <a:off x="782684" y="1927449"/>
              <a:ext cx="11203" cy="15487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14" name="Oval 243"/>
            <p:cNvSpPr>
              <a:spLocks noChangeArrowheads="1"/>
            </p:cNvSpPr>
            <p:nvPr/>
          </p:nvSpPr>
          <p:spPr bwMode="auto">
            <a:xfrm rot="20160541">
              <a:off x="822326" y="1969834"/>
              <a:ext cx="4309" cy="6521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15" name="Oval 244"/>
            <p:cNvSpPr>
              <a:spLocks noChangeArrowheads="1"/>
            </p:cNvSpPr>
            <p:nvPr/>
          </p:nvSpPr>
          <p:spPr bwMode="auto">
            <a:xfrm rot="20160541">
              <a:off x="784407" y="1949457"/>
              <a:ext cx="5171" cy="6521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16" name="Freeform 245"/>
            <p:cNvSpPr>
              <a:spLocks/>
            </p:cNvSpPr>
            <p:nvPr/>
          </p:nvSpPr>
          <p:spPr bwMode="auto">
            <a:xfrm>
              <a:off x="796472" y="1933970"/>
              <a:ext cx="25854" cy="24453"/>
            </a:xfrm>
            <a:custGeom>
              <a:avLst/>
              <a:gdLst>
                <a:gd name="T0" fmla="*/ 0 w 141"/>
                <a:gd name="T1" fmla="*/ 1 h 138"/>
                <a:gd name="T2" fmla="*/ 1 w 141"/>
                <a:gd name="T3" fmla="*/ 2 h 138"/>
                <a:gd name="T4" fmla="*/ 1 w 141"/>
                <a:gd name="T5" fmla="*/ 1 h 138"/>
                <a:gd name="T6" fmla="*/ 0 w 141"/>
                <a:gd name="T7" fmla="*/ 0 h 138"/>
                <a:gd name="T8" fmla="*/ 0 w 141"/>
                <a:gd name="T9" fmla="*/ 1 h 1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1"/>
                <a:gd name="T16" fmla="*/ 0 h 138"/>
                <a:gd name="T17" fmla="*/ 141 w 141"/>
                <a:gd name="T18" fmla="*/ 138 h 13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1" h="138">
                  <a:moveTo>
                    <a:pt x="6" y="66"/>
                  </a:moveTo>
                  <a:lnTo>
                    <a:pt x="138" y="138"/>
                  </a:lnTo>
                  <a:lnTo>
                    <a:pt x="141" y="85"/>
                  </a:lnTo>
                  <a:lnTo>
                    <a:pt x="0" y="0"/>
                  </a:lnTo>
                  <a:lnTo>
                    <a:pt x="6" y="66"/>
                  </a:lnTo>
                  <a:close/>
                </a:path>
              </a:pathLst>
            </a:custGeom>
            <a:grpFill/>
            <a:ln w="3175" cap="flat" cmpd="sng">
              <a:solidFill>
                <a:srgbClr val="17366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17" name="Oval 246"/>
            <p:cNvSpPr>
              <a:spLocks noChangeArrowheads="1"/>
            </p:cNvSpPr>
            <p:nvPr/>
          </p:nvSpPr>
          <p:spPr bwMode="auto">
            <a:xfrm rot="20160541">
              <a:off x="849903" y="1961684"/>
              <a:ext cx="4309" cy="6521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18" name="Oval 247"/>
            <p:cNvSpPr>
              <a:spLocks noChangeArrowheads="1"/>
            </p:cNvSpPr>
            <p:nvPr/>
          </p:nvSpPr>
          <p:spPr bwMode="auto">
            <a:xfrm rot="20160818">
              <a:off x="764586" y="1913593"/>
              <a:ext cx="5171" cy="8966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19" name="Line 248"/>
            <p:cNvSpPr>
              <a:spLocks noChangeShapeType="1"/>
            </p:cNvSpPr>
            <p:nvPr/>
          </p:nvSpPr>
          <p:spPr bwMode="auto">
            <a:xfrm flipV="1">
              <a:off x="986067" y="1814967"/>
              <a:ext cx="0" cy="86400"/>
            </a:xfrm>
            <a:prstGeom prst="lin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0" name="Freeform 249"/>
            <p:cNvSpPr>
              <a:spLocks/>
            </p:cNvSpPr>
            <p:nvPr/>
          </p:nvSpPr>
          <p:spPr bwMode="auto">
            <a:xfrm>
              <a:off x="791302" y="1894845"/>
              <a:ext cx="80146" cy="57872"/>
            </a:xfrm>
            <a:custGeom>
              <a:avLst/>
              <a:gdLst>
                <a:gd name="T0" fmla="*/ 0 w 546"/>
                <a:gd name="T1" fmla="*/ 1 h 426"/>
                <a:gd name="T2" fmla="*/ 2 w 546"/>
                <a:gd name="T3" fmla="*/ 2 h 426"/>
                <a:gd name="T4" fmla="*/ 2 w 546"/>
                <a:gd name="T5" fmla="*/ 2 h 426"/>
                <a:gd name="T6" fmla="*/ 3 w 546"/>
                <a:gd name="T7" fmla="*/ 1 h 426"/>
                <a:gd name="T8" fmla="*/ 1 w 546"/>
                <a:gd name="T9" fmla="*/ 0 h 426"/>
                <a:gd name="T10" fmla="*/ 1 w 546"/>
                <a:gd name="T11" fmla="*/ 1 h 426"/>
                <a:gd name="T12" fmla="*/ 0 w 546"/>
                <a:gd name="T13" fmla="*/ 1 h 42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6"/>
                <a:gd name="T22" fmla="*/ 0 h 426"/>
                <a:gd name="T23" fmla="*/ 546 w 546"/>
                <a:gd name="T24" fmla="*/ 426 h 42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6" h="426">
                  <a:moveTo>
                    <a:pt x="0" y="246"/>
                  </a:moveTo>
                  <a:lnTo>
                    <a:pt x="300" y="426"/>
                  </a:lnTo>
                  <a:lnTo>
                    <a:pt x="402" y="312"/>
                  </a:lnTo>
                  <a:lnTo>
                    <a:pt x="546" y="162"/>
                  </a:lnTo>
                  <a:lnTo>
                    <a:pt x="252" y="0"/>
                  </a:lnTo>
                  <a:lnTo>
                    <a:pt x="126" y="114"/>
                  </a:lnTo>
                  <a:lnTo>
                    <a:pt x="0" y="246"/>
                  </a:lnTo>
                  <a:close/>
                </a:path>
              </a:pathLst>
            </a:custGeom>
            <a:grpFill/>
            <a:ln w="9525" cap="flat" cmpd="sng">
              <a:solidFill>
                <a:srgbClr val="17366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64" name="Group 250"/>
            <p:cNvGrpSpPr>
              <a:grpSpLocks/>
            </p:cNvGrpSpPr>
            <p:nvPr/>
          </p:nvGrpSpPr>
          <p:grpSpPr bwMode="auto">
            <a:xfrm>
              <a:off x="874033" y="1770950"/>
              <a:ext cx="61187" cy="56242"/>
              <a:chOff x="2352" y="3792"/>
              <a:chExt cx="329" cy="318"/>
            </a:xfrm>
            <a:grpFill/>
          </p:grpSpPr>
          <p:sp>
            <p:nvSpPr>
              <p:cNvPr id="746" name="Freeform 251"/>
              <p:cNvSpPr>
                <a:spLocks/>
              </p:cNvSpPr>
              <p:nvPr/>
            </p:nvSpPr>
            <p:spPr bwMode="auto">
              <a:xfrm>
                <a:off x="2352" y="3792"/>
                <a:ext cx="329" cy="318"/>
              </a:xfrm>
              <a:custGeom>
                <a:avLst/>
                <a:gdLst>
                  <a:gd name="T0" fmla="*/ 76 w 675"/>
                  <a:gd name="T1" fmla="*/ 55 h 653"/>
                  <a:gd name="T2" fmla="*/ 74 w 675"/>
                  <a:gd name="T3" fmla="*/ 23 h 653"/>
                  <a:gd name="T4" fmla="*/ 33 w 675"/>
                  <a:gd name="T5" fmla="*/ 0 h 653"/>
                  <a:gd name="T6" fmla="*/ 0 w 675"/>
                  <a:gd name="T7" fmla="*/ 20 h 653"/>
                  <a:gd name="T8" fmla="*/ 0 w 675"/>
                  <a:gd name="T9" fmla="*/ 53 h 653"/>
                  <a:gd name="T10" fmla="*/ 40 w 675"/>
                  <a:gd name="T11" fmla="*/ 75 h 653"/>
                  <a:gd name="T12" fmla="*/ 78 w 675"/>
                  <a:gd name="T13" fmla="*/ 53 h 65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75"/>
                  <a:gd name="T22" fmla="*/ 0 h 653"/>
                  <a:gd name="T23" fmla="*/ 675 w 675"/>
                  <a:gd name="T24" fmla="*/ 653 h 65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75" h="653">
                    <a:moveTo>
                      <a:pt x="654" y="477"/>
                    </a:moveTo>
                    <a:lnTo>
                      <a:pt x="639" y="198"/>
                    </a:lnTo>
                    <a:lnTo>
                      <a:pt x="288" y="0"/>
                    </a:lnTo>
                    <a:lnTo>
                      <a:pt x="0" y="173"/>
                    </a:lnTo>
                    <a:lnTo>
                      <a:pt x="0" y="461"/>
                    </a:lnTo>
                    <a:lnTo>
                      <a:pt x="345" y="653"/>
                    </a:lnTo>
                    <a:lnTo>
                      <a:pt x="675" y="458"/>
                    </a:lnTo>
                  </a:path>
                </a:pathLst>
              </a:custGeom>
              <a:grpFill/>
              <a:ln w="3175" cap="flat" cmpd="sng">
                <a:solidFill>
                  <a:srgbClr val="17366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47" name="Freeform 252"/>
              <p:cNvSpPr>
                <a:spLocks/>
              </p:cNvSpPr>
              <p:nvPr/>
            </p:nvSpPr>
            <p:spPr bwMode="auto">
              <a:xfrm>
                <a:off x="2533" y="3896"/>
                <a:ext cx="128" cy="80"/>
              </a:xfrm>
              <a:custGeom>
                <a:avLst/>
                <a:gdLst>
                  <a:gd name="T0" fmla="*/ 0 w 261"/>
                  <a:gd name="T1" fmla="*/ 19 h 164"/>
                  <a:gd name="T2" fmla="*/ 31 w 261"/>
                  <a:gd name="T3" fmla="*/ 0 h 164"/>
                  <a:gd name="T4" fmla="*/ 0 60000 65536"/>
                  <a:gd name="T5" fmla="*/ 0 60000 65536"/>
                  <a:gd name="T6" fmla="*/ 0 w 261"/>
                  <a:gd name="T7" fmla="*/ 0 h 164"/>
                  <a:gd name="T8" fmla="*/ 261 w 261"/>
                  <a:gd name="T9" fmla="*/ 164 h 164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61" h="164">
                    <a:moveTo>
                      <a:pt x="0" y="164"/>
                    </a:moveTo>
                    <a:lnTo>
                      <a:pt x="261" y="0"/>
                    </a:lnTo>
                  </a:path>
                </a:pathLst>
              </a:custGeom>
              <a:grpFill/>
              <a:ln w="3175" cmpd="sng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48" name="Freeform 253"/>
              <p:cNvSpPr>
                <a:spLocks/>
              </p:cNvSpPr>
              <p:nvPr/>
            </p:nvSpPr>
            <p:spPr bwMode="auto">
              <a:xfrm>
                <a:off x="2352" y="3881"/>
                <a:ext cx="161" cy="90"/>
              </a:xfrm>
              <a:custGeom>
                <a:avLst/>
                <a:gdLst>
                  <a:gd name="T0" fmla="*/ 0 w 330"/>
                  <a:gd name="T1" fmla="*/ 0 h 186"/>
                  <a:gd name="T2" fmla="*/ 39 w 330"/>
                  <a:gd name="T3" fmla="*/ 21 h 186"/>
                  <a:gd name="T4" fmla="*/ 0 60000 65536"/>
                  <a:gd name="T5" fmla="*/ 0 60000 65536"/>
                  <a:gd name="T6" fmla="*/ 0 w 330"/>
                  <a:gd name="T7" fmla="*/ 0 h 186"/>
                  <a:gd name="T8" fmla="*/ 330 w 330"/>
                  <a:gd name="T9" fmla="*/ 186 h 18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30" h="186">
                    <a:moveTo>
                      <a:pt x="0" y="0"/>
                    </a:moveTo>
                    <a:lnTo>
                      <a:pt x="330" y="186"/>
                    </a:lnTo>
                  </a:path>
                </a:pathLst>
              </a:custGeom>
              <a:grpFill/>
              <a:ln w="3175" cmpd="sng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49" name="Freeform 254"/>
              <p:cNvSpPr>
                <a:spLocks/>
              </p:cNvSpPr>
              <p:nvPr/>
            </p:nvSpPr>
            <p:spPr bwMode="auto">
              <a:xfrm>
                <a:off x="2522" y="3989"/>
                <a:ext cx="0" cy="121"/>
              </a:xfrm>
              <a:custGeom>
                <a:avLst/>
                <a:gdLst>
                  <a:gd name="T0" fmla="*/ 0 w 1"/>
                  <a:gd name="T1" fmla="*/ 29 h 249"/>
                  <a:gd name="T2" fmla="*/ 0 w 1"/>
                  <a:gd name="T3" fmla="*/ 0 h 249"/>
                  <a:gd name="T4" fmla="*/ 0 60000 65536"/>
                  <a:gd name="T5" fmla="*/ 0 60000 65536"/>
                  <a:gd name="T6" fmla="*/ 0 w 1"/>
                  <a:gd name="T7" fmla="*/ 0 h 249"/>
                  <a:gd name="T8" fmla="*/ 0 w 1"/>
                  <a:gd name="T9" fmla="*/ 249 h 249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" h="249">
                    <a:moveTo>
                      <a:pt x="0" y="249"/>
                    </a:moveTo>
                    <a:lnTo>
                      <a:pt x="0" y="0"/>
                    </a:lnTo>
                  </a:path>
                </a:pathLst>
              </a:custGeom>
              <a:grpFill/>
              <a:ln w="3175" cmpd="sng">
                <a:solidFill>
                  <a:srgbClr val="173660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50" name="Freeform 255"/>
              <p:cNvSpPr>
                <a:spLocks/>
              </p:cNvSpPr>
              <p:nvPr/>
            </p:nvSpPr>
            <p:spPr bwMode="auto">
              <a:xfrm>
                <a:off x="2361" y="3904"/>
                <a:ext cx="152" cy="188"/>
              </a:xfrm>
              <a:custGeom>
                <a:avLst/>
                <a:gdLst>
                  <a:gd name="T0" fmla="*/ 0 w 312"/>
                  <a:gd name="T1" fmla="*/ 0 h 387"/>
                  <a:gd name="T2" fmla="*/ 0 w 312"/>
                  <a:gd name="T3" fmla="*/ 25 h 387"/>
                  <a:gd name="T4" fmla="*/ 36 w 312"/>
                  <a:gd name="T5" fmla="*/ 44 h 387"/>
                  <a:gd name="T6" fmla="*/ 36 w 312"/>
                  <a:gd name="T7" fmla="*/ 20 h 387"/>
                  <a:gd name="T8" fmla="*/ 0 w 312"/>
                  <a:gd name="T9" fmla="*/ 0 h 38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2"/>
                  <a:gd name="T16" fmla="*/ 0 h 387"/>
                  <a:gd name="T17" fmla="*/ 312 w 312"/>
                  <a:gd name="T18" fmla="*/ 387 h 38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2" h="387">
                    <a:moveTo>
                      <a:pt x="0" y="0"/>
                    </a:moveTo>
                    <a:lnTo>
                      <a:pt x="0" y="216"/>
                    </a:lnTo>
                    <a:lnTo>
                      <a:pt x="312" y="387"/>
                    </a:lnTo>
                    <a:lnTo>
                      <a:pt x="312" y="17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17366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722" name="Line 256"/>
            <p:cNvSpPr>
              <a:spLocks noChangeShapeType="1"/>
            </p:cNvSpPr>
            <p:nvPr/>
          </p:nvSpPr>
          <p:spPr bwMode="auto">
            <a:xfrm>
              <a:off x="890407" y="1763614"/>
              <a:ext cx="95658" cy="50536"/>
            </a:xfrm>
            <a:prstGeom prst="lin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3" name="Line 257"/>
            <p:cNvSpPr>
              <a:spLocks noChangeShapeType="1"/>
            </p:cNvSpPr>
            <p:nvPr/>
          </p:nvSpPr>
          <p:spPr bwMode="auto">
            <a:xfrm flipV="1">
              <a:off x="984342" y="1761984"/>
              <a:ext cx="97382" cy="52981"/>
            </a:xfrm>
            <a:prstGeom prst="lin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65" name="Group 258"/>
            <p:cNvGrpSpPr>
              <a:grpSpLocks/>
            </p:cNvGrpSpPr>
            <p:nvPr/>
          </p:nvGrpSpPr>
          <p:grpSpPr bwMode="auto">
            <a:xfrm>
              <a:off x="1074830" y="1754653"/>
              <a:ext cx="6894" cy="107594"/>
              <a:chOff x="2784" y="2408"/>
              <a:chExt cx="30" cy="472"/>
            </a:xfrm>
            <a:grpFill/>
          </p:grpSpPr>
          <p:sp>
            <p:nvSpPr>
              <p:cNvPr id="744" name="Freeform 259"/>
              <p:cNvSpPr>
                <a:spLocks/>
              </p:cNvSpPr>
              <p:nvPr/>
            </p:nvSpPr>
            <p:spPr bwMode="auto">
              <a:xfrm>
                <a:off x="2792" y="2408"/>
                <a:ext cx="15" cy="235"/>
              </a:xfrm>
              <a:custGeom>
                <a:avLst/>
                <a:gdLst>
                  <a:gd name="T0" fmla="*/ 1 w 15"/>
                  <a:gd name="T1" fmla="*/ 0 h 235"/>
                  <a:gd name="T2" fmla="*/ 0 w 15"/>
                  <a:gd name="T3" fmla="*/ 232 h 235"/>
                  <a:gd name="T4" fmla="*/ 4 w 15"/>
                  <a:gd name="T5" fmla="*/ 235 h 235"/>
                  <a:gd name="T6" fmla="*/ 15 w 15"/>
                  <a:gd name="T7" fmla="*/ 234 h 235"/>
                  <a:gd name="T8" fmla="*/ 15 w 15"/>
                  <a:gd name="T9" fmla="*/ 1 h 235"/>
                  <a:gd name="T10" fmla="*/ 7 w 15"/>
                  <a:gd name="T11" fmla="*/ 1 h 235"/>
                  <a:gd name="T12" fmla="*/ 1 w 15"/>
                  <a:gd name="T13" fmla="*/ 0 h 23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5"/>
                  <a:gd name="T22" fmla="*/ 0 h 235"/>
                  <a:gd name="T23" fmla="*/ 15 w 15"/>
                  <a:gd name="T24" fmla="*/ 235 h 23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5" h="235">
                    <a:moveTo>
                      <a:pt x="1" y="0"/>
                    </a:moveTo>
                    <a:lnTo>
                      <a:pt x="0" y="232"/>
                    </a:lnTo>
                    <a:lnTo>
                      <a:pt x="4" y="235"/>
                    </a:lnTo>
                    <a:lnTo>
                      <a:pt x="15" y="234"/>
                    </a:lnTo>
                    <a:lnTo>
                      <a:pt x="15" y="1"/>
                    </a:lnTo>
                    <a:lnTo>
                      <a:pt x="7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3175" cmpd="sng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45" name="Freeform 260"/>
              <p:cNvSpPr>
                <a:spLocks/>
              </p:cNvSpPr>
              <p:nvPr/>
            </p:nvSpPr>
            <p:spPr bwMode="auto">
              <a:xfrm>
                <a:off x="2784" y="2632"/>
                <a:ext cx="30" cy="248"/>
              </a:xfrm>
              <a:custGeom>
                <a:avLst/>
                <a:gdLst>
                  <a:gd name="T0" fmla="*/ 5 w 30"/>
                  <a:gd name="T1" fmla="*/ 0 h 248"/>
                  <a:gd name="T2" fmla="*/ 0 w 30"/>
                  <a:gd name="T3" fmla="*/ 243 h 248"/>
                  <a:gd name="T4" fmla="*/ 12 w 30"/>
                  <a:gd name="T5" fmla="*/ 248 h 248"/>
                  <a:gd name="T6" fmla="*/ 30 w 30"/>
                  <a:gd name="T7" fmla="*/ 243 h 248"/>
                  <a:gd name="T8" fmla="*/ 27 w 30"/>
                  <a:gd name="T9" fmla="*/ 0 h 248"/>
                  <a:gd name="T10" fmla="*/ 15 w 30"/>
                  <a:gd name="T11" fmla="*/ 5 h 248"/>
                  <a:gd name="T12" fmla="*/ 3 w 30"/>
                  <a:gd name="T13" fmla="*/ 2 h 24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0"/>
                  <a:gd name="T22" fmla="*/ 0 h 248"/>
                  <a:gd name="T23" fmla="*/ 30 w 30"/>
                  <a:gd name="T24" fmla="*/ 248 h 24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0" h="248">
                    <a:moveTo>
                      <a:pt x="5" y="0"/>
                    </a:moveTo>
                    <a:lnTo>
                      <a:pt x="0" y="243"/>
                    </a:lnTo>
                    <a:lnTo>
                      <a:pt x="12" y="248"/>
                    </a:lnTo>
                    <a:lnTo>
                      <a:pt x="30" y="243"/>
                    </a:lnTo>
                    <a:lnTo>
                      <a:pt x="27" y="0"/>
                    </a:lnTo>
                    <a:lnTo>
                      <a:pt x="15" y="5"/>
                    </a:lnTo>
                    <a:lnTo>
                      <a:pt x="3" y="2"/>
                    </a:lnTo>
                  </a:path>
                </a:pathLst>
              </a:custGeom>
              <a:grpFill/>
              <a:ln w="3175" cmpd="sng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66" name="Group 261"/>
            <p:cNvGrpSpPr>
              <a:grpSpLocks/>
            </p:cNvGrpSpPr>
            <p:nvPr/>
          </p:nvGrpSpPr>
          <p:grpSpPr bwMode="auto">
            <a:xfrm flipH="1">
              <a:off x="1067935" y="1731826"/>
              <a:ext cx="25854" cy="35049"/>
              <a:chOff x="911" y="2160"/>
              <a:chExt cx="339" cy="480"/>
            </a:xfrm>
            <a:grpFill/>
          </p:grpSpPr>
          <p:sp>
            <p:nvSpPr>
              <p:cNvPr id="739" name="Freeform 262"/>
              <p:cNvSpPr>
                <a:spLocks/>
              </p:cNvSpPr>
              <p:nvPr/>
            </p:nvSpPr>
            <p:spPr bwMode="auto">
              <a:xfrm>
                <a:off x="911" y="2160"/>
                <a:ext cx="339" cy="480"/>
              </a:xfrm>
              <a:custGeom>
                <a:avLst/>
                <a:gdLst>
                  <a:gd name="T0" fmla="*/ 6 w 339"/>
                  <a:gd name="T1" fmla="*/ 150 h 480"/>
                  <a:gd name="T2" fmla="*/ 0 w 339"/>
                  <a:gd name="T3" fmla="*/ 334 h 480"/>
                  <a:gd name="T4" fmla="*/ 1 w 339"/>
                  <a:gd name="T5" fmla="*/ 405 h 480"/>
                  <a:gd name="T6" fmla="*/ 21 w 339"/>
                  <a:gd name="T7" fmla="*/ 431 h 480"/>
                  <a:gd name="T8" fmla="*/ 54 w 339"/>
                  <a:gd name="T9" fmla="*/ 456 h 480"/>
                  <a:gd name="T10" fmla="*/ 129 w 339"/>
                  <a:gd name="T11" fmla="*/ 477 h 480"/>
                  <a:gd name="T12" fmla="*/ 211 w 339"/>
                  <a:gd name="T13" fmla="*/ 480 h 480"/>
                  <a:gd name="T14" fmla="*/ 288 w 339"/>
                  <a:gd name="T15" fmla="*/ 458 h 480"/>
                  <a:gd name="T16" fmla="*/ 333 w 339"/>
                  <a:gd name="T17" fmla="*/ 419 h 480"/>
                  <a:gd name="T18" fmla="*/ 337 w 339"/>
                  <a:gd name="T19" fmla="*/ 393 h 480"/>
                  <a:gd name="T20" fmla="*/ 339 w 339"/>
                  <a:gd name="T21" fmla="*/ 149 h 480"/>
                  <a:gd name="T22" fmla="*/ 313 w 339"/>
                  <a:gd name="T23" fmla="*/ 73 h 480"/>
                  <a:gd name="T24" fmla="*/ 250 w 339"/>
                  <a:gd name="T25" fmla="*/ 21 h 480"/>
                  <a:gd name="T26" fmla="*/ 213 w 339"/>
                  <a:gd name="T27" fmla="*/ 9 h 480"/>
                  <a:gd name="T28" fmla="*/ 163 w 339"/>
                  <a:gd name="T29" fmla="*/ 0 h 480"/>
                  <a:gd name="T30" fmla="*/ 93 w 339"/>
                  <a:gd name="T31" fmla="*/ 20 h 480"/>
                  <a:gd name="T32" fmla="*/ 28 w 339"/>
                  <a:gd name="T33" fmla="*/ 77 h 480"/>
                  <a:gd name="T34" fmla="*/ 6 w 339"/>
                  <a:gd name="T35" fmla="*/ 150 h 480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339"/>
                  <a:gd name="T55" fmla="*/ 0 h 480"/>
                  <a:gd name="T56" fmla="*/ 339 w 339"/>
                  <a:gd name="T57" fmla="*/ 480 h 480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339" h="480">
                    <a:moveTo>
                      <a:pt x="6" y="150"/>
                    </a:moveTo>
                    <a:lnTo>
                      <a:pt x="0" y="334"/>
                    </a:lnTo>
                    <a:lnTo>
                      <a:pt x="1" y="405"/>
                    </a:lnTo>
                    <a:lnTo>
                      <a:pt x="21" y="431"/>
                    </a:lnTo>
                    <a:lnTo>
                      <a:pt x="54" y="456"/>
                    </a:lnTo>
                    <a:lnTo>
                      <a:pt x="129" y="477"/>
                    </a:lnTo>
                    <a:lnTo>
                      <a:pt x="211" y="480"/>
                    </a:lnTo>
                    <a:lnTo>
                      <a:pt x="288" y="458"/>
                    </a:lnTo>
                    <a:lnTo>
                      <a:pt x="333" y="419"/>
                    </a:lnTo>
                    <a:lnTo>
                      <a:pt x="337" y="393"/>
                    </a:lnTo>
                    <a:lnTo>
                      <a:pt x="339" y="149"/>
                    </a:lnTo>
                    <a:lnTo>
                      <a:pt x="313" y="73"/>
                    </a:lnTo>
                    <a:lnTo>
                      <a:pt x="250" y="21"/>
                    </a:lnTo>
                    <a:lnTo>
                      <a:pt x="213" y="9"/>
                    </a:lnTo>
                    <a:lnTo>
                      <a:pt x="163" y="0"/>
                    </a:lnTo>
                    <a:lnTo>
                      <a:pt x="93" y="20"/>
                    </a:lnTo>
                    <a:lnTo>
                      <a:pt x="28" y="77"/>
                    </a:lnTo>
                    <a:lnTo>
                      <a:pt x="6" y="150"/>
                    </a:lnTo>
                    <a:close/>
                  </a:path>
                </a:pathLst>
              </a:custGeom>
              <a:grpFill/>
              <a:ln w="9525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40" name="Arc 263"/>
              <p:cNvSpPr>
                <a:spLocks/>
              </p:cNvSpPr>
              <p:nvPr/>
            </p:nvSpPr>
            <p:spPr bwMode="auto">
              <a:xfrm>
                <a:off x="914" y="2161"/>
                <a:ext cx="334" cy="168"/>
              </a:xfrm>
              <a:custGeom>
                <a:avLst/>
                <a:gdLst>
                  <a:gd name="T0" fmla="*/ 0 w 43186"/>
                  <a:gd name="T1" fmla="*/ 0 h 21600"/>
                  <a:gd name="T2" fmla="*/ 0 w 43186"/>
                  <a:gd name="T3" fmla="*/ 0 h 21600"/>
                  <a:gd name="T4" fmla="*/ 0 w 43186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6"/>
                  <a:gd name="T10" fmla="*/ 0 h 21600"/>
                  <a:gd name="T11" fmla="*/ 43186 w 43186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6" h="21600" fill="none" extrusionOk="0">
                    <a:moveTo>
                      <a:pt x="0" y="21592"/>
                    </a:moveTo>
                    <a:cubicBezTo>
                      <a:pt x="4" y="9665"/>
                      <a:pt x="9673" y="-1"/>
                      <a:pt x="21600" y="0"/>
                    </a:cubicBezTo>
                    <a:cubicBezTo>
                      <a:pt x="33230" y="0"/>
                      <a:pt x="42772" y="9208"/>
                      <a:pt x="43186" y="20830"/>
                    </a:cubicBezTo>
                  </a:path>
                  <a:path w="43186" h="21600" stroke="0" extrusionOk="0">
                    <a:moveTo>
                      <a:pt x="0" y="21592"/>
                    </a:moveTo>
                    <a:cubicBezTo>
                      <a:pt x="4" y="9665"/>
                      <a:pt x="9673" y="-1"/>
                      <a:pt x="21600" y="0"/>
                    </a:cubicBezTo>
                    <a:cubicBezTo>
                      <a:pt x="33230" y="0"/>
                      <a:pt x="42772" y="9208"/>
                      <a:pt x="43186" y="2083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grpFill/>
              <a:ln w="3175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41" name="Arc 264"/>
              <p:cNvSpPr>
                <a:spLocks/>
              </p:cNvSpPr>
              <p:nvPr/>
            </p:nvSpPr>
            <p:spPr bwMode="auto">
              <a:xfrm flipV="1">
                <a:off x="914" y="2543"/>
                <a:ext cx="334" cy="97"/>
              </a:xfrm>
              <a:custGeom>
                <a:avLst/>
                <a:gdLst>
                  <a:gd name="T0" fmla="*/ 0 w 43200"/>
                  <a:gd name="T1" fmla="*/ 0 h 23263"/>
                  <a:gd name="T2" fmla="*/ 0 w 43200"/>
                  <a:gd name="T3" fmla="*/ 0 h 23263"/>
                  <a:gd name="T4" fmla="*/ 0 w 43200"/>
                  <a:gd name="T5" fmla="*/ 0 h 23263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3263"/>
                  <a:gd name="T11" fmla="*/ 43200 w 43200"/>
                  <a:gd name="T12" fmla="*/ 23263 h 2326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3263" fill="none" extrusionOk="0">
                    <a:moveTo>
                      <a:pt x="5" y="22103"/>
                    </a:moveTo>
                    <a:cubicBezTo>
                      <a:pt x="1" y="21935"/>
                      <a:pt x="0" y="21767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22154"/>
                      <a:pt x="43178" y="22709"/>
                      <a:pt x="43135" y="23262"/>
                    </a:cubicBezTo>
                  </a:path>
                  <a:path w="43200" h="23263" stroke="0" extrusionOk="0">
                    <a:moveTo>
                      <a:pt x="5" y="22103"/>
                    </a:moveTo>
                    <a:cubicBezTo>
                      <a:pt x="1" y="21935"/>
                      <a:pt x="0" y="21767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22154"/>
                      <a:pt x="43178" y="22709"/>
                      <a:pt x="43135" y="23262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grpFill/>
              <a:ln w="3175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42" name="Line 265"/>
              <p:cNvSpPr>
                <a:spLocks noChangeShapeType="1"/>
              </p:cNvSpPr>
              <p:nvPr/>
            </p:nvSpPr>
            <p:spPr bwMode="auto">
              <a:xfrm>
                <a:off x="1248" y="2317"/>
                <a:ext cx="0" cy="240"/>
              </a:xfrm>
              <a:prstGeom prst="line">
                <a:avLst/>
              </a:prstGeom>
              <a:grpFill/>
              <a:ln w="3175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43" name="Line 266"/>
              <p:cNvSpPr>
                <a:spLocks noChangeShapeType="1"/>
              </p:cNvSpPr>
              <p:nvPr/>
            </p:nvSpPr>
            <p:spPr bwMode="auto">
              <a:xfrm>
                <a:off x="914" y="2323"/>
                <a:ext cx="0" cy="221"/>
              </a:xfrm>
              <a:prstGeom prst="line">
                <a:avLst/>
              </a:prstGeom>
              <a:grpFill/>
              <a:ln w="3175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67" name="Group 267"/>
            <p:cNvGrpSpPr>
              <a:grpSpLocks/>
            </p:cNvGrpSpPr>
            <p:nvPr/>
          </p:nvGrpSpPr>
          <p:grpSpPr bwMode="auto">
            <a:xfrm>
              <a:off x="917984" y="1709003"/>
              <a:ext cx="36195" cy="54612"/>
              <a:chOff x="2133" y="2208"/>
              <a:chExt cx="150" cy="241"/>
            </a:xfrm>
            <a:grpFill/>
          </p:grpSpPr>
          <p:grpSp>
            <p:nvGrpSpPr>
              <p:cNvPr id="68" name="Group 268"/>
              <p:cNvGrpSpPr>
                <a:grpSpLocks/>
              </p:cNvGrpSpPr>
              <p:nvPr/>
            </p:nvGrpSpPr>
            <p:grpSpPr bwMode="auto">
              <a:xfrm>
                <a:off x="2133" y="2330"/>
                <a:ext cx="150" cy="119"/>
                <a:chOff x="2133" y="2384"/>
                <a:chExt cx="150" cy="119"/>
              </a:xfrm>
              <a:grpFill/>
            </p:grpSpPr>
            <p:sp>
              <p:nvSpPr>
                <p:cNvPr id="736" name="Freeform 269"/>
                <p:cNvSpPr>
                  <a:spLocks/>
                </p:cNvSpPr>
                <p:nvPr/>
              </p:nvSpPr>
              <p:spPr bwMode="auto">
                <a:xfrm>
                  <a:off x="2133" y="2384"/>
                  <a:ext cx="150" cy="119"/>
                </a:xfrm>
                <a:custGeom>
                  <a:avLst/>
                  <a:gdLst>
                    <a:gd name="T0" fmla="*/ 0 w 150"/>
                    <a:gd name="T1" fmla="*/ 46 h 119"/>
                    <a:gd name="T2" fmla="*/ 123 w 150"/>
                    <a:gd name="T3" fmla="*/ 119 h 119"/>
                    <a:gd name="T4" fmla="*/ 138 w 150"/>
                    <a:gd name="T5" fmla="*/ 64 h 119"/>
                    <a:gd name="T6" fmla="*/ 150 w 150"/>
                    <a:gd name="T7" fmla="*/ 16 h 119"/>
                    <a:gd name="T8" fmla="*/ 129 w 150"/>
                    <a:gd name="T9" fmla="*/ 0 h 119"/>
                    <a:gd name="T10" fmla="*/ 29 w 150"/>
                    <a:gd name="T11" fmla="*/ 16 h 119"/>
                    <a:gd name="T12" fmla="*/ 0 w 150"/>
                    <a:gd name="T13" fmla="*/ 46 h 119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50"/>
                    <a:gd name="T22" fmla="*/ 0 h 119"/>
                    <a:gd name="T23" fmla="*/ 150 w 150"/>
                    <a:gd name="T24" fmla="*/ 119 h 119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50" h="119">
                      <a:moveTo>
                        <a:pt x="0" y="46"/>
                      </a:moveTo>
                      <a:lnTo>
                        <a:pt x="123" y="119"/>
                      </a:lnTo>
                      <a:lnTo>
                        <a:pt x="138" y="64"/>
                      </a:lnTo>
                      <a:lnTo>
                        <a:pt x="150" y="16"/>
                      </a:lnTo>
                      <a:lnTo>
                        <a:pt x="129" y="0"/>
                      </a:lnTo>
                      <a:lnTo>
                        <a:pt x="29" y="16"/>
                      </a:lnTo>
                      <a:lnTo>
                        <a:pt x="0" y="46"/>
                      </a:lnTo>
                    </a:path>
                  </a:pathLst>
                </a:custGeom>
                <a:grpFill/>
                <a:ln w="3175" cmpd="sng">
                  <a:solidFill>
                    <a:srgbClr val="17366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37" name="Freeform 270"/>
                <p:cNvSpPr>
                  <a:spLocks/>
                </p:cNvSpPr>
                <p:nvPr/>
              </p:nvSpPr>
              <p:spPr bwMode="auto">
                <a:xfrm>
                  <a:off x="2163" y="2385"/>
                  <a:ext cx="97" cy="66"/>
                </a:xfrm>
                <a:custGeom>
                  <a:avLst/>
                  <a:gdLst>
                    <a:gd name="T0" fmla="*/ 0 w 97"/>
                    <a:gd name="T1" fmla="*/ 17 h 66"/>
                    <a:gd name="T2" fmla="*/ 80 w 97"/>
                    <a:gd name="T3" fmla="*/ 66 h 66"/>
                    <a:gd name="T4" fmla="*/ 97 w 97"/>
                    <a:gd name="T5" fmla="*/ 0 h 66"/>
                    <a:gd name="T6" fmla="*/ 0 w 97"/>
                    <a:gd name="T7" fmla="*/ 15 h 66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97"/>
                    <a:gd name="T13" fmla="*/ 0 h 66"/>
                    <a:gd name="T14" fmla="*/ 97 w 97"/>
                    <a:gd name="T15" fmla="*/ 66 h 6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97" h="66">
                      <a:moveTo>
                        <a:pt x="0" y="17"/>
                      </a:moveTo>
                      <a:lnTo>
                        <a:pt x="80" y="66"/>
                      </a:lnTo>
                      <a:lnTo>
                        <a:pt x="97" y="0"/>
                      </a:lnTo>
                      <a:lnTo>
                        <a:pt x="0" y="15"/>
                      </a:lnTo>
                    </a:path>
                  </a:pathLst>
                </a:custGeom>
                <a:grpFill/>
                <a:ln w="3175" cmpd="sng">
                  <a:solidFill>
                    <a:srgbClr val="17366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38" name="Line 271"/>
                <p:cNvSpPr>
                  <a:spLocks noChangeShapeType="1"/>
                </p:cNvSpPr>
                <p:nvPr/>
              </p:nvSpPr>
              <p:spPr bwMode="auto">
                <a:xfrm>
                  <a:off x="2246" y="2456"/>
                  <a:ext cx="9" cy="42"/>
                </a:xfrm>
                <a:prstGeom prst="line">
                  <a:avLst/>
                </a:prstGeom>
                <a:grpFill/>
                <a:ln w="3175">
                  <a:solidFill>
                    <a:srgbClr val="17366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735" name="Line 272"/>
              <p:cNvSpPr>
                <a:spLocks noChangeShapeType="1"/>
              </p:cNvSpPr>
              <p:nvPr/>
            </p:nvSpPr>
            <p:spPr bwMode="auto">
              <a:xfrm flipV="1">
                <a:off x="2224" y="2208"/>
                <a:ext cx="0" cy="144"/>
              </a:xfrm>
              <a:prstGeom prst="line">
                <a:avLst/>
              </a:prstGeom>
              <a:grpFill/>
              <a:ln w="9525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727" name="Line 273"/>
            <p:cNvSpPr>
              <a:spLocks noChangeShapeType="1"/>
            </p:cNvSpPr>
            <p:nvPr/>
          </p:nvSpPr>
          <p:spPr bwMode="auto">
            <a:xfrm flipV="1">
              <a:off x="992960" y="1786435"/>
              <a:ext cx="0" cy="65208"/>
            </a:xfrm>
            <a:prstGeom prst="line">
              <a:avLst/>
            </a:prstGeom>
            <a:grpFill/>
            <a:ln w="9525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69" name="Group 274"/>
            <p:cNvGrpSpPr>
              <a:grpSpLocks/>
            </p:cNvGrpSpPr>
            <p:nvPr/>
          </p:nvGrpSpPr>
          <p:grpSpPr bwMode="auto">
            <a:xfrm>
              <a:off x="915398" y="1795404"/>
              <a:ext cx="60325" cy="54612"/>
              <a:chOff x="2352" y="3792"/>
              <a:chExt cx="329" cy="318"/>
            </a:xfrm>
            <a:grpFill/>
          </p:grpSpPr>
          <p:sp>
            <p:nvSpPr>
              <p:cNvPr id="729" name="Freeform 275"/>
              <p:cNvSpPr>
                <a:spLocks/>
              </p:cNvSpPr>
              <p:nvPr/>
            </p:nvSpPr>
            <p:spPr bwMode="auto">
              <a:xfrm>
                <a:off x="2352" y="3792"/>
                <a:ext cx="329" cy="318"/>
              </a:xfrm>
              <a:custGeom>
                <a:avLst/>
                <a:gdLst>
                  <a:gd name="T0" fmla="*/ 76 w 675"/>
                  <a:gd name="T1" fmla="*/ 55 h 653"/>
                  <a:gd name="T2" fmla="*/ 74 w 675"/>
                  <a:gd name="T3" fmla="*/ 23 h 653"/>
                  <a:gd name="T4" fmla="*/ 33 w 675"/>
                  <a:gd name="T5" fmla="*/ 0 h 653"/>
                  <a:gd name="T6" fmla="*/ 0 w 675"/>
                  <a:gd name="T7" fmla="*/ 20 h 653"/>
                  <a:gd name="T8" fmla="*/ 0 w 675"/>
                  <a:gd name="T9" fmla="*/ 53 h 653"/>
                  <a:gd name="T10" fmla="*/ 40 w 675"/>
                  <a:gd name="T11" fmla="*/ 75 h 653"/>
                  <a:gd name="T12" fmla="*/ 78 w 675"/>
                  <a:gd name="T13" fmla="*/ 53 h 65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75"/>
                  <a:gd name="T22" fmla="*/ 0 h 653"/>
                  <a:gd name="T23" fmla="*/ 675 w 675"/>
                  <a:gd name="T24" fmla="*/ 653 h 65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75" h="653">
                    <a:moveTo>
                      <a:pt x="654" y="477"/>
                    </a:moveTo>
                    <a:lnTo>
                      <a:pt x="639" y="198"/>
                    </a:lnTo>
                    <a:lnTo>
                      <a:pt x="288" y="0"/>
                    </a:lnTo>
                    <a:lnTo>
                      <a:pt x="0" y="173"/>
                    </a:lnTo>
                    <a:lnTo>
                      <a:pt x="0" y="461"/>
                    </a:lnTo>
                    <a:lnTo>
                      <a:pt x="345" y="653"/>
                    </a:lnTo>
                    <a:lnTo>
                      <a:pt x="675" y="458"/>
                    </a:lnTo>
                  </a:path>
                </a:pathLst>
              </a:custGeom>
              <a:grpFill/>
              <a:ln w="3175" cap="flat" cmpd="sng">
                <a:solidFill>
                  <a:srgbClr val="17366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30" name="Freeform 276"/>
              <p:cNvSpPr>
                <a:spLocks/>
              </p:cNvSpPr>
              <p:nvPr/>
            </p:nvSpPr>
            <p:spPr bwMode="auto">
              <a:xfrm>
                <a:off x="2533" y="3896"/>
                <a:ext cx="128" cy="80"/>
              </a:xfrm>
              <a:custGeom>
                <a:avLst/>
                <a:gdLst>
                  <a:gd name="T0" fmla="*/ 0 w 261"/>
                  <a:gd name="T1" fmla="*/ 19 h 164"/>
                  <a:gd name="T2" fmla="*/ 31 w 261"/>
                  <a:gd name="T3" fmla="*/ 0 h 164"/>
                  <a:gd name="T4" fmla="*/ 0 60000 65536"/>
                  <a:gd name="T5" fmla="*/ 0 60000 65536"/>
                  <a:gd name="T6" fmla="*/ 0 w 261"/>
                  <a:gd name="T7" fmla="*/ 0 h 164"/>
                  <a:gd name="T8" fmla="*/ 261 w 261"/>
                  <a:gd name="T9" fmla="*/ 164 h 164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61" h="164">
                    <a:moveTo>
                      <a:pt x="0" y="164"/>
                    </a:moveTo>
                    <a:lnTo>
                      <a:pt x="261" y="0"/>
                    </a:lnTo>
                  </a:path>
                </a:pathLst>
              </a:custGeom>
              <a:grpFill/>
              <a:ln w="3175" cmpd="sng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31" name="Freeform 277"/>
              <p:cNvSpPr>
                <a:spLocks/>
              </p:cNvSpPr>
              <p:nvPr/>
            </p:nvSpPr>
            <p:spPr bwMode="auto">
              <a:xfrm>
                <a:off x="2352" y="3881"/>
                <a:ext cx="161" cy="90"/>
              </a:xfrm>
              <a:custGeom>
                <a:avLst/>
                <a:gdLst>
                  <a:gd name="T0" fmla="*/ 0 w 330"/>
                  <a:gd name="T1" fmla="*/ 0 h 186"/>
                  <a:gd name="T2" fmla="*/ 39 w 330"/>
                  <a:gd name="T3" fmla="*/ 21 h 186"/>
                  <a:gd name="T4" fmla="*/ 0 60000 65536"/>
                  <a:gd name="T5" fmla="*/ 0 60000 65536"/>
                  <a:gd name="T6" fmla="*/ 0 w 330"/>
                  <a:gd name="T7" fmla="*/ 0 h 186"/>
                  <a:gd name="T8" fmla="*/ 330 w 330"/>
                  <a:gd name="T9" fmla="*/ 186 h 18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30" h="186">
                    <a:moveTo>
                      <a:pt x="0" y="0"/>
                    </a:moveTo>
                    <a:lnTo>
                      <a:pt x="330" y="186"/>
                    </a:lnTo>
                  </a:path>
                </a:pathLst>
              </a:custGeom>
              <a:grpFill/>
              <a:ln w="3175" cmpd="sng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32" name="Freeform 278"/>
              <p:cNvSpPr>
                <a:spLocks/>
              </p:cNvSpPr>
              <p:nvPr/>
            </p:nvSpPr>
            <p:spPr bwMode="auto">
              <a:xfrm>
                <a:off x="2522" y="3989"/>
                <a:ext cx="0" cy="121"/>
              </a:xfrm>
              <a:custGeom>
                <a:avLst/>
                <a:gdLst>
                  <a:gd name="T0" fmla="*/ 0 w 1"/>
                  <a:gd name="T1" fmla="*/ 29 h 249"/>
                  <a:gd name="T2" fmla="*/ 0 w 1"/>
                  <a:gd name="T3" fmla="*/ 0 h 249"/>
                  <a:gd name="T4" fmla="*/ 0 60000 65536"/>
                  <a:gd name="T5" fmla="*/ 0 60000 65536"/>
                  <a:gd name="T6" fmla="*/ 0 w 1"/>
                  <a:gd name="T7" fmla="*/ 0 h 249"/>
                  <a:gd name="T8" fmla="*/ 0 w 1"/>
                  <a:gd name="T9" fmla="*/ 249 h 249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" h="249">
                    <a:moveTo>
                      <a:pt x="0" y="249"/>
                    </a:moveTo>
                    <a:lnTo>
                      <a:pt x="0" y="0"/>
                    </a:lnTo>
                  </a:path>
                </a:pathLst>
              </a:custGeom>
              <a:grpFill/>
              <a:ln w="3175" cmpd="sng">
                <a:solidFill>
                  <a:srgbClr val="173660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33" name="Freeform 279"/>
              <p:cNvSpPr>
                <a:spLocks/>
              </p:cNvSpPr>
              <p:nvPr/>
            </p:nvSpPr>
            <p:spPr bwMode="auto">
              <a:xfrm>
                <a:off x="2361" y="3904"/>
                <a:ext cx="152" cy="188"/>
              </a:xfrm>
              <a:custGeom>
                <a:avLst/>
                <a:gdLst>
                  <a:gd name="T0" fmla="*/ 0 w 312"/>
                  <a:gd name="T1" fmla="*/ 0 h 387"/>
                  <a:gd name="T2" fmla="*/ 0 w 312"/>
                  <a:gd name="T3" fmla="*/ 25 h 387"/>
                  <a:gd name="T4" fmla="*/ 36 w 312"/>
                  <a:gd name="T5" fmla="*/ 44 h 387"/>
                  <a:gd name="T6" fmla="*/ 36 w 312"/>
                  <a:gd name="T7" fmla="*/ 20 h 387"/>
                  <a:gd name="T8" fmla="*/ 0 w 312"/>
                  <a:gd name="T9" fmla="*/ 0 h 38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2"/>
                  <a:gd name="T16" fmla="*/ 0 h 387"/>
                  <a:gd name="T17" fmla="*/ 312 w 312"/>
                  <a:gd name="T18" fmla="*/ 387 h 38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2" h="387">
                    <a:moveTo>
                      <a:pt x="0" y="0"/>
                    </a:moveTo>
                    <a:lnTo>
                      <a:pt x="0" y="216"/>
                    </a:lnTo>
                    <a:lnTo>
                      <a:pt x="312" y="387"/>
                    </a:lnTo>
                    <a:lnTo>
                      <a:pt x="312" y="17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17366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825" name="TextBox 824"/>
          <p:cNvSpPr txBox="1"/>
          <p:nvPr userDrawn="1"/>
        </p:nvSpPr>
        <p:spPr>
          <a:xfrm>
            <a:off x="881034" y="357166"/>
            <a:ext cx="9569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National</a:t>
            </a:r>
            <a:r>
              <a:rPr lang="en-US" sz="1600" b="1" baseline="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</a:p>
          <a:p>
            <a:pPr algn="ctr"/>
            <a:r>
              <a:rPr lang="en-US" sz="1600" b="1" baseline="0" dirty="0" smtClean="0">
                <a:solidFill>
                  <a:schemeClr val="bg1">
                    <a:lumMod val="50000"/>
                  </a:schemeClr>
                </a:solidFill>
              </a:rPr>
              <a:t>HQ</a:t>
            </a:r>
            <a:endParaRPr lang="en-US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26" name="TextBox 825"/>
          <p:cNvSpPr txBox="1"/>
          <p:nvPr userDrawn="1"/>
        </p:nvSpPr>
        <p:spPr>
          <a:xfrm>
            <a:off x="5600708" y="0"/>
            <a:ext cx="11095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NATO</a:t>
            </a:r>
            <a:r>
              <a:rPr lang="en-US" sz="1600" b="1" baseline="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</a:p>
          <a:p>
            <a:pPr algn="ctr"/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Static HQ</a:t>
            </a:r>
            <a:endParaRPr lang="en-US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27" name="TextBox 826"/>
          <p:cNvSpPr txBox="1"/>
          <p:nvPr userDrawn="1"/>
        </p:nvSpPr>
        <p:spPr>
          <a:xfrm>
            <a:off x="595282" y="1785926"/>
            <a:ext cx="10419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Deployed</a:t>
            </a:r>
            <a:r>
              <a:rPr lang="en-US" sz="1600" b="1" baseline="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</a:p>
          <a:p>
            <a:pPr algn="ctr"/>
            <a:r>
              <a:rPr lang="en-US" sz="1600" b="1" baseline="0" dirty="0" smtClean="0">
                <a:solidFill>
                  <a:schemeClr val="bg1">
                    <a:lumMod val="50000"/>
                  </a:schemeClr>
                </a:solidFill>
              </a:rPr>
              <a:t>HQ</a:t>
            </a:r>
            <a:endParaRPr lang="en-US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29" name="TextBox 828"/>
          <p:cNvSpPr txBox="1"/>
          <p:nvPr userDrawn="1"/>
        </p:nvSpPr>
        <p:spPr>
          <a:xfrm>
            <a:off x="7667644" y="3286124"/>
            <a:ext cx="8319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baseline="0" dirty="0" smtClean="0">
                <a:solidFill>
                  <a:schemeClr val="bg1">
                    <a:lumMod val="50000"/>
                  </a:schemeClr>
                </a:solidFill>
              </a:rPr>
              <a:t>NATO</a:t>
            </a:r>
          </a:p>
          <a:p>
            <a:pPr algn="ctr"/>
            <a:r>
              <a:rPr lang="en-US" sz="1600" b="1" baseline="0" dirty="0" smtClean="0">
                <a:solidFill>
                  <a:schemeClr val="bg1">
                    <a:lumMod val="50000"/>
                  </a:schemeClr>
                </a:solidFill>
              </a:rPr>
              <a:t>Brigade</a:t>
            </a:r>
            <a:endParaRPr lang="en-US" sz="1600" b="1" baseline="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30" name="TextBox 829"/>
          <p:cNvSpPr txBox="1"/>
          <p:nvPr userDrawn="1"/>
        </p:nvSpPr>
        <p:spPr>
          <a:xfrm>
            <a:off x="-4906" y="4929198"/>
            <a:ext cx="9573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baseline="0" dirty="0" smtClean="0">
                <a:solidFill>
                  <a:schemeClr val="bg1">
                    <a:lumMod val="50000"/>
                  </a:schemeClr>
                </a:solidFill>
              </a:rPr>
              <a:t>NATO</a:t>
            </a:r>
          </a:p>
          <a:p>
            <a:r>
              <a:rPr lang="en-US" sz="1600" b="1" baseline="0" dirty="0" smtClean="0">
                <a:solidFill>
                  <a:schemeClr val="bg1">
                    <a:lumMod val="50000"/>
                  </a:schemeClr>
                </a:solidFill>
              </a:rPr>
              <a:t>Battalion</a:t>
            </a:r>
            <a:endParaRPr lang="en-US" sz="1600" b="1" baseline="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34" name="TextBox 833"/>
          <p:cNvSpPr txBox="1"/>
          <p:nvPr userDrawn="1"/>
        </p:nvSpPr>
        <p:spPr>
          <a:xfrm>
            <a:off x="7024702" y="5143512"/>
            <a:ext cx="8643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baseline="0" dirty="0" smtClean="0">
                <a:solidFill>
                  <a:schemeClr val="bg1">
                    <a:lumMod val="50000"/>
                  </a:schemeClr>
                </a:solidFill>
              </a:rPr>
              <a:t>NATO</a:t>
            </a:r>
          </a:p>
          <a:p>
            <a:pPr algn="ctr"/>
            <a:r>
              <a:rPr lang="en-US" sz="1600" b="1" baseline="0" dirty="0" smtClean="0">
                <a:solidFill>
                  <a:schemeClr val="bg1">
                    <a:lumMod val="50000"/>
                  </a:schemeClr>
                </a:solidFill>
              </a:rPr>
              <a:t>Division</a:t>
            </a:r>
            <a:endParaRPr lang="en-US" sz="1600" b="1" baseline="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36" name="TextBox 835"/>
          <p:cNvSpPr txBox="1"/>
          <p:nvPr userDrawn="1"/>
        </p:nvSpPr>
        <p:spPr>
          <a:xfrm>
            <a:off x="6953264" y="1986969"/>
            <a:ext cx="12763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baseline="0" dirty="0" smtClean="0">
                <a:solidFill>
                  <a:schemeClr val="bg1">
                    <a:lumMod val="50000"/>
                  </a:schemeClr>
                </a:solidFill>
              </a:rPr>
              <a:t>National Division</a:t>
            </a:r>
            <a:endParaRPr lang="en-US" sz="1600" b="1" baseline="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37" name="TextBox 836"/>
          <p:cNvSpPr txBox="1"/>
          <p:nvPr userDrawn="1"/>
        </p:nvSpPr>
        <p:spPr>
          <a:xfrm>
            <a:off x="4095744" y="3571876"/>
            <a:ext cx="12763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National</a:t>
            </a:r>
            <a:r>
              <a:rPr lang="en-US" sz="1600" b="1" baseline="0" dirty="0" smtClean="0">
                <a:solidFill>
                  <a:schemeClr val="bg1">
                    <a:lumMod val="50000"/>
                  </a:schemeClr>
                </a:solidFill>
              </a:rPr>
              <a:t> Brigade</a:t>
            </a:r>
            <a:endParaRPr lang="en-US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39" name="TextBox 838"/>
          <p:cNvSpPr txBox="1"/>
          <p:nvPr userDrawn="1"/>
        </p:nvSpPr>
        <p:spPr>
          <a:xfrm>
            <a:off x="2166918" y="6211669"/>
            <a:ext cx="9872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baseline="0" dirty="0" smtClean="0">
                <a:solidFill>
                  <a:schemeClr val="bg1">
                    <a:lumMod val="50000"/>
                  </a:schemeClr>
                </a:solidFill>
              </a:rPr>
              <a:t>NATO </a:t>
            </a:r>
          </a:p>
          <a:p>
            <a:pPr algn="ctr"/>
            <a:r>
              <a:rPr lang="en-US" sz="1600" b="1" baseline="0" dirty="0" smtClean="0">
                <a:solidFill>
                  <a:schemeClr val="bg1">
                    <a:lumMod val="50000"/>
                  </a:schemeClr>
                </a:solidFill>
              </a:rPr>
              <a:t>Company</a:t>
            </a:r>
            <a:endParaRPr lang="en-US" sz="1600" b="1" baseline="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40" name="TextBox 839"/>
          <p:cNvSpPr txBox="1"/>
          <p:nvPr userDrawn="1"/>
        </p:nvSpPr>
        <p:spPr>
          <a:xfrm>
            <a:off x="5186855" y="6273225"/>
            <a:ext cx="13249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baseline="0" dirty="0" smtClean="0">
                <a:solidFill>
                  <a:schemeClr val="bg1">
                    <a:lumMod val="50000"/>
                  </a:schemeClr>
                </a:solidFill>
              </a:rPr>
              <a:t>National</a:t>
            </a:r>
          </a:p>
          <a:p>
            <a:pPr algn="ctr"/>
            <a:r>
              <a:rPr lang="en-US" sz="1600" b="1" baseline="0" dirty="0" smtClean="0">
                <a:solidFill>
                  <a:schemeClr val="bg1">
                    <a:lumMod val="50000"/>
                  </a:schemeClr>
                </a:solidFill>
              </a:rPr>
              <a:t>Company</a:t>
            </a:r>
            <a:endParaRPr lang="en-US" sz="1600" b="1" baseline="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11" name="TextBox 910"/>
          <p:cNvSpPr txBox="1"/>
          <p:nvPr userDrawn="1"/>
        </p:nvSpPr>
        <p:spPr>
          <a:xfrm>
            <a:off x="1595414" y="5000636"/>
            <a:ext cx="12763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baseline="0" dirty="0" smtClean="0">
                <a:solidFill>
                  <a:schemeClr val="bg1">
                    <a:lumMod val="50000"/>
                  </a:schemeClr>
                </a:solidFill>
              </a:rPr>
              <a:t>National Platoon</a:t>
            </a:r>
            <a:endParaRPr lang="en-US" sz="1600" b="1" baseline="0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77" name="Group 1058"/>
          <p:cNvGrpSpPr/>
          <p:nvPr userDrawn="1"/>
        </p:nvGrpSpPr>
        <p:grpSpPr>
          <a:xfrm>
            <a:off x="2524108" y="4643446"/>
            <a:ext cx="506991" cy="514341"/>
            <a:chOff x="762001" y="1676401"/>
            <a:chExt cx="331788" cy="333375"/>
          </a:xfrm>
          <a:solidFill>
            <a:srgbClr val="FF8633"/>
          </a:solidFill>
        </p:grpSpPr>
        <p:sp>
          <p:nvSpPr>
            <p:cNvPr id="1060" name="Line 211"/>
            <p:cNvSpPr>
              <a:spLocks noChangeShapeType="1"/>
            </p:cNvSpPr>
            <p:nvPr/>
          </p:nvSpPr>
          <p:spPr bwMode="auto">
            <a:xfrm flipV="1">
              <a:off x="992961" y="1676401"/>
              <a:ext cx="0" cy="66023"/>
            </a:xfrm>
            <a:prstGeom prst="line">
              <a:avLst/>
            </a:prstGeom>
            <a:grpFill/>
            <a:ln w="9525">
              <a:solidFill>
                <a:srgbClr val="FF9933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61" name="Freeform 212"/>
            <p:cNvSpPr>
              <a:spLocks/>
            </p:cNvSpPr>
            <p:nvPr/>
          </p:nvSpPr>
          <p:spPr bwMode="auto">
            <a:xfrm>
              <a:off x="972278" y="1867949"/>
              <a:ext cx="44813" cy="50536"/>
            </a:xfrm>
            <a:custGeom>
              <a:avLst/>
              <a:gdLst>
                <a:gd name="T0" fmla="*/ 0 w 672"/>
                <a:gd name="T1" fmla="*/ 0 h 720"/>
                <a:gd name="T2" fmla="*/ 0 w 672"/>
                <a:gd name="T3" fmla="*/ 0 h 720"/>
                <a:gd name="T4" fmla="*/ 0 w 672"/>
                <a:gd name="T5" fmla="*/ 0 h 720"/>
                <a:gd name="T6" fmla="*/ 0 w 672"/>
                <a:gd name="T7" fmla="*/ 0 h 72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72"/>
                <a:gd name="T13" fmla="*/ 0 h 720"/>
                <a:gd name="T14" fmla="*/ 672 w 672"/>
                <a:gd name="T15" fmla="*/ 720 h 72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72" h="720">
                  <a:moveTo>
                    <a:pt x="48" y="720"/>
                  </a:moveTo>
                  <a:lnTo>
                    <a:pt x="672" y="384"/>
                  </a:lnTo>
                  <a:lnTo>
                    <a:pt x="624" y="0"/>
                  </a:lnTo>
                  <a:lnTo>
                    <a:pt x="0" y="720"/>
                  </a:lnTo>
                </a:path>
              </a:pathLst>
            </a:custGeom>
            <a:grpFill/>
            <a:ln w="9525">
              <a:solidFill>
                <a:srgbClr val="FF9933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62" name="Oval 213"/>
            <p:cNvSpPr>
              <a:spLocks noChangeArrowheads="1"/>
            </p:cNvSpPr>
            <p:nvPr/>
          </p:nvSpPr>
          <p:spPr bwMode="auto">
            <a:xfrm rot="1789520">
              <a:off x="1017091" y="1855723"/>
              <a:ext cx="37919" cy="61947"/>
            </a:xfrm>
            <a:prstGeom prst="ellipse">
              <a:avLst/>
            </a:prstGeom>
            <a:grpFill/>
            <a:ln w="9525">
              <a:solidFill>
                <a:srgbClr val="FF9933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63" name="Oval 214"/>
            <p:cNvSpPr>
              <a:spLocks noChangeArrowheads="1"/>
            </p:cNvSpPr>
            <p:nvPr/>
          </p:nvSpPr>
          <p:spPr bwMode="auto">
            <a:xfrm rot="1789520">
              <a:off x="1030018" y="1862243"/>
              <a:ext cx="37919" cy="61947"/>
            </a:xfrm>
            <a:prstGeom prst="ellipse">
              <a:avLst/>
            </a:prstGeom>
            <a:grpFill/>
            <a:ln w="3175">
              <a:solidFill>
                <a:srgbClr val="FF9933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64" name="Freeform 215"/>
            <p:cNvSpPr>
              <a:spLocks/>
            </p:cNvSpPr>
            <p:nvPr/>
          </p:nvSpPr>
          <p:spPr bwMode="auto">
            <a:xfrm rot="21589520">
              <a:off x="1013644" y="1858168"/>
              <a:ext cx="51707" cy="61132"/>
            </a:xfrm>
            <a:custGeom>
              <a:avLst/>
              <a:gdLst>
                <a:gd name="T0" fmla="*/ 0 w 457"/>
                <a:gd name="T1" fmla="*/ 1 h 566"/>
                <a:gd name="T2" fmla="*/ 0 w 457"/>
                <a:gd name="T3" fmla="*/ 1 h 566"/>
                <a:gd name="T4" fmla="*/ 0 w 457"/>
                <a:gd name="T5" fmla="*/ 1 h 566"/>
                <a:gd name="T6" fmla="*/ 0 w 457"/>
                <a:gd name="T7" fmla="*/ 1 h 566"/>
                <a:gd name="T8" fmla="*/ 0 w 457"/>
                <a:gd name="T9" fmla="*/ 1 h 566"/>
                <a:gd name="T10" fmla="*/ 0 w 457"/>
                <a:gd name="T11" fmla="*/ 1 h 566"/>
                <a:gd name="T12" fmla="*/ 0 w 457"/>
                <a:gd name="T13" fmla="*/ 0 h 566"/>
                <a:gd name="T14" fmla="*/ 0 w 457"/>
                <a:gd name="T15" fmla="*/ 0 h 566"/>
                <a:gd name="T16" fmla="*/ 0 w 457"/>
                <a:gd name="T17" fmla="*/ 0 h 566"/>
                <a:gd name="T18" fmla="*/ 1 w 457"/>
                <a:gd name="T19" fmla="*/ 0 h 566"/>
                <a:gd name="T20" fmla="*/ 1 w 457"/>
                <a:gd name="T21" fmla="*/ 0 h 566"/>
                <a:gd name="T22" fmla="*/ 1 w 457"/>
                <a:gd name="T23" fmla="*/ 0 h 566"/>
                <a:gd name="T24" fmla="*/ 1 w 457"/>
                <a:gd name="T25" fmla="*/ 0 h 566"/>
                <a:gd name="T26" fmla="*/ 1 w 457"/>
                <a:gd name="T27" fmla="*/ 0 h 566"/>
                <a:gd name="T28" fmla="*/ 1 w 457"/>
                <a:gd name="T29" fmla="*/ 0 h 566"/>
                <a:gd name="T30" fmla="*/ 1 w 457"/>
                <a:gd name="T31" fmla="*/ 0 h 566"/>
                <a:gd name="T32" fmla="*/ 1 w 457"/>
                <a:gd name="T33" fmla="*/ 0 h 566"/>
                <a:gd name="T34" fmla="*/ 1 w 457"/>
                <a:gd name="T35" fmla="*/ 0 h 566"/>
                <a:gd name="T36" fmla="*/ 0 w 457"/>
                <a:gd name="T37" fmla="*/ 0 h 566"/>
                <a:gd name="T38" fmla="*/ 0 w 457"/>
                <a:gd name="T39" fmla="*/ 1 h 566"/>
                <a:gd name="T40" fmla="*/ 0 w 457"/>
                <a:gd name="T41" fmla="*/ 1 h 566"/>
                <a:gd name="T42" fmla="*/ 0 w 457"/>
                <a:gd name="T43" fmla="*/ 1 h 566"/>
                <a:gd name="T44" fmla="*/ 0 w 457"/>
                <a:gd name="T45" fmla="*/ 1 h 566"/>
                <a:gd name="T46" fmla="*/ 0 w 457"/>
                <a:gd name="T47" fmla="*/ 1 h 566"/>
                <a:gd name="T48" fmla="*/ 0 w 457"/>
                <a:gd name="T49" fmla="*/ 1 h 566"/>
                <a:gd name="T50" fmla="*/ 0 w 457"/>
                <a:gd name="T51" fmla="*/ 1 h 566"/>
                <a:gd name="T52" fmla="*/ 0 w 457"/>
                <a:gd name="T53" fmla="*/ 1 h 566"/>
                <a:gd name="T54" fmla="*/ 0 w 457"/>
                <a:gd name="T55" fmla="*/ 1 h 566"/>
                <a:gd name="T56" fmla="*/ 0 w 457"/>
                <a:gd name="T57" fmla="*/ 1 h 566"/>
                <a:gd name="T58" fmla="*/ 0 w 457"/>
                <a:gd name="T59" fmla="*/ 1 h 566"/>
                <a:gd name="T60" fmla="*/ 0 w 457"/>
                <a:gd name="T61" fmla="*/ 1 h 566"/>
                <a:gd name="T62" fmla="*/ 0 w 457"/>
                <a:gd name="T63" fmla="*/ 1 h 566"/>
                <a:gd name="T64" fmla="*/ 0 w 457"/>
                <a:gd name="T65" fmla="*/ 1 h 566"/>
                <a:gd name="T66" fmla="*/ 0 w 457"/>
                <a:gd name="T67" fmla="*/ 1 h 566"/>
                <a:gd name="T68" fmla="*/ 0 w 457"/>
                <a:gd name="T69" fmla="*/ 1 h 566"/>
                <a:gd name="T70" fmla="*/ 0 w 457"/>
                <a:gd name="T71" fmla="*/ 1 h 566"/>
                <a:gd name="T72" fmla="*/ 0 w 457"/>
                <a:gd name="T73" fmla="*/ 1 h 566"/>
                <a:gd name="T74" fmla="*/ 0 w 457"/>
                <a:gd name="T75" fmla="*/ 1 h 566"/>
                <a:gd name="T76" fmla="*/ 0 w 457"/>
                <a:gd name="T77" fmla="*/ 1 h 566"/>
                <a:gd name="T78" fmla="*/ 0 w 457"/>
                <a:gd name="T79" fmla="*/ 1 h 566"/>
                <a:gd name="T80" fmla="*/ 0 w 457"/>
                <a:gd name="T81" fmla="*/ 1 h 566"/>
                <a:gd name="T82" fmla="*/ 0 w 457"/>
                <a:gd name="T83" fmla="*/ 1 h 56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57"/>
                <a:gd name="T127" fmla="*/ 0 h 566"/>
                <a:gd name="T128" fmla="*/ 457 w 457"/>
                <a:gd name="T129" fmla="*/ 566 h 56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57" h="566">
                  <a:moveTo>
                    <a:pt x="150" y="566"/>
                  </a:moveTo>
                  <a:lnTo>
                    <a:pt x="37" y="504"/>
                  </a:lnTo>
                  <a:lnTo>
                    <a:pt x="15" y="470"/>
                  </a:lnTo>
                  <a:lnTo>
                    <a:pt x="0" y="413"/>
                  </a:lnTo>
                  <a:lnTo>
                    <a:pt x="0" y="347"/>
                  </a:lnTo>
                  <a:lnTo>
                    <a:pt x="25" y="248"/>
                  </a:lnTo>
                  <a:lnTo>
                    <a:pt x="61" y="171"/>
                  </a:lnTo>
                  <a:lnTo>
                    <a:pt x="130" y="86"/>
                  </a:lnTo>
                  <a:lnTo>
                    <a:pt x="199" y="27"/>
                  </a:lnTo>
                  <a:lnTo>
                    <a:pt x="259" y="8"/>
                  </a:lnTo>
                  <a:lnTo>
                    <a:pt x="313" y="0"/>
                  </a:lnTo>
                  <a:lnTo>
                    <a:pt x="346" y="15"/>
                  </a:lnTo>
                  <a:lnTo>
                    <a:pt x="457" y="75"/>
                  </a:lnTo>
                  <a:lnTo>
                    <a:pt x="396" y="66"/>
                  </a:lnTo>
                  <a:lnTo>
                    <a:pt x="352" y="75"/>
                  </a:lnTo>
                  <a:lnTo>
                    <a:pt x="304" y="99"/>
                  </a:lnTo>
                  <a:lnTo>
                    <a:pt x="262" y="132"/>
                  </a:lnTo>
                  <a:lnTo>
                    <a:pt x="214" y="176"/>
                  </a:lnTo>
                  <a:lnTo>
                    <a:pt x="187" y="174"/>
                  </a:lnTo>
                  <a:lnTo>
                    <a:pt x="195" y="204"/>
                  </a:lnTo>
                  <a:lnTo>
                    <a:pt x="174" y="201"/>
                  </a:lnTo>
                  <a:lnTo>
                    <a:pt x="163" y="215"/>
                  </a:lnTo>
                  <a:lnTo>
                    <a:pt x="180" y="221"/>
                  </a:lnTo>
                  <a:lnTo>
                    <a:pt x="180" y="228"/>
                  </a:lnTo>
                  <a:lnTo>
                    <a:pt x="162" y="254"/>
                  </a:lnTo>
                  <a:lnTo>
                    <a:pt x="138" y="245"/>
                  </a:lnTo>
                  <a:lnTo>
                    <a:pt x="136" y="272"/>
                  </a:lnTo>
                  <a:lnTo>
                    <a:pt x="153" y="279"/>
                  </a:lnTo>
                  <a:lnTo>
                    <a:pt x="145" y="297"/>
                  </a:lnTo>
                  <a:lnTo>
                    <a:pt x="123" y="305"/>
                  </a:lnTo>
                  <a:lnTo>
                    <a:pt x="117" y="326"/>
                  </a:lnTo>
                  <a:lnTo>
                    <a:pt x="130" y="333"/>
                  </a:lnTo>
                  <a:lnTo>
                    <a:pt x="126" y="350"/>
                  </a:lnTo>
                  <a:lnTo>
                    <a:pt x="105" y="351"/>
                  </a:lnTo>
                  <a:lnTo>
                    <a:pt x="93" y="360"/>
                  </a:lnTo>
                  <a:lnTo>
                    <a:pt x="118" y="383"/>
                  </a:lnTo>
                  <a:lnTo>
                    <a:pt x="111" y="420"/>
                  </a:lnTo>
                  <a:lnTo>
                    <a:pt x="90" y="426"/>
                  </a:lnTo>
                  <a:lnTo>
                    <a:pt x="85" y="438"/>
                  </a:lnTo>
                  <a:lnTo>
                    <a:pt x="108" y="453"/>
                  </a:lnTo>
                  <a:lnTo>
                    <a:pt x="121" y="528"/>
                  </a:lnTo>
                  <a:lnTo>
                    <a:pt x="150" y="566"/>
                  </a:lnTo>
                  <a:close/>
                </a:path>
              </a:pathLst>
            </a:custGeom>
            <a:grpFill/>
            <a:ln w="9525">
              <a:solidFill>
                <a:srgbClr val="FF9933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65" name="Oval 216"/>
            <p:cNvSpPr>
              <a:spLocks noChangeArrowheads="1"/>
            </p:cNvSpPr>
            <p:nvPr/>
          </p:nvSpPr>
          <p:spPr bwMode="auto">
            <a:xfrm rot="1789520">
              <a:off x="1039497" y="1877730"/>
              <a:ext cx="19821" cy="32604"/>
            </a:xfrm>
            <a:prstGeom prst="ellipse">
              <a:avLst/>
            </a:prstGeom>
            <a:grpFill/>
            <a:ln w="3175">
              <a:solidFill>
                <a:srgbClr val="FF9933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66" name="Oval 217"/>
            <p:cNvSpPr>
              <a:spLocks noChangeArrowheads="1"/>
            </p:cNvSpPr>
            <p:nvPr/>
          </p:nvSpPr>
          <p:spPr bwMode="auto">
            <a:xfrm rot="20150061">
              <a:off x="1009335" y="1885066"/>
              <a:ext cx="4309" cy="7336"/>
            </a:xfrm>
            <a:prstGeom prst="ellipse">
              <a:avLst/>
            </a:prstGeom>
            <a:grpFill/>
            <a:ln w="9525">
              <a:solidFill>
                <a:srgbClr val="FF9933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67" name="Oval 218"/>
            <p:cNvSpPr>
              <a:spLocks noChangeArrowheads="1"/>
            </p:cNvSpPr>
            <p:nvPr/>
          </p:nvSpPr>
          <p:spPr bwMode="auto">
            <a:xfrm rot="1789520">
              <a:off x="858521" y="1942123"/>
              <a:ext cx="38780" cy="61132"/>
            </a:xfrm>
            <a:prstGeom prst="ellipse">
              <a:avLst/>
            </a:prstGeom>
            <a:grpFill/>
            <a:ln w="9525">
              <a:solidFill>
                <a:srgbClr val="FF9933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68" name="Oval 219"/>
            <p:cNvSpPr>
              <a:spLocks noChangeArrowheads="1"/>
            </p:cNvSpPr>
            <p:nvPr/>
          </p:nvSpPr>
          <p:spPr bwMode="auto">
            <a:xfrm rot="1789520">
              <a:off x="871449" y="1948644"/>
              <a:ext cx="37919" cy="61132"/>
            </a:xfrm>
            <a:prstGeom prst="ellipse">
              <a:avLst/>
            </a:prstGeom>
            <a:grpFill/>
            <a:ln w="3175">
              <a:solidFill>
                <a:srgbClr val="FF9933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69" name="Freeform 220"/>
            <p:cNvSpPr>
              <a:spLocks/>
            </p:cNvSpPr>
            <p:nvPr/>
          </p:nvSpPr>
          <p:spPr bwMode="auto">
            <a:xfrm rot="21589520">
              <a:off x="854213" y="1943753"/>
              <a:ext cx="52569" cy="60317"/>
            </a:xfrm>
            <a:custGeom>
              <a:avLst/>
              <a:gdLst>
                <a:gd name="T0" fmla="*/ 0 w 457"/>
                <a:gd name="T1" fmla="*/ 1 h 566"/>
                <a:gd name="T2" fmla="*/ 0 w 457"/>
                <a:gd name="T3" fmla="*/ 1 h 566"/>
                <a:gd name="T4" fmla="*/ 0 w 457"/>
                <a:gd name="T5" fmla="*/ 1 h 566"/>
                <a:gd name="T6" fmla="*/ 0 w 457"/>
                <a:gd name="T7" fmla="*/ 1 h 566"/>
                <a:gd name="T8" fmla="*/ 0 w 457"/>
                <a:gd name="T9" fmla="*/ 1 h 566"/>
                <a:gd name="T10" fmla="*/ 0 w 457"/>
                <a:gd name="T11" fmla="*/ 1 h 566"/>
                <a:gd name="T12" fmla="*/ 0 w 457"/>
                <a:gd name="T13" fmla="*/ 0 h 566"/>
                <a:gd name="T14" fmla="*/ 0 w 457"/>
                <a:gd name="T15" fmla="*/ 0 h 566"/>
                <a:gd name="T16" fmla="*/ 1 w 457"/>
                <a:gd name="T17" fmla="*/ 0 h 566"/>
                <a:gd name="T18" fmla="*/ 1 w 457"/>
                <a:gd name="T19" fmla="*/ 0 h 566"/>
                <a:gd name="T20" fmla="*/ 1 w 457"/>
                <a:gd name="T21" fmla="*/ 0 h 566"/>
                <a:gd name="T22" fmla="*/ 1 w 457"/>
                <a:gd name="T23" fmla="*/ 0 h 566"/>
                <a:gd name="T24" fmla="*/ 1 w 457"/>
                <a:gd name="T25" fmla="*/ 0 h 566"/>
                <a:gd name="T26" fmla="*/ 1 w 457"/>
                <a:gd name="T27" fmla="*/ 0 h 566"/>
                <a:gd name="T28" fmla="*/ 1 w 457"/>
                <a:gd name="T29" fmla="*/ 0 h 566"/>
                <a:gd name="T30" fmla="*/ 1 w 457"/>
                <a:gd name="T31" fmla="*/ 0 h 566"/>
                <a:gd name="T32" fmla="*/ 1 w 457"/>
                <a:gd name="T33" fmla="*/ 0 h 566"/>
                <a:gd name="T34" fmla="*/ 1 w 457"/>
                <a:gd name="T35" fmla="*/ 0 h 566"/>
                <a:gd name="T36" fmla="*/ 0 w 457"/>
                <a:gd name="T37" fmla="*/ 0 h 566"/>
                <a:gd name="T38" fmla="*/ 0 w 457"/>
                <a:gd name="T39" fmla="*/ 1 h 566"/>
                <a:gd name="T40" fmla="*/ 0 w 457"/>
                <a:gd name="T41" fmla="*/ 0 h 566"/>
                <a:gd name="T42" fmla="*/ 0 w 457"/>
                <a:gd name="T43" fmla="*/ 1 h 566"/>
                <a:gd name="T44" fmla="*/ 0 w 457"/>
                <a:gd name="T45" fmla="*/ 1 h 566"/>
                <a:gd name="T46" fmla="*/ 0 w 457"/>
                <a:gd name="T47" fmla="*/ 1 h 566"/>
                <a:gd name="T48" fmla="*/ 0 w 457"/>
                <a:gd name="T49" fmla="*/ 1 h 566"/>
                <a:gd name="T50" fmla="*/ 0 w 457"/>
                <a:gd name="T51" fmla="*/ 1 h 566"/>
                <a:gd name="T52" fmla="*/ 0 w 457"/>
                <a:gd name="T53" fmla="*/ 1 h 566"/>
                <a:gd name="T54" fmla="*/ 0 w 457"/>
                <a:gd name="T55" fmla="*/ 1 h 566"/>
                <a:gd name="T56" fmla="*/ 0 w 457"/>
                <a:gd name="T57" fmla="*/ 1 h 566"/>
                <a:gd name="T58" fmla="*/ 0 w 457"/>
                <a:gd name="T59" fmla="*/ 1 h 566"/>
                <a:gd name="T60" fmla="*/ 0 w 457"/>
                <a:gd name="T61" fmla="*/ 1 h 566"/>
                <a:gd name="T62" fmla="*/ 0 w 457"/>
                <a:gd name="T63" fmla="*/ 1 h 566"/>
                <a:gd name="T64" fmla="*/ 0 w 457"/>
                <a:gd name="T65" fmla="*/ 1 h 566"/>
                <a:gd name="T66" fmla="*/ 0 w 457"/>
                <a:gd name="T67" fmla="*/ 1 h 566"/>
                <a:gd name="T68" fmla="*/ 0 w 457"/>
                <a:gd name="T69" fmla="*/ 1 h 566"/>
                <a:gd name="T70" fmla="*/ 0 w 457"/>
                <a:gd name="T71" fmla="*/ 1 h 566"/>
                <a:gd name="T72" fmla="*/ 0 w 457"/>
                <a:gd name="T73" fmla="*/ 1 h 566"/>
                <a:gd name="T74" fmla="*/ 0 w 457"/>
                <a:gd name="T75" fmla="*/ 1 h 566"/>
                <a:gd name="T76" fmla="*/ 0 w 457"/>
                <a:gd name="T77" fmla="*/ 1 h 566"/>
                <a:gd name="T78" fmla="*/ 0 w 457"/>
                <a:gd name="T79" fmla="*/ 1 h 566"/>
                <a:gd name="T80" fmla="*/ 0 w 457"/>
                <a:gd name="T81" fmla="*/ 1 h 566"/>
                <a:gd name="T82" fmla="*/ 0 w 457"/>
                <a:gd name="T83" fmla="*/ 1 h 56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57"/>
                <a:gd name="T127" fmla="*/ 0 h 566"/>
                <a:gd name="T128" fmla="*/ 457 w 457"/>
                <a:gd name="T129" fmla="*/ 566 h 56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57" h="566">
                  <a:moveTo>
                    <a:pt x="150" y="566"/>
                  </a:moveTo>
                  <a:lnTo>
                    <a:pt x="37" y="504"/>
                  </a:lnTo>
                  <a:lnTo>
                    <a:pt x="15" y="470"/>
                  </a:lnTo>
                  <a:lnTo>
                    <a:pt x="0" y="413"/>
                  </a:lnTo>
                  <a:lnTo>
                    <a:pt x="0" y="347"/>
                  </a:lnTo>
                  <a:lnTo>
                    <a:pt x="25" y="248"/>
                  </a:lnTo>
                  <a:lnTo>
                    <a:pt x="61" y="171"/>
                  </a:lnTo>
                  <a:lnTo>
                    <a:pt x="130" y="86"/>
                  </a:lnTo>
                  <a:lnTo>
                    <a:pt x="199" y="27"/>
                  </a:lnTo>
                  <a:lnTo>
                    <a:pt x="259" y="8"/>
                  </a:lnTo>
                  <a:lnTo>
                    <a:pt x="313" y="0"/>
                  </a:lnTo>
                  <a:lnTo>
                    <a:pt x="346" y="15"/>
                  </a:lnTo>
                  <a:lnTo>
                    <a:pt x="457" y="75"/>
                  </a:lnTo>
                  <a:lnTo>
                    <a:pt x="396" y="66"/>
                  </a:lnTo>
                  <a:lnTo>
                    <a:pt x="352" y="75"/>
                  </a:lnTo>
                  <a:lnTo>
                    <a:pt x="304" y="99"/>
                  </a:lnTo>
                  <a:lnTo>
                    <a:pt x="262" y="132"/>
                  </a:lnTo>
                  <a:lnTo>
                    <a:pt x="214" y="176"/>
                  </a:lnTo>
                  <a:lnTo>
                    <a:pt x="187" y="174"/>
                  </a:lnTo>
                  <a:lnTo>
                    <a:pt x="195" y="204"/>
                  </a:lnTo>
                  <a:lnTo>
                    <a:pt x="174" y="201"/>
                  </a:lnTo>
                  <a:lnTo>
                    <a:pt x="163" y="215"/>
                  </a:lnTo>
                  <a:lnTo>
                    <a:pt x="180" y="221"/>
                  </a:lnTo>
                  <a:lnTo>
                    <a:pt x="180" y="228"/>
                  </a:lnTo>
                  <a:lnTo>
                    <a:pt x="162" y="254"/>
                  </a:lnTo>
                  <a:lnTo>
                    <a:pt x="138" y="245"/>
                  </a:lnTo>
                  <a:lnTo>
                    <a:pt x="136" y="272"/>
                  </a:lnTo>
                  <a:lnTo>
                    <a:pt x="153" y="279"/>
                  </a:lnTo>
                  <a:lnTo>
                    <a:pt x="145" y="297"/>
                  </a:lnTo>
                  <a:lnTo>
                    <a:pt x="123" y="305"/>
                  </a:lnTo>
                  <a:lnTo>
                    <a:pt x="117" y="326"/>
                  </a:lnTo>
                  <a:lnTo>
                    <a:pt x="130" y="333"/>
                  </a:lnTo>
                  <a:lnTo>
                    <a:pt x="126" y="350"/>
                  </a:lnTo>
                  <a:lnTo>
                    <a:pt x="105" y="351"/>
                  </a:lnTo>
                  <a:lnTo>
                    <a:pt x="93" y="360"/>
                  </a:lnTo>
                  <a:lnTo>
                    <a:pt x="118" y="383"/>
                  </a:lnTo>
                  <a:lnTo>
                    <a:pt x="111" y="420"/>
                  </a:lnTo>
                  <a:lnTo>
                    <a:pt x="90" y="426"/>
                  </a:lnTo>
                  <a:lnTo>
                    <a:pt x="85" y="438"/>
                  </a:lnTo>
                  <a:lnTo>
                    <a:pt x="108" y="453"/>
                  </a:lnTo>
                  <a:lnTo>
                    <a:pt x="121" y="528"/>
                  </a:lnTo>
                  <a:lnTo>
                    <a:pt x="150" y="566"/>
                  </a:lnTo>
                  <a:close/>
                </a:path>
              </a:pathLst>
            </a:custGeom>
            <a:grpFill/>
            <a:ln w="3175" cmpd="sng">
              <a:solidFill>
                <a:srgbClr val="FF9933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70" name="Oval 221"/>
            <p:cNvSpPr>
              <a:spLocks noChangeArrowheads="1"/>
            </p:cNvSpPr>
            <p:nvPr/>
          </p:nvSpPr>
          <p:spPr bwMode="auto">
            <a:xfrm rot="1789520">
              <a:off x="880929" y="1963314"/>
              <a:ext cx="20683" cy="32604"/>
            </a:xfrm>
            <a:prstGeom prst="ellipse">
              <a:avLst/>
            </a:prstGeom>
            <a:grpFill/>
            <a:ln w="3175">
              <a:solidFill>
                <a:srgbClr val="FF9933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71" name="Oval 222"/>
            <p:cNvSpPr>
              <a:spLocks noChangeArrowheads="1"/>
            </p:cNvSpPr>
            <p:nvPr/>
          </p:nvSpPr>
          <p:spPr bwMode="auto">
            <a:xfrm rot="20150061">
              <a:off x="850765" y="1970650"/>
              <a:ext cx="6033" cy="7336"/>
            </a:xfrm>
            <a:prstGeom prst="ellipse">
              <a:avLst/>
            </a:prstGeom>
            <a:grpFill/>
            <a:ln w="9525">
              <a:solidFill>
                <a:srgbClr val="FF9933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72" name="Freeform 223"/>
            <p:cNvSpPr>
              <a:spLocks/>
            </p:cNvSpPr>
            <p:nvPr/>
          </p:nvSpPr>
          <p:spPr bwMode="auto">
            <a:xfrm>
              <a:off x="888685" y="1709004"/>
              <a:ext cx="197349" cy="200514"/>
            </a:xfrm>
            <a:custGeom>
              <a:avLst/>
              <a:gdLst>
                <a:gd name="T0" fmla="*/ 3 w 1068"/>
                <a:gd name="T1" fmla="*/ 11 h 1149"/>
                <a:gd name="T2" fmla="*/ 0 w 1068"/>
                <a:gd name="T3" fmla="*/ 8 h 1149"/>
                <a:gd name="T4" fmla="*/ 0 w 1068"/>
                <a:gd name="T5" fmla="*/ 3 h 1149"/>
                <a:gd name="T6" fmla="*/ 6 w 1068"/>
                <a:gd name="T7" fmla="*/ 0 h 1149"/>
                <a:gd name="T8" fmla="*/ 11 w 1068"/>
                <a:gd name="T9" fmla="*/ 3 h 1149"/>
                <a:gd name="T10" fmla="*/ 11 w 1068"/>
                <a:gd name="T11" fmla="*/ 7 h 1149"/>
                <a:gd name="T12" fmla="*/ 8 w 1068"/>
                <a:gd name="T13" fmla="*/ 9 h 1149"/>
                <a:gd name="T14" fmla="*/ 7 w 1068"/>
                <a:gd name="T15" fmla="*/ 9 h 1149"/>
                <a:gd name="T16" fmla="*/ 7 w 1068"/>
                <a:gd name="T17" fmla="*/ 10 h 1149"/>
                <a:gd name="T18" fmla="*/ 5 w 1068"/>
                <a:gd name="T19" fmla="*/ 11 h 114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68"/>
                <a:gd name="T31" fmla="*/ 0 h 1149"/>
                <a:gd name="T32" fmla="*/ 1068 w 1068"/>
                <a:gd name="T33" fmla="*/ 1149 h 114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68" h="1149">
                  <a:moveTo>
                    <a:pt x="330" y="1125"/>
                  </a:moveTo>
                  <a:lnTo>
                    <a:pt x="0" y="793"/>
                  </a:lnTo>
                  <a:lnTo>
                    <a:pt x="0" y="308"/>
                  </a:lnTo>
                  <a:lnTo>
                    <a:pt x="560" y="0"/>
                  </a:lnTo>
                  <a:lnTo>
                    <a:pt x="1068" y="279"/>
                  </a:lnTo>
                  <a:lnTo>
                    <a:pt x="1068" y="693"/>
                  </a:lnTo>
                  <a:lnTo>
                    <a:pt x="768" y="879"/>
                  </a:lnTo>
                  <a:lnTo>
                    <a:pt x="696" y="963"/>
                  </a:lnTo>
                  <a:lnTo>
                    <a:pt x="690" y="1047"/>
                  </a:lnTo>
                  <a:lnTo>
                    <a:pt x="498" y="1149"/>
                  </a:lnTo>
                </a:path>
              </a:pathLst>
            </a:custGeom>
            <a:grpFill/>
            <a:ln w="3175" cap="flat" cmpd="sng">
              <a:solidFill>
                <a:srgbClr val="FF9933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73" name="Freeform 224"/>
            <p:cNvSpPr>
              <a:spLocks/>
            </p:cNvSpPr>
            <p:nvPr/>
          </p:nvSpPr>
          <p:spPr bwMode="auto">
            <a:xfrm>
              <a:off x="890408" y="1761170"/>
              <a:ext cx="193902" cy="148348"/>
            </a:xfrm>
            <a:custGeom>
              <a:avLst/>
              <a:gdLst>
                <a:gd name="T0" fmla="*/ 8 w 806"/>
                <a:gd name="T1" fmla="*/ 14 h 651"/>
                <a:gd name="T2" fmla="*/ 11 w 806"/>
                <a:gd name="T3" fmla="*/ 13 h 651"/>
                <a:gd name="T4" fmla="*/ 12 w 806"/>
                <a:gd name="T5" fmla="*/ 10 h 651"/>
                <a:gd name="T6" fmla="*/ 18 w 806"/>
                <a:gd name="T7" fmla="*/ 6 h 651"/>
                <a:gd name="T8" fmla="*/ 18 w 806"/>
                <a:gd name="T9" fmla="*/ 0 h 651"/>
                <a:gd name="T10" fmla="*/ 9 w 806"/>
                <a:gd name="T11" fmla="*/ 5 h 651"/>
                <a:gd name="T12" fmla="*/ 0 w 806"/>
                <a:gd name="T13" fmla="*/ 1 h 651"/>
                <a:gd name="T14" fmla="*/ 0 w 806"/>
                <a:gd name="T15" fmla="*/ 3 h 651"/>
                <a:gd name="T16" fmla="*/ 8 w 806"/>
                <a:gd name="T17" fmla="*/ 9 h 651"/>
                <a:gd name="T18" fmla="*/ 8 w 806"/>
                <a:gd name="T19" fmla="*/ 14 h 65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806"/>
                <a:gd name="T31" fmla="*/ 0 h 651"/>
                <a:gd name="T32" fmla="*/ 806 w 806"/>
                <a:gd name="T33" fmla="*/ 651 h 65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806" h="651">
                  <a:moveTo>
                    <a:pt x="370" y="651"/>
                  </a:moveTo>
                  <a:lnTo>
                    <a:pt x="516" y="574"/>
                  </a:lnTo>
                  <a:lnTo>
                    <a:pt x="559" y="440"/>
                  </a:lnTo>
                  <a:lnTo>
                    <a:pt x="806" y="298"/>
                  </a:lnTo>
                  <a:lnTo>
                    <a:pt x="801" y="0"/>
                  </a:lnTo>
                  <a:lnTo>
                    <a:pt x="403" y="229"/>
                  </a:lnTo>
                  <a:lnTo>
                    <a:pt x="5" y="23"/>
                  </a:lnTo>
                  <a:lnTo>
                    <a:pt x="0" y="151"/>
                  </a:lnTo>
                  <a:lnTo>
                    <a:pt x="385" y="427"/>
                  </a:lnTo>
                  <a:lnTo>
                    <a:pt x="370" y="651"/>
                  </a:lnTo>
                  <a:close/>
                </a:path>
              </a:pathLst>
            </a:custGeom>
            <a:grpFill/>
            <a:ln w="3175" cap="flat" cmpd="sng">
              <a:solidFill>
                <a:srgbClr val="FF9933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74" name="Oval 225"/>
            <p:cNvSpPr>
              <a:spLocks noChangeArrowheads="1"/>
            </p:cNvSpPr>
            <p:nvPr/>
          </p:nvSpPr>
          <p:spPr bwMode="auto">
            <a:xfrm rot="1800000">
              <a:off x="771481" y="1890771"/>
              <a:ext cx="36195" cy="58687"/>
            </a:xfrm>
            <a:prstGeom prst="ellipse">
              <a:avLst/>
            </a:prstGeom>
            <a:grpFill/>
            <a:ln w="3175">
              <a:solidFill>
                <a:srgbClr val="FF9933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75" name="Freeform 226"/>
            <p:cNvSpPr>
              <a:spLocks/>
            </p:cNvSpPr>
            <p:nvPr/>
          </p:nvSpPr>
          <p:spPr bwMode="auto">
            <a:xfrm>
              <a:off x="782684" y="1943752"/>
              <a:ext cx="53431" cy="39125"/>
            </a:xfrm>
            <a:custGeom>
              <a:avLst/>
              <a:gdLst>
                <a:gd name="T0" fmla="*/ 1 w 597"/>
                <a:gd name="T1" fmla="*/ 0 h 468"/>
                <a:gd name="T2" fmla="*/ 1 w 597"/>
                <a:gd name="T3" fmla="*/ 1 h 468"/>
                <a:gd name="T4" fmla="*/ 1 w 597"/>
                <a:gd name="T5" fmla="*/ 1 h 468"/>
                <a:gd name="T6" fmla="*/ 0 w 597"/>
                <a:gd name="T7" fmla="*/ 0 h 468"/>
                <a:gd name="T8" fmla="*/ 0 w 597"/>
                <a:gd name="T9" fmla="*/ 0 h 468"/>
                <a:gd name="T10" fmla="*/ 0 w 597"/>
                <a:gd name="T11" fmla="*/ 0 h 468"/>
                <a:gd name="T12" fmla="*/ 1 w 597"/>
                <a:gd name="T13" fmla="*/ 0 h 46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97"/>
                <a:gd name="T22" fmla="*/ 0 h 468"/>
                <a:gd name="T23" fmla="*/ 597 w 597"/>
                <a:gd name="T24" fmla="*/ 468 h 46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97" h="468">
                  <a:moveTo>
                    <a:pt x="591" y="318"/>
                  </a:moveTo>
                  <a:lnTo>
                    <a:pt x="597" y="451"/>
                  </a:lnTo>
                  <a:lnTo>
                    <a:pt x="571" y="468"/>
                  </a:lnTo>
                  <a:lnTo>
                    <a:pt x="0" y="141"/>
                  </a:lnTo>
                  <a:lnTo>
                    <a:pt x="3" y="9"/>
                  </a:lnTo>
                  <a:lnTo>
                    <a:pt x="36" y="0"/>
                  </a:lnTo>
                  <a:lnTo>
                    <a:pt x="591" y="318"/>
                  </a:lnTo>
                </a:path>
              </a:pathLst>
            </a:custGeom>
            <a:grpFill/>
            <a:ln w="3175" cmpd="sng">
              <a:solidFill>
                <a:srgbClr val="FF9933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76" name="Freeform 227"/>
            <p:cNvSpPr>
              <a:spLocks/>
            </p:cNvSpPr>
            <p:nvPr/>
          </p:nvSpPr>
          <p:spPr bwMode="auto">
            <a:xfrm>
              <a:off x="762001" y="1795403"/>
              <a:ext cx="324032" cy="185842"/>
            </a:xfrm>
            <a:custGeom>
              <a:avLst/>
              <a:gdLst>
                <a:gd name="T0" fmla="*/ 1 w 3040"/>
                <a:gd name="T1" fmla="*/ 3 h 1830"/>
                <a:gd name="T2" fmla="*/ 0 w 3040"/>
                <a:gd name="T3" fmla="*/ 3 h 1830"/>
                <a:gd name="T4" fmla="*/ 0 w 3040"/>
                <a:gd name="T5" fmla="*/ 3 h 1830"/>
                <a:gd name="T6" fmla="*/ 0 w 3040"/>
                <a:gd name="T7" fmla="*/ 2 h 1830"/>
                <a:gd name="T8" fmla="*/ 0 w 3040"/>
                <a:gd name="T9" fmla="*/ 2 h 1830"/>
                <a:gd name="T10" fmla="*/ 0 w 3040"/>
                <a:gd name="T11" fmla="*/ 2 h 1830"/>
                <a:gd name="T12" fmla="*/ 1 w 3040"/>
                <a:gd name="T13" fmla="*/ 1 h 1830"/>
                <a:gd name="T14" fmla="*/ 1 w 3040"/>
                <a:gd name="T15" fmla="*/ 1 h 1830"/>
                <a:gd name="T16" fmla="*/ 1 w 3040"/>
                <a:gd name="T17" fmla="*/ 1 h 1830"/>
                <a:gd name="T18" fmla="*/ 1 w 3040"/>
                <a:gd name="T19" fmla="*/ 1 h 1830"/>
                <a:gd name="T20" fmla="*/ 1 w 3040"/>
                <a:gd name="T21" fmla="*/ 0 h 1830"/>
                <a:gd name="T22" fmla="*/ 1 w 3040"/>
                <a:gd name="T23" fmla="*/ 0 h 1830"/>
                <a:gd name="T24" fmla="*/ 2 w 3040"/>
                <a:gd name="T25" fmla="*/ 0 h 1830"/>
                <a:gd name="T26" fmla="*/ 2 w 3040"/>
                <a:gd name="T27" fmla="*/ 0 h 1830"/>
                <a:gd name="T28" fmla="*/ 2 w 3040"/>
                <a:gd name="T29" fmla="*/ 0 h 1830"/>
                <a:gd name="T30" fmla="*/ 4 w 3040"/>
                <a:gd name="T31" fmla="*/ 1 h 1830"/>
                <a:gd name="T32" fmla="*/ 4 w 3040"/>
                <a:gd name="T33" fmla="*/ 1 h 1830"/>
                <a:gd name="T34" fmla="*/ 4 w 3040"/>
                <a:gd name="T35" fmla="*/ 2 h 1830"/>
                <a:gd name="T36" fmla="*/ 4 w 3040"/>
                <a:gd name="T37" fmla="*/ 2 h 1830"/>
                <a:gd name="T38" fmla="*/ 4 w 3040"/>
                <a:gd name="T39" fmla="*/ 2 h 1830"/>
                <a:gd name="T40" fmla="*/ 5 w 3040"/>
                <a:gd name="T41" fmla="*/ 1 h 1830"/>
                <a:gd name="T42" fmla="*/ 6 w 3040"/>
                <a:gd name="T43" fmla="*/ 1 h 1830"/>
                <a:gd name="T44" fmla="*/ 6 w 3040"/>
                <a:gd name="T45" fmla="*/ 1 h 1830"/>
                <a:gd name="T46" fmla="*/ 5 w 3040"/>
                <a:gd name="T47" fmla="*/ 1 h 1830"/>
                <a:gd name="T48" fmla="*/ 5 w 3040"/>
                <a:gd name="T49" fmla="*/ 1 h 1830"/>
                <a:gd name="T50" fmla="*/ 5 w 3040"/>
                <a:gd name="T51" fmla="*/ 1 h 1830"/>
                <a:gd name="T52" fmla="*/ 5 w 3040"/>
                <a:gd name="T53" fmla="*/ 1 h 1830"/>
                <a:gd name="T54" fmla="*/ 5 w 3040"/>
                <a:gd name="T55" fmla="*/ 2 h 1830"/>
                <a:gd name="T56" fmla="*/ 5 w 3040"/>
                <a:gd name="T57" fmla="*/ 2 h 1830"/>
                <a:gd name="T58" fmla="*/ 3 w 3040"/>
                <a:gd name="T59" fmla="*/ 3 h 1830"/>
                <a:gd name="T60" fmla="*/ 3 w 3040"/>
                <a:gd name="T61" fmla="*/ 3 h 1830"/>
                <a:gd name="T62" fmla="*/ 2 w 3040"/>
                <a:gd name="T63" fmla="*/ 3 h 1830"/>
                <a:gd name="T64" fmla="*/ 2 w 3040"/>
                <a:gd name="T65" fmla="*/ 3 h 1830"/>
                <a:gd name="T66" fmla="*/ 2 w 3040"/>
                <a:gd name="T67" fmla="*/ 3 h 1830"/>
                <a:gd name="T68" fmla="*/ 2 w 3040"/>
                <a:gd name="T69" fmla="*/ 3 h 1830"/>
                <a:gd name="T70" fmla="*/ 2 w 3040"/>
                <a:gd name="T71" fmla="*/ 3 h 1830"/>
                <a:gd name="T72" fmla="*/ 1 w 3040"/>
                <a:gd name="T73" fmla="*/ 3 h 1830"/>
                <a:gd name="T74" fmla="*/ 1 w 3040"/>
                <a:gd name="T75" fmla="*/ 3 h 1830"/>
                <a:gd name="T76" fmla="*/ 1 w 3040"/>
                <a:gd name="T77" fmla="*/ 3 h 1830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3040"/>
                <a:gd name="T118" fmla="*/ 0 h 1830"/>
                <a:gd name="T119" fmla="*/ 3040 w 3040"/>
                <a:gd name="T120" fmla="*/ 1830 h 1830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3040" h="1830">
                  <a:moveTo>
                    <a:pt x="351" y="1533"/>
                  </a:moveTo>
                  <a:lnTo>
                    <a:pt x="177" y="1421"/>
                  </a:lnTo>
                  <a:lnTo>
                    <a:pt x="176" y="1380"/>
                  </a:lnTo>
                  <a:lnTo>
                    <a:pt x="0" y="1277"/>
                  </a:lnTo>
                  <a:lnTo>
                    <a:pt x="6" y="1155"/>
                  </a:lnTo>
                  <a:lnTo>
                    <a:pt x="21" y="1134"/>
                  </a:lnTo>
                  <a:cubicBezTo>
                    <a:pt x="81" y="1076"/>
                    <a:pt x="261" y="901"/>
                    <a:pt x="364" y="804"/>
                  </a:cubicBezTo>
                  <a:cubicBezTo>
                    <a:pt x="464" y="709"/>
                    <a:pt x="591" y="599"/>
                    <a:pt x="640" y="552"/>
                  </a:cubicBezTo>
                  <a:cubicBezTo>
                    <a:pt x="689" y="505"/>
                    <a:pt x="654" y="535"/>
                    <a:pt x="660" y="524"/>
                  </a:cubicBezTo>
                  <a:lnTo>
                    <a:pt x="676" y="484"/>
                  </a:lnTo>
                  <a:lnTo>
                    <a:pt x="692" y="244"/>
                  </a:lnTo>
                  <a:lnTo>
                    <a:pt x="756" y="196"/>
                  </a:lnTo>
                  <a:lnTo>
                    <a:pt x="1074" y="18"/>
                  </a:lnTo>
                  <a:lnTo>
                    <a:pt x="1134" y="0"/>
                  </a:lnTo>
                  <a:lnTo>
                    <a:pt x="1182" y="24"/>
                  </a:lnTo>
                  <a:lnTo>
                    <a:pt x="2040" y="508"/>
                  </a:lnTo>
                  <a:lnTo>
                    <a:pt x="2076" y="555"/>
                  </a:lnTo>
                  <a:lnTo>
                    <a:pt x="2076" y="1148"/>
                  </a:lnTo>
                  <a:lnTo>
                    <a:pt x="2331" y="1008"/>
                  </a:lnTo>
                  <a:lnTo>
                    <a:pt x="2364" y="876"/>
                  </a:lnTo>
                  <a:lnTo>
                    <a:pt x="2452" y="644"/>
                  </a:lnTo>
                  <a:lnTo>
                    <a:pt x="3040" y="320"/>
                  </a:lnTo>
                  <a:lnTo>
                    <a:pt x="3036" y="620"/>
                  </a:lnTo>
                  <a:lnTo>
                    <a:pt x="2852" y="724"/>
                  </a:lnTo>
                  <a:lnTo>
                    <a:pt x="2788" y="668"/>
                  </a:lnTo>
                  <a:cubicBezTo>
                    <a:pt x="2764" y="656"/>
                    <a:pt x="2747" y="636"/>
                    <a:pt x="2708" y="652"/>
                  </a:cubicBezTo>
                  <a:cubicBezTo>
                    <a:pt x="2660" y="668"/>
                    <a:pt x="2592" y="720"/>
                    <a:pt x="2556" y="764"/>
                  </a:cubicBezTo>
                  <a:lnTo>
                    <a:pt x="2492" y="916"/>
                  </a:lnTo>
                  <a:lnTo>
                    <a:pt x="2466" y="1050"/>
                  </a:lnTo>
                  <a:lnTo>
                    <a:pt x="1422" y="1638"/>
                  </a:lnTo>
                  <a:lnTo>
                    <a:pt x="1386" y="1554"/>
                  </a:lnTo>
                  <a:cubicBezTo>
                    <a:pt x="1360" y="1531"/>
                    <a:pt x="1320" y="1492"/>
                    <a:pt x="1266" y="1500"/>
                  </a:cubicBezTo>
                  <a:cubicBezTo>
                    <a:pt x="1158" y="1494"/>
                    <a:pt x="1104" y="1554"/>
                    <a:pt x="1062" y="1602"/>
                  </a:cubicBezTo>
                  <a:cubicBezTo>
                    <a:pt x="1020" y="1650"/>
                    <a:pt x="1009" y="1693"/>
                    <a:pt x="996" y="1728"/>
                  </a:cubicBezTo>
                  <a:lnTo>
                    <a:pt x="984" y="1806"/>
                  </a:lnTo>
                  <a:lnTo>
                    <a:pt x="960" y="1830"/>
                  </a:lnTo>
                  <a:lnTo>
                    <a:pt x="768" y="1731"/>
                  </a:lnTo>
                  <a:lnTo>
                    <a:pt x="722" y="1746"/>
                  </a:lnTo>
                  <a:lnTo>
                    <a:pt x="348" y="1533"/>
                  </a:lnTo>
                </a:path>
              </a:pathLst>
            </a:custGeom>
            <a:grpFill/>
            <a:ln w="3175" cmpd="sng">
              <a:solidFill>
                <a:srgbClr val="FF9933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77" name="Freeform 228"/>
            <p:cNvSpPr>
              <a:spLocks/>
            </p:cNvSpPr>
            <p:nvPr/>
          </p:nvSpPr>
          <p:spPr bwMode="auto">
            <a:xfrm>
              <a:off x="762863" y="1832083"/>
              <a:ext cx="321448" cy="147533"/>
            </a:xfrm>
            <a:custGeom>
              <a:avLst/>
              <a:gdLst>
                <a:gd name="T0" fmla="*/ 0 w 1332"/>
                <a:gd name="T1" fmla="*/ 9 h 649"/>
                <a:gd name="T2" fmla="*/ 0 w 1332"/>
                <a:gd name="T3" fmla="*/ 8 h 649"/>
                <a:gd name="T4" fmla="*/ 0 w 1332"/>
                <a:gd name="T5" fmla="*/ 7 h 649"/>
                <a:gd name="T6" fmla="*/ 2 w 1332"/>
                <a:gd name="T7" fmla="*/ 8 h 649"/>
                <a:gd name="T8" fmla="*/ 2 w 1332"/>
                <a:gd name="T9" fmla="*/ 8 h 649"/>
                <a:gd name="T10" fmla="*/ 7 w 1332"/>
                <a:gd name="T11" fmla="*/ 12 h 649"/>
                <a:gd name="T12" fmla="*/ 7 w 1332"/>
                <a:gd name="T13" fmla="*/ 12 h 649"/>
                <a:gd name="T14" fmla="*/ 8 w 1332"/>
                <a:gd name="T15" fmla="*/ 12 h 649"/>
                <a:gd name="T16" fmla="*/ 8 w 1332"/>
                <a:gd name="T17" fmla="*/ 12 h 649"/>
                <a:gd name="T18" fmla="*/ 9 w 1332"/>
                <a:gd name="T19" fmla="*/ 12 h 649"/>
                <a:gd name="T20" fmla="*/ 9 w 1332"/>
                <a:gd name="T21" fmla="*/ 13 h 649"/>
                <a:gd name="T22" fmla="*/ 11 w 1332"/>
                <a:gd name="T23" fmla="*/ 10 h 649"/>
                <a:gd name="T24" fmla="*/ 15 w 1332"/>
                <a:gd name="T25" fmla="*/ 8 h 649"/>
                <a:gd name="T26" fmla="*/ 16 w 1332"/>
                <a:gd name="T27" fmla="*/ 7 h 649"/>
                <a:gd name="T28" fmla="*/ 16 w 1332"/>
                <a:gd name="T29" fmla="*/ 4 h 649"/>
                <a:gd name="T30" fmla="*/ 20 w 1332"/>
                <a:gd name="T31" fmla="*/ 2 h 649"/>
                <a:gd name="T32" fmla="*/ 20 w 1332"/>
                <a:gd name="T33" fmla="*/ 2 h 649"/>
                <a:gd name="T34" fmla="*/ 20 w 1332"/>
                <a:gd name="T35" fmla="*/ 8 h 649"/>
                <a:gd name="T36" fmla="*/ 23 w 1332"/>
                <a:gd name="T37" fmla="*/ 6 h 649"/>
                <a:gd name="T38" fmla="*/ 23 w 1332"/>
                <a:gd name="T39" fmla="*/ 5 h 649"/>
                <a:gd name="T40" fmla="*/ 24 w 1332"/>
                <a:gd name="T41" fmla="*/ 3 h 649"/>
                <a:gd name="T42" fmla="*/ 27 w 1332"/>
                <a:gd name="T43" fmla="*/ 1 h 649"/>
                <a:gd name="T44" fmla="*/ 29 w 1332"/>
                <a:gd name="T45" fmla="*/ 0 h 649"/>
                <a:gd name="T46" fmla="*/ 29 w 1332"/>
                <a:gd name="T47" fmla="*/ 3 h 649"/>
                <a:gd name="T48" fmla="*/ 28 w 1332"/>
                <a:gd name="T49" fmla="*/ 3 h 649"/>
                <a:gd name="T50" fmla="*/ 27 w 1332"/>
                <a:gd name="T51" fmla="*/ 3 h 649"/>
                <a:gd name="T52" fmla="*/ 26 w 1332"/>
                <a:gd name="T53" fmla="*/ 3 h 649"/>
                <a:gd name="T54" fmla="*/ 25 w 1332"/>
                <a:gd name="T55" fmla="*/ 3 h 649"/>
                <a:gd name="T56" fmla="*/ 25 w 1332"/>
                <a:gd name="T57" fmla="*/ 4 h 649"/>
                <a:gd name="T58" fmla="*/ 24 w 1332"/>
                <a:gd name="T59" fmla="*/ 5 h 649"/>
                <a:gd name="T60" fmla="*/ 24 w 1332"/>
                <a:gd name="T61" fmla="*/ 7 h 649"/>
                <a:gd name="T62" fmla="*/ 14 w 1332"/>
                <a:gd name="T63" fmla="*/ 12 h 649"/>
                <a:gd name="T64" fmla="*/ 13 w 1332"/>
                <a:gd name="T65" fmla="*/ 11 h 649"/>
                <a:gd name="T66" fmla="*/ 12 w 1332"/>
                <a:gd name="T67" fmla="*/ 11 h 649"/>
                <a:gd name="T68" fmla="*/ 11 w 1332"/>
                <a:gd name="T69" fmla="*/ 11 h 649"/>
                <a:gd name="T70" fmla="*/ 11 w 1332"/>
                <a:gd name="T71" fmla="*/ 11 h 649"/>
                <a:gd name="T72" fmla="*/ 10 w 1332"/>
                <a:gd name="T73" fmla="*/ 13 h 649"/>
                <a:gd name="T74" fmla="*/ 10 w 1332"/>
                <a:gd name="T75" fmla="*/ 14 h 649"/>
                <a:gd name="T76" fmla="*/ 9 w 1332"/>
                <a:gd name="T77" fmla="*/ 14 h 649"/>
                <a:gd name="T78" fmla="*/ 7 w 1332"/>
                <a:gd name="T79" fmla="*/ 13 h 649"/>
                <a:gd name="T80" fmla="*/ 7 w 1332"/>
                <a:gd name="T81" fmla="*/ 13 h 649"/>
                <a:gd name="T82" fmla="*/ 2 w 1332"/>
                <a:gd name="T83" fmla="*/ 10 h 649"/>
                <a:gd name="T84" fmla="*/ 2 w 1332"/>
                <a:gd name="T85" fmla="*/ 10 h 649"/>
                <a:gd name="T86" fmla="*/ 0 w 1332"/>
                <a:gd name="T87" fmla="*/ 9 h 649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332"/>
                <a:gd name="T133" fmla="*/ 0 h 649"/>
                <a:gd name="T134" fmla="*/ 1332 w 1332"/>
                <a:gd name="T135" fmla="*/ 649 h 649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332" h="649">
                  <a:moveTo>
                    <a:pt x="0" y="409"/>
                  </a:moveTo>
                  <a:lnTo>
                    <a:pt x="1" y="359"/>
                  </a:lnTo>
                  <a:lnTo>
                    <a:pt x="8" y="341"/>
                  </a:lnTo>
                  <a:lnTo>
                    <a:pt x="77" y="391"/>
                  </a:lnTo>
                  <a:lnTo>
                    <a:pt x="89" y="392"/>
                  </a:lnTo>
                  <a:lnTo>
                    <a:pt x="335" y="535"/>
                  </a:lnTo>
                  <a:lnTo>
                    <a:pt x="329" y="545"/>
                  </a:lnTo>
                  <a:lnTo>
                    <a:pt x="346" y="541"/>
                  </a:lnTo>
                  <a:lnTo>
                    <a:pt x="380" y="568"/>
                  </a:lnTo>
                  <a:lnTo>
                    <a:pt x="392" y="569"/>
                  </a:lnTo>
                  <a:lnTo>
                    <a:pt x="407" y="573"/>
                  </a:lnTo>
                  <a:cubicBezTo>
                    <a:pt x="430" y="556"/>
                    <a:pt x="480" y="508"/>
                    <a:pt x="528" y="470"/>
                  </a:cubicBezTo>
                  <a:cubicBezTo>
                    <a:pt x="576" y="433"/>
                    <a:pt x="668" y="367"/>
                    <a:pt x="692" y="349"/>
                  </a:cubicBezTo>
                  <a:lnTo>
                    <a:pt x="712" y="335"/>
                  </a:lnTo>
                  <a:lnTo>
                    <a:pt x="712" y="172"/>
                  </a:lnTo>
                  <a:lnTo>
                    <a:pt x="893" y="70"/>
                  </a:lnTo>
                  <a:lnTo>
                    <a:pt x="911" y="88"/>
                  </a:lnTo>
                  <a:lnTo>
                    <a:pt x="913" y="356"/>
                  </a:lnTo>
                  <a:lnTo>
                    <a:pt x="1030" y="293"/>
                  </a:lnTo>
                  <a:lnTo>
                    <a:pt x="1048" y="229"/>
                  </a:lnTo>
                  <a:lnTo>
                    <a:pt x="1085" y="131"/>
                  </a:lnTo>
                  <a:lnTo>
                    <a:pt x="1245" y="44"/>
                  </a:lnTo>
                  <a:lnTo>
                    <a:pt x="1332" y="0"/>
                  </a:lnTo>
                  <a:lnTo>
                    <a:pt x="1332" y="119"/>
                  </a:lnTo>
                  <a:lnTo>
                    <a:pt x="1260" y="157"/>
                  </a:lnTo>
                  <a:lnTo>
                    <a:pt x="1235" y="136"/>
                  </a:lnTo>
                  <a:lnTo>
                    <a:pt x="1203" y="123"/>
                  </a:lnTo>
                  <a:lnTo>
                    <a:pt x="1162" y="143"/>
                  </a:lnTo>
                  <a:lnTo>
                    <a:pt x="1130" y="169"/>
                  </a:lnTo>
                  <a:lnTo>
                    <a:pt x="1096" y="240"/>
                  </a:lnTo>
                  <a:lnTo>
                    <a:pt x="1078" y="315"/>
                  </a:lnTo>
                  <a:lnTo>
                    <a:pt x="629" y="562"/>
                  </a:lnTo>
                  <a:lnTo>
                    <a:pt x="602" y="518"/>
                  </a:lnTo>
                  <a:lnTo>
                    <a:pt x="559" y="502"/>
                  </a:lnTo>
                  <a:lnTo>
                    <a:pt x="512" y="511"/>
                  </a:lnTo>
                  <a:lnTo>
                    <a:pt x="484" y="529"/>
                  </a:lnTo>
                  <a:lnTo>
                    <a:pt x="441" y="585"/>
                  </a:lnTo>
                  <a:lnTo>
                    <a:pt x="428" y="640"/>
                  </a:lnTo>
                  <a:lnTo>
                    <a:pt x="421" y="649"/>
                  </a:lnTo>
                  <a:lnTo>
                    <a:pt x="336" y="606"/>
                  </a:lnTo>
                  <a:lnTo>
                    <a:pt x="314" y="614"/>
                  </a:lnTo>
                  <a:lnTo>
                    <a:pt x="78" y="475"/>
                  </a:lnTo>
                  <a:lnTo>
                    <a:pt x="76" y="450"/>
                  </a:lnTo>
                  <a:lnTo>
                    <a:pt x="0" y="409"/>
                  </a:lnTo>
                  <a:close/>
                </a:path>
              </a:pathLst>
            </a:custGeom>
            <a:grpFill/>
            <a:ln w="3175" cmpd="sng">
              <a:solidFill>
                <a:srgbClr val="FF9933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78" name="Freeform 229"/>
            <p:cNvSpPr>
              <a:spLocks/>
            </p:cNvSpPr>
            <p:nvPr/>
          </p:nvSpPr>
          <p:spPr bwMode="auto">
            <a:xfrm>
              <a:off x="831806" y="1847570"/>
              <a:ext cx="102553" cy="53796"/>
            </a:xfrm>
            <a:custGeom>
              <a:avLst/>
              <a:gdLst>
                <a:gd name="T0" fmla="*/ 2 w 954"/>
                <a:gd name="T1" fmla="*/ 1 h 528"/>
                <a:gd name="T2" fmla="*/ 0 w 954"/>
                <a:gd name="T3" fmla="*/ 0 h 528"/>
                <a:gd name="T4" fmla="*/ 0 60000 65536"/>
                <a:gd name="T5" fmla="*/ 0 60000 65536"/>
                <a:gd name="T6" fmla="*/ 0 w 954"/>
                <a:gd name="T7" fmla="*/ 0 h 528"/>
                <a:gd name="T8" fmla="*/ 954 w 954"/>
                <a:gd name="T9" fmla="*/ 528 h 528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954" h="528">
                  <a:moveTo>
                    <a:pt x="954" y="528"/>
                  </a:moveTo>
                  <a:lnTo>
                    <a:pt x="0" y="0"/>
                  </a:lnTo>
                </a:path>
              </a:pathLst>
            </a:custGeom>
            <a:grpFill/>
            <a:ln w="3175" cmpd="sng">
              <a:solidFill>
                <a:srgbClr val="FF9933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79" name="Freeform 230"/>
            <p:cNvSpPr>
              <a:spLocks/>
            </p:cNvSpPr>
            <p:nvPr/>
          </p:nvSpPr>
          <p:spPr bwMode="auto">
            <a:xfrm>
              <a:off x="836976" y="1821486"/>
              <a:ext cx="144780" cy="52981"/>
            </a:xfrm>
            <a:custGeom>
              <a:avLst/>
              <a:gdLst>
                <a:gd name="T0" fmla="*/ 0 w 1356"/>
                <a:gd name="T1" fmla="*/ 0 h 522"/>
                <a:gd name="T2" fmla="*/ 0 w 1356"/>
                <a:gd name="T3" fmla="*/ 0 h 522"/>
                <a:gd name="T4" fmla="*/ 0 w 1356"/>
                <a:gd name="T5" fmla="*/ 0 h 522"/>
                <a:gd name="T6" fmla="*/ 2 w 1356"/>
                <a:gd name="T7" fmla="*/ 1 h 522"/>
                <a:gd name="T8" fmla="*/ 2 w 1356"/>
                <a:gd name="T9" fmla="*/ 1 h 522"/>
                <a:gd name="T10" fmla="*/ 3 w 1356"/>
                <a:gd name="T11" fmla="*/ 0 h 52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56"/>
                <a:gd name="T19" fmla="*/ 0 h 522"/>
                <a:gd name="T20" fmla="*/ 1356 w 1356"/>
                <a:gd name="T21" fmla="*/ 522 h 52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56" h="522">
                  <a:moveTo>
                    <a:pt x="0" y="33"/>
                  </a:moveTo>
                  <a:lnTo>
                    <a:pt x="12" y="0"/>
                  </a:lnTo>
                  <a:lnTo>
                    <a:pt x="54" y="6"/>
                  </a:lnTo>
                  <a:lnTo>
                    <a:pt x="894" y="480"/>
                  </a:lnTo>
                  <a:lnTo>
                    <a:pt x="930" y="522"/>
                  </a:lnTo>
                  <a:lnTo>
                    <a:pt x="1356" y="272"/>
                  </a:lnTo>
                </a:path>
              </a:pathLst>
            </a:custGeom>
            <a:grpFill/>
            <a:ln w="3175" cmpd="sng">
              <a:solidFill>
                <a:srgbClr val="FF9933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80" name="Freeform 231"/>
            <p:cNvSpPr>
              <a:spLocks/>
            </p:cNvSpPr>
            <p:nvPr/>
          </p:nvSpPr>
          <p:spPr bwMode="auto">
            <a:xfrm>
              <a:off x="843009" y="1904626"/>
              <a:ext cx="93935" cy="52166"/>
            </a:xfrm>
            <a:custGeom>
              <a:avLst/>
              <a:gdLst>
                <a:gd name="T0" fmla="*/ 2 w 885"/>
                <a:gd name="T1" fmla="*/ 0 h 522"/>
                <a:gd name="T2" fmla="*/ 1 w 885"/>
                <a:gd name="T3" fmla="*/ 0 h 522"/>
                <a:gd name="T4" fmla="*/ 0 w 885"/>
                <a:gd name="T5" fmla="*/ 1 h 522"/>
                <a:gd name="T6" fmla="*/ 0 w 885"/>
                <a:gd name="T7" fmla="*/ 1 h 522"/>
                <a:gd name="T8" fmla="*/ 0 w 885"/>
                <a:gd name="T9" fmla="*/ 1 h 522"/>
                <a:gd name="T10" fmla="*/ 1 w 885"/>
                <a:gd name="T11" fmla="*/ 0 h 522"/>
                <a:gd name="T12" fmla="*/ 1 w 885"/>
                <a:gd name="T13" fmla="*/ 0 h 522"/>
                <a:gd name="T14" fmla="*/ 2 w 885"/>
                <a:gd name="T15" fmla="*/ 0 h 52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885"/>
                <a:gd name="T25" fmla="*/ 0 h 522"/>
                <a:gd name="T26" fmla="*/ 885 w 885"/>
                <a:gd name="T27" fmla="*/ 522 h 52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885" h="522">
                  <a:moveTo>
                    <a:pt x="885" y="33"/>
                  </a:moveTo>
                  <a:lnTo>
                    <a:pt x="476" y="248"/>
                  </a:lnTo>
                  <a:cubicBezTo>
                    <a:pt x="334" y="326"/>
                    <a:pt x="109" y="460"/>
                    <a:pt x="33" y="503"/>
                  </a:cubicBezTo>
                  <a:lnTo>
                    <a:pt x="0" y="522"/>
                  </a:lnTo>
                  <a:lnTo>
                    <a:pt x="35" y="494"/>
                  </a:lnTo>
                  <a:cubicBezTo>
                    <a:pt x="113" y="442"/>
                    <a:pt x="341" y="287"/>
                    <a:pt x="471" y="210"/>
                  </a:cubicBezTo>
                  <a:cubicBezTo>
                    <a:pt x="601" y="133"/>
                    <a:pt x="714" y="70"/>
                    <a:pt x="782" y="36"/>
                  </a:cubicBezTo>
                  <a:lnTo>
                    <a:pt x="864" y="0"/>
                  </a:lnTo>
                </a:path>
              </a:pathLst>
            </a:custGeom>
            <a:grpFill/>
            <a:ln w="3175" cmpd="sng">
              <a:solidFill>
                <a:srgbClr val="FF9933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81" name="Freeform 232"/>
            <p:cNvSpPr>
              <a:spLocks/>
            </p:cNvSpPr>
            <p:nvPr/>
          </p:nvSpPr>
          <p:spPr bwMode="auto">
            <a:xfrm>
              <a:off x="836976" y="1827192"/>
              <a:ext cx="95658" cy="69283"/>
            </a:xfrm>
            <a:custGeom>
              <a:avLst/>
              <a:gdLst>
                <a:gd name="T0" fmla="*/ 2 w 891"/>
                <a:gd name="T1" fmla="*/ 1 h 684"/>
                <a:gd name="T2" fmla="*/ 2 w 891"/>
                <a:gd name="T3" fmla="*/ 1 h 684"/>
                <a:gd name="T4" fmla="*/ 0 w 891"/>
                <a:gd name="T5" fmla="*/ 0 h 684"/>
                <a:gd name="T6" fmla="*/ 0 w 891"/>
                <a:gd name="T7" fmla="*/ 0 h 684"/>
                <a:gd name="T8" fmla="*/ 0 w 891"/>
                <a:gd name="T9" fmla="*/ 0 h 684"/>
                <a:gd name="T10" fmla="*/ 2 w 891"/>
                <a:gd name="T11" fmla="*/ 1 h 68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91"/>
                <a:gd name="T19" fmla="*/ 0 h 684"/>
                <a:gd name="T20" fmla="*/ 891 w 891"/>
                <a:gd name="T21" fmla="*/ 684 h 68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91" h="684">
                  <a:moveTo>
                    <a:pt x="891" y="477"/>
                  </a:moveTo>
                  <a:lnTo>
                    <a:pt x="879" y="684"/>
                  </a:lnTo>
                  <a:lnTo>
                    <a:pt x="0" y="195"/>
                  </a:lnTo>
                  <a:lnTo>
                    <a:pt x="15" y="6"/>
                  </a:lnTo>
                  <a:lnTo>
                    <a:pt x="51" y="0"/>
                  </a:lnTo>
                  <a:lnTo>
                    <a:pt x="879" y="456"/>
                  </a:lnTo>
                </a:path>
              </a:pathLst>
            </a:custGeom>
            <a:grpFill/>
            <a:ln w="3175" cmpd="sng">
              <a:solidFill>
                <a:srgbClr val="FF9933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82" name="Freeform 233"/>
            <p:cNvSpPr>
              <a:spLocks/>
            </p:cNvSpPr>
            <p:nvPr/>
          </p:nvSpPr>
          <p:spPr bwMode="auto">
            <a:xfrm>
              <a:off x="939530" y="1856536"/>
              <a:ext cx="36195" cy="40755"/>
            </a:xfrm>
            <a:custGeom>
              <a:avLst/>
              <a:gdLst>
                <a:gd name="T0" fmla="*/ 0 w 344"/>
                <a:gd name="T1" fmla="*/ 0 h 400"/>
                <a:gd name="T2" fmla="*/ 0 w 344"/>
                <a:gd name="T3" fmla="*/ 1 h 400"/>
                <a:gd name="T4" fmla="*/ 1 w 344"/>
                <a:gd name="T5" fmla="*/ 0 h 400"/>
                <a:gd name="T6" fmla="*/ 1 w 344"/>
                <a:gd name="T7" fmla="*/ 0 h 400"/>
                <a:gd name="T8" fmla="*/ 0 w 344"/>
                <a:gd name="T9" fmla="*/ 0 h 4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44"/>
                <a:gd name="T16" fmla="*/ 0 h 400"/>
                <a:gd name="T17" fmla="*/ 344 w 344"/>
                <a:gd name="T18" fmla="*/ 400 h 4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44" h="400">
                  <a:moveTo>
                    <a:pt x="0" y="188"/>
                  </a:moveTo>
                  <a:lnTo>
                    <a:pt x="0" y="400"/>
                  </a:lnTo>
                  <a:lnTo>
                    <a:pt x="344" y="200"/>
                  </a:lnTo>
                  <a:lnTo>
                    <a:pt x="344" y="0"/>
                  </a:lnTo>
                  <a:lnTo>
                    <a:pt x="35" y="175"/>
                  </a:lnTo>
                </a:path>
              </a:pathLst>
            </a:custGeom>
            <a:grpFill/>
            <a:ln w="3175" cmpd="sng">
              <a:solidFill>
                <a:srgbClr val="FF9933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83" name="Freeform 234"/>
            <p:cNvSpPr>
              <a:spLocks/>
            </p:cNvSpPr>
            <p:nvPr/>
          </p:nvSpPr>
          <p:spPr bwMode="auto">
            <a:xfrm>
              <a:off x="878343" y="1846754"/>
              <a:ext cx="6033" cy="22008"/>
            </a:xfrm>
            <a:custGeom>
              <a:avLst/>
              <a:gdLst>
                <a:gd name="T0" fmla="*/ 0 w 60"/>
                <a:gd name="T1" fmla="*/ 0 h 225"/>
                <a:gd name="T2" fmla="*/ 0 w 60"/>
                <a:gd name="T3" fmla="*/ 0 h 225"/>
                <a:gd name="T4" fmla="*/ 0 w 60"/>
                <a:gd name="T5" fmla="*/ 0 h 225"/>
                <a:gd name="T6" fmla="*/ 0 w 60"/>
                <a:gd name="T7" fmla="*/ 0 h 2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0"/>
                <a:gd name="T13" fmla="*/ 0 h 225"/>
                <a:gd name="T14" fmla="*/ 60 w 60"/>
                <a:gd name="T15" fmla="*/ 225 h 2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0" h="225">
                  <a:moveTo>
                    <a:pt x="0" y="213"/>
                  </a:moveTo>
                  <a:lnTo>
                    <a:pt x="27" y="0"/>
                  </a:lnTo>
                  <a:lnTo>
                    <a:pt x="60" y="24"/>
                  </a:lnTo>
                  <a:lnTo>
                    <a:pt x="39" y="225"/>
                  </a:lnTo>
                </a:path>
              </a:pathLst>
            </a:custGeom>
            <a:grpFill/>
            <a:ln w="3175" cap="flat" cmpd="sng">
              <a:solidFill>
                <a:srgbClr val="FF9933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84" name="Freeform 235"/>
            <p:cNvSpPr>
              <a:spLocks/>
            </p:cNvSpPr>
            <p:nvPr/>
          </p:nvSpPr>
          <p:spPr bwMode="auto">
            <a:xfrm>
              <a:off x="782684" y="1944566"/>
              <a:ext cx="49984" cy="27713"/>
            </a:xfrm>
            <a:custGeom>
              <a:avLst/>
              <a:gdLst>
                <a:gd name="T0" fmla="*/ 1 w 465"/>
                <a:gd name="T1" fmla="*/ 1 h 271"/>
                <a:gd name="T2" fmla="*/ 0 w 465"/>
                <a:gd name="T3" fmla="*/ 0 h 271"/>
                <a:gd name="T4" fmla="*/ 0 60000 65536"/>
                <a:gd name="T5" fmla="*/ 0 60000 65536"/>
                <a:gd name="T6" fmla="*/ 0 w 465"/>
                <a:gd name="T7" fmla="*/ 0 h 271"/>
                <a:gd name="T8" fmla="*/ 465 w 465"/>
                <a:gd name="T9" fmla="*/ 271 h 27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65" h="271">
                  <a:moveTo>
                    <a:pt x="465" y="271"/>
                  </a:moveTo>
                  <a:lnTo>
                    <a:pt x="0" y="0"/>
                  </a:lnTo>
                </a:path>
              </a:pathLst>
            </a:custGeom>
            <a:grpFill/>
            <a:ln w="3175" cmpd="sng">
              <a:solidFill>
                <a:srgbClr val="FF9933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85" name="Freeform 236"/>
            <p:cNvSpPr>
              <a:spLocks/>
            </p:cNvSpPr>
            <p:nvPr/>
          </p:nvSpPr>
          <p:spPr bwMode="auto">
            <a:xfrm>
              <a:off x="842147" y="1892400"/>
              <a:ext cx="72390" cy="63578"/>
            </a:xfrm>
            <a:custGeom>
              <a:avLst/>
              <a:gdLst>
                <a:gd name="T0" fmla="*/ 0 w 684"/>
                <a:gd name="T1" fmla="*/ 1 h 626"/>
                <a:gd name="T2" fmla="*/ 0 w 684"/>
                <a:gd name="T3" fmla="*/ 1 h 626"/>
                <a:gd name="T4" fmla="*/ 1 w 684"/>
                <a:gd name="T5" fmla="*/ 0 h 626"/>
                <a:gd name="T6" fmla="*/ 1 w 684"/>
                <a:gd name="T7" fmla="*/ 0 h 626"/>
                <a:gd name="T8" fmla="*/ 1 w 684"/>
                <a:gd name="T9" fmla="*/ 0 h 6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84"/>
                <a:gd name="T16" fmla="*/ 0 h 626"/>
                <a:gd name="T17" fmla="*/ 684 w 684"/>
                <a:gd name="T18" fmla="*/ 626 h 62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84" h="626">
                  <a:moveTo>
                    <a:pt x="0" y="626"/>
                  </a:moveTo>
                  <a:lnTo>
                    <a:pt x="57" y="569"/>
                  </a:lnTo>
                  <a:cubicBezTo>
                    <a:pt x="121" y="503"/>
                    <a:pt x="290" y="316"/>
                    <a:pt x="384" y="228"/>
                  </a:cubicBezTo>
                  <a:cubicBezTo>
                    <a:pt x="509" y="133"/>
                    <a:pt x="564" y="75"/>
                    <a:pt x="624" y="42"/>
                  </a:cubicBezTo>
                  <a:lnTo>
                    <a:pt x="684" y="0"/>
                  </a:lnTo>
                </a:path>
              </a:pathLst>
            </a:custGeom>
            <a:grpFill/>
            <a:ln w="3175" cmpd="sng">
              <a:solidFill>
                <a:srgbClr val="FF9933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86" name="Oval 237"/>
            <p:cNvSpPr>
              <a:spLocks noChangeArrowheads="1"/>
            </p:cNvSpPr>
            <p:nvPr/>
          </p:nvSpPr>
          <p:spPr bwMode="auto">
            <a:xfrm rot="20160818">
              <a:off x="843009" y="1956793"/>
              <a:ext cx="6033" cy="8151"/>
            </a:xfrm>
            <a:prstGeom prst="ellipse">
              <a:avLst/>
            </a:prstGeom>
            <a:grpFill/>
            <a:ln w="3175">
              <a:solidFill>
                <a:srgbClr val="FF9933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87" name="Freeform 238"/>
            <p:cNvSpPr>
              <a:spLocks/>
            </p:cNvSpPr>
            <p:nvPr/>
          </p:nvSpPr>
          <p:spPr bwMode="auto">
            <a:xfrm>
              <a:off x="935220" y="1852460"/>
              <a:ext cx="43089" cy="84770"/>
            </a:xfrm>
            <a:custGeom>
              <a:avLst/>
              <a:gdLst>
                <a:gd name="T0" fmla="*/ 0 w 408"/>
                <a:gd name="T1" fmla="*/ 0 h 848"/>
                <a:gd name="T2" fmla="*/ 0 w 408"/>
                <a:gd name="T3" fmla="*/ 1 h 848"/>
                <a:gd name="T4" fmla="*/ 0 w 408"/>
                <a:gd name="T5" fmla="*/ 2 h 848"/>
                <a:gd name="T6" fmla="*/ 0 w 408"/>
                <a:gd name="T7" fmla="*/ 2 h 848"/>
                <a:gd name="T8" fmla="*/ 1 w 408"/>
                <a:gd name="T9" fmla="*/ 1 h 848"/>
                <a:gd name="T10" fmla="*/ 1 w 408"/>
                <a:gd name="T11" fmla="*/ 1 h 848"/>
                <a:gd name="T12" fmla="*/ 1 w 408"/>
                <a:gd name="T13" fmla="*/ 0 h 848"/>
                <a:gd name="T14" fmla="*/ 0 w 408"/>
                <a:gd name="T15" fmla="*/ 0 h 84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08"/>
                <a:gd name="T25" fmla="*/ 0 h 848"/>
                <a:gd name="T26" fmla="*/ 408 w 408"/>
                <a:gd name="T27" fmla="*/ 848 h 84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08" h="848">
                  <a:moveTo>
                    <a:pt x="0" y="232"/>
                  </a:moveTo>
                  <a:lnTo>
                    <a:pt x="0" y="488"/>
                  </a:lnTo>
                  <a:lnTo>
                    <a:pt x="0" y="832"/>
                  </a:lnTo>
                  <a:lnTo>
                    <a:pt x="64" y="848"/>
                  </a:lnTo>
                  <a:lnTo>
                    <a:pt x="376" y="672"/>
                  </a:lnTo>
                  <a:lnTo>
                    <a:pt x="408" y="616"/>
                  </a:lnTo>
                  <a:lnTo>
                    <a:pt x="408" y="0"/>
                  </a:lnTo>
                  <a:lnTo>
                    <a:pt x="0" y="232"/>
                  </a:lnTo>
                  <a:close/>
                </a:path>
              </a:pathLst>
            </a:custGeom>
            <a:grpFill/>
            <a:ln w="3175" cmpd="sng">
              <a:solidFill>
                <a:srgbClr val="FF9933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88" name="Freeform 239"/>
            <p:cNvSpPr>
              <a:spLocks/>
            </p:cNvSpPr>
            <p:nvPr/>
          </p:nvSpPr>
          <p:spPr bwMode="auto">
            <a:xfrm>
              <a:off x="781822" y="1850015"/>
              <a:ext cx="49984" cy="72544"/>
            </a:xfrm>
            <a:custGeom>
              <a:avLst/>
              <a:gdLst>
                <a:gd name="T0" fmla="*/ 1 w 474"/>
                <a:gd name="T1" fmla="*/ 0 h 705"/>
                <a:gd name="T2" fmla="*/ 1 w 474"/>
                <a:gd name="T3" fmla="*/ 0 h 705"/>
                <a:gd name="T4" fmla="*/ 1 w 474"/>
                <a:gd name="T5" fmla="*/ 1 h 705"/>
                <a:gd name="T6" fmla="*/ 0 w 474"/>
                <a:gd name="T7" fmla="*/ 1 h 705"/>
                <a:gd name="T8" fmla="*/ 0 w 474"/>
                <a:gd name="T9" fmla="*/ 1 h 705"/>
                <a:gd name="T10" fmla="*/ 0 w 474"/>
                <a:gd name="T11" fmla="*/ 1 h 705"/>
                <a:gd name="T12" fmla="*/ 0 w 474"/>
                <a:gd name="T13" fmla="*/ 1 h 705"/>
                <a:gd name="T14" fmla="*/ 1 w 474"/>
                <a:gd name="T15" fmla="*/ 0 h 705"/>
                <a:gd name="T16" fmla="*/ 1 w 474"/>
                <a:gd name="T17" fmla="*/ 0 h 70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74"/>
                <a:gd name="T28" fmla="*/ 0 h 705"/>
                <a:gd name="T29" fmla="*/ 474 w 474"/>
                <a:gd name="T30" fmla="*/ 705 h 70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74" h="705">
                  <a:moveTo>
                    <a:pt x="474" y="0"/>
                  </a:moveTo>
                  <a:lnTo>
                    <a:pt x="458" y="40"/>
                  </a:lnTo>
                  <a:cubicBezTo>
                    <a:pt x="435" y="83"/>
                    <a:pt x="391" y="178"/>
                    <a:pt x="338" y="260"/>
                  </a:cubicBezTo>
                  <a:cubicBezTo>
                    <a:pt x="251" y="392"/>
                    <a:pt x="198" y="459"/>
                    <a:pt x="142" y="532"/>
                  </a:cubicBezTo>
                  <a:lnTo>
                    <a:pt x="0" y="705"/>
                  </a:lnTo>
                  <a:lnTo>
                    <a:pt x="60" y="627"/>
                  </a:lnTo>
                  <a:cubicBezTo>
                    <a:pt x="103" y="566"/>
                    <a:pt x="204" y="421"/>
                    <a:pt x="258" y="336"/>
                  </a:cubicBezTo>
                  <a:cubicBezTo>
                    <a:pt x="333" y="216"/>
                    <a:pt x="355" y="166"/>
                    <a:pt x="382" y="116"/>
                  </a:cubicBezTo>
                  <a:lnTo>
                    <a:pt x="422" y="52"/>
                  </a:lnTo>
                </a:path>
              </a:pathLst>
            </a:custGeom>
            <a:grpFill/>
            <a:ln w="3175" cap="flat" cmpd="sng">
              <a:solidFill>
                <a:srgbClr val="FF9933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89" name="Freeform 240"/>
            <p:cNvSpPr>
              <a:spLocks/>
            </p:cNvSpPr>
            <p:nvPr/>
          </p:nvSpPr>
          <p:spPr bwMode="auto">
            <a:xfrm>
              <a:off x="780960" y="1860611"/>
              <a:ext cx="73252" cy="63578"/>
            </a:xfrm>
            <a:custGeom>
              <a:avLst/>
              <a:gdLst>
                <a:gd name="T0" fmla="*/ 0 w 684"/>
                <a:gd name="T1" fmla="*/ 1 h 626"/>
                <a:gd name="T2" fmla="*/ 0 w 684"/>
                <a:gd name="T3" fmla="*/ 1 h 626"/>
                <a:gd name="T4" fmla="*/ 1 w 684"/>
                <a:gd name="T5" fmla="*/ 0 h 626"/>
                <a:gd name="T6" fmla="*/ 1 w 684"/>
                <a:gd name="T7" fmla="*/ 0 h 626"/>
                <a:gd name="T8" fmla="*/ 1 w 684"/>
                <a:gd name="T9" fmla="*/ 0 h 6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84"/>
                <a:gd name="T16" fmla="*/ 0 h 626"/>
                <a:gd name="T17" fmla="*/ 684 w 684"/>
                <a:gd name="T18" fmla="*/ 626 h 62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84" h="626">
                  <a:moveTo>
                    <a:pt x="0" y="626"/>
                  </a:moveTo>
                  <a:lnTo>
                    <a:pt x="57" y="569"/>
                  </a:lnTo>
                  <a:cubicBezTo>
                    <a:pt x="121" y="503"/>
                    <a:pt x="290" y="316"/>
                    <a:pt x="384" y="228"/>
                  </a:cubicBezTo>
                  <a:cubicBezTo>
                    <a:pt x="509" y="133"/>
                    <a:pt x="564" y="75"/>
                    <a:pt x="624" y="42"/>
                  </a:cubicBezTo>
                  <a:lnTo>
                    <a:pt x="684" y="0"/>
                  </a:lnTo>
                </a:path>
              </a:pathLst>
            </a:custGeom>
            <a:grpFill/>
            <a:ln w="3175" cmpd="sng">
              <a:solidFill>
                <a:srgbClr val="FF9933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90" name="Oval 241"/>
            <p:cNvSpPr>
              <a:spLocks noChangeArrowheads="1"/>
            </p:cNvSpPr>
            <p:nvPr/>
          </p:nvSpPr>
          <p:spPr bwMode="auto">
            <a:xfrm rot="20160818">
              <a:off x="826635" y="1952717"/>
              <a:ext cx="11203" cy="13857"/>
            </a:xfrm>
            <a:prstGeom prst="ellipse">
              <a:avLst/>
            </a:prstGeom>
            <a:grpFill/>
            <a:ln w="3175">
              <a:solidFill>
                <a:srgbClr val="FF9933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91" name="Oval 242"/>
            <p:cNvSpPr>
              <a:spLocks noChangeArrowheads="1"/>
            </p:cNvSpPr>
            <p:nvPr/>
          </p:nvSpPr>
          <p:spPr bwMode="auto">
            <a:xfrm rot="20160818">
              <a:off x="782684" y="1927449"/>
              <a:ext cx="11203" cy="15487"/>
            </a:xfrm>
            <a:prstGeom prst="ellipse">
              <a:avLst/>
            </a:prstGeom>
            <a:grpFill/>
            <a:ln w="3175">
              <a:solidFill>
                <a:srgbClr val="FF9933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92" name="Oval 243"/>
            <p:cNvSpPr>
              <a:spLocks noChangeArrowheads="1"/>
            </p:cNvSpPr>
            <p:nvPr/>
          </p:nvSpPr>
          <p:spPr bwMode="auto">
            <a:xfrm rot="20160541">
              <a:off x="822326" y="1969834"/>
              <a:ext cx="4309" cy="6521"/>
            </a:xfrm>
            <a:prstGeom prst="ellipse">
              <a:avLst/>
            </a:prstGeom>
            <a:grpFill/>
            <a:ln w="3175">
              <a:solidFill>
                <a:srgbClr val="FF9933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93" name="Oval 244"/>
            <p:cNvSpPr>
              <a:spLocks noChangeArrowheads="1"/>
            </p:cNvSpPr>
            <p:nvPr/>
          </p:nvSpPr>
          <p:spPr bwMode="auto">
            <a:xfrm rot="20160541">
              <a:off x="784407" y="1949457"/>
              <a:ext cx="5171" cy="6521"/>
            </a:xfrm>
            <a:prstGeom prst="ellipse">
              <a:avLst/>
            </a:prstGeom>
            <a:grpFill/>
            <a:ln w="3175">
              <a:solidFill>
                <a:srgbClr val="FF9933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94" name="Freeform 245"/>
            <p:cNvSpPr>
              <a:spLocks/>
            </p:cNvSpPr>
            <p:nvPr/>
          </p:nvSpPr>
          <p:spPr bwMode="auto">
            <a:xfrm>
              <a:off x="796472" y="1933970"/>
              <a:ext cx="25854" cy="24453"/>
            </a:xfrm>
            <a:custGeom>
              <a:avLst/>
              <a:gdLst>
                <a:gd name="T0" fmla="*/ 0 w 141"/>
                <a:gd name="T1" fmla="*/ 1 h 138"/>
                <a:gd name="T2" fmla="*/ 1 w 141"/>
                <a:gd name="T3" fmla="*/ 2 h 138"/>
                <a:gd name="T4" fmla="*/ 1 w 141"/>
                <a:gd name="T5" fmla="*/ 1 h 138"/>
                <a:gd name="T6" fmla="*/ 0 w 141"/>
                <a:gd name="T7" fmla="*/ 0 h 138"/>
                <a:gd name="T8" fmla="*/ 0 w 141"/>
                <a:gd name="T9" fmla="*/ 1 h 1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1"/>
                <a:gd name="T16" fmla="*/ 0 h 138"/>
                <a:gd name="T17" fmla="*/ 141 w 141"/>
                <a:gd name="T18" fmla="*/ 138 h 13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1" h="138">
                  <a:moveTo>
                    <a:pt x="6" y="66"/>
                  </a:moveTo>
                  <a:lnTo>
                    <a:pt x="138" y="138"/>
                  </a:lnTo>
                  <a:lnTo>
                    <a:pt x="141" y="85"/>
                  </a:lnTo>
                  <a:lnTo>
                    <a:pt x="0" y="0"/>
                  </a:lnTo>
                  <a:lnTo>
                    <a:pt x="6" y="66"/>
                  </a:lnTo>
                  <a:close/>
                </a:path>
              </a:pathLst>
            </a:custGeom>
            <a:grpFill/>
            <a:ln w="3175" cap="flat" cmpd="sng">
              <a:solidFill>
                <a:srgbClr val="FF9933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95" name="Oval 246"/>
            <p:cNvSpPr>
              <a:spLocks noChangeArrowheads="1"/>
            </p:cNvSpPr>
            <p:nvPr/>
          </p:nvSpPr>
          <p:spPr bwMode="auto">
            <a:xfrm rot="20160541">
              <a:off x="849903" y="1961684"/>
              <a:ext cx="4309" cy="6521"/>
            </a:xfrm>
            <a:prstGeom prst="ellipse">
              <a:avLst/>
            </a:prstGeom>
            <a:grpFill/>
            <a:ln w="3175">
              <a:solidFill>
                <a:srgbClr val="FF9933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96" name="Oval 247"/>
            <p:cNvSpPr>
              <a:spLocks noChangeArrowheads="1"/>
            </p:cNvSpPr>
            <p:nvPr/>
          </p:nvSpPr>
          <p:spPr bwMode="auto">
            <a:xfrm rot="20160818">
              <a:off x="764586" y="1913593"/>
              <a:ext cx="5171" cy="8966"/>
            </a:xfrm>
            <a:prstGeom prst="ellipse">
              <a:avLst/>
            </a:prstGeom>
            <a:grpFill/>
            <a:ln w="3175">
              <a:solidFill>
                <a:srgbClr val="FF9933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97" name="Line 248"/>
            <p:cNvSpPr>
              <a:spLocks noChangeShapeType="1"/>
            </p:cNvSpPr>
            <p:nvPr/>
          </p:nvSpPr>
          <p:spPr bwMode="auto">
            <a:xfrm flipV="1">
              <a:off x="986067" y="1814967"/>
              <a:ext cx="0" cy="86400"/>
            </a:xfrm>
            <a:prstGeom prst="line">
              <a:avLst/>
            </a:prstGeom>
            <a:grpFill/>
            <a:ln w="3175">
              <a:solidFill>
                <a:srgbClr val="FF9933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98" name="Freeform 249"/>
            <p:cNvSpPr>
              <a:spLocks/>
            </p:cNvSpPr>
            <p:nvPr/>
          </p:nvSpPr>
          <p:spPr bwMode="auto">
            <a:xfrm>
              <a:off x="791302" y="1894845"/>
              <a:ext cx="80146" cy="57872"/>
            </a:xfrm>
            <a:custGeom>
              <a:avLst/>
              <a:gdLst>
                <a:gd name="T0" fmla="*/ 0 w 546"/>
                <a:gd name="T1" fmla="*/ 1 h 426"/>
                <a:gd name="T2" fmla="*/ 2 w 546"/>
                <a:gd name="T3" fmla="*/ 2 h 426"/>
                <a:gd name="T4" fmla="*/ 2 w 546"/>
                <a:gd name="T5" fmla="*/ 2 h 426"/>
                <a:gd name="T6" fmla="*/ 3 w 546"/>
                <a:gd name="T7" fmla="*/ 1 h 426"/>
                <a:gd name="T8" fmla="*/ 1 w 546"/>
                <a:gd name="T9" fmla="*/ 0 h 426"/>
                <a:gd name="T10" fmla="*/ 1 w 546"/>
                <a:gd name="T11" fmla="*/ 1 h 426"/>
                <a:gd name="T12" fmla="*/ 0 w 546"/>
                <a:gd name="T13" fmla="*/ 1 h 42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6"/>
                <a:gd name="T22" fmla="*/ 0 h 426"/>
                <a:gd name="T23" fmla="*/ 546 w 546"/>
                <a:gd name="T24" fmla="*/ 426 h 42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6" h="426">
                  <a:moveTo>
                    <a:pt x="0" y="246"/>
                  </a:moveTo>
                  <a:lnTo>
                    <a:pt x="300" y="426"/>
                  </a:lnTo>
                  <a:lnTo>
                    <a:pt x="402" y="312"/>
                  </a:lnTo>
                  <a:lnTo>
                    <a:pt x="546" y="162"/>
                  </a:lnTo>
                  <a:lnTo>
                    <a:pt x="252" y="0"/>
                  </a:lnTo>
                  <a:lnTo>
                    <a:pt x="126" y="114"/>
                  </a:lnTo>
                  <a:lnTo>
                    <a:pt x="0" y="246"/>
                  </a:lnTo>
                  <a:close/>
                </a:path>
              </a:pathLst>
            </a:custGeom>
            <a:grpFill/>
            <a:ln w="9525" cap="flat" cmpd="sng">
              <a:solidFill>
                <a:srgbClr val="FF9933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78" name="Group 250"/>
            <p:cNvGrpSpPr>
              <a:grpSpLocks/>
            </p:cNvGrpSpPr>
            <p:nvPr/>
          </p:nvGrpSpPr>
          <p:grpSpPr bwMode="auto">
            <a:xfrm>
              <a:off x="874033" y="1770950"/>
              <a:ext cx="61187" cy="56242"/>
              <a:chOff x="2352" y="3792"/>
              <a:chExt cx="329" cy="318"/>
            </a:xfrm>
            <a:grpFill/>
          </p:grpSpPr>
          <p:sp>
            <p:nvSpPr>
              <p:cNvPr id="1124" name="Freeform 251"/>
              <p:cNvSpPr>
                <a:spLocks/>
              </p:cNvSpPr>
              <p:nvPr/>
            </p:nvSpPr>
            <p:spPr bwMode="auto">
              <a:xfrm>
                <a:off x="2352" y="3792"/>
                <a:ext cx="329" cy="318"/>
              </a:xfrm>
              <a:custGeom>
                <a:avLst/>
                <a:gdLst>
                  <a:gd name="T0" fmla="*/ 76 w 675"/>
                  <a:gd name="T1" fmla="*/ 55 h 653"/>
                  <a:gd name="T2" fmla="*/ 74 w 675"/>
                  <a:gd name="T3" fmla="*/ 23 h 653"/>
                  <a:gd name="T4" fmla="*/ 33 w 675"/>
                  <a:gd name="T5" fmla="*/ 0 h 653"/>
                  <a:gd name="T6" fmla="*/ 0 w 675"/>
                  <a:gd name="T7" fmla="*/ 20 h 653"/>
                  <a:gd name="T8" fmla="*/ 0 w 675"/>
                  <a:gd name="T9" fmla="*/ 53 h 653"/>
                  <a:gd name="T10" fmla="*/ 40 w 675"/>
                  <a:gd name="T11" fmla="*/ 75 h 653"/>
                  <a:gd name="T12" fmla="*/ 78 w 675"/>
                  <a:gd name="T13" fmla="*/ 53 h 65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75"/>
                  <a:gd name="T22" fmla="*/ 0 h 653"/>
                  <a:gd name="T23" fmla="*/ 675 w 675"/>
                  <a:gd name="T24" fmla="*/ 653 h 65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75" h="653">
                    <a:moveTo>
                      <a:pt x="654" y="477"/>
                    </a:moveTo>
                    <a:lnTo>
                      <a:pt x="639" y="198"/>
                    </a:lnTo>
                    <a:lnTo>
                      <a:pt x="288" y="0"/>
                    </a:lnTo>
                    <a:lnTo>
                      <a:pt x="0" y="173"/>
                    </a:lnTo>
                    <a:lnTo>
                      <a:pt x="0" y="461"/>
                    </a:lnTo>
                    <a:lnTo>
                      <a:pt x="345" y="653"/>
                    </a:lnTo>
                    <a:lnTo>
                      <a:pt x="675" y="458"/>
                    </a:lnTo>
                  </a:path>
                </a:pathLst>
              </a:custGeom>
              <a:grpFill/>
              <a:ln w="3175" cap="flat" cmpd="sng">
                <a:solidFill>
                  <a:srgbClr val="FF9933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5" name="Freeform 252"/>
              <p:cNvSpPr>
                <a:spLocks/>
              </p:cNvSpPr>
              <p:nvPr/>
            </p:nvSpPr>
            <p:spPr bwMode="auto">
              <a:xfrm>
                <a:off x="2533" y="3896"/>
                <a:ext cx="128" cy="80"/>
              </a:xfrm>
              <a:custGeom>
                <a:avLst/>
                <a:gdLst>
                  <a:gd name="T0" fmla="*/ 0 w 261"/>
                  <a:gd name="T1" fmla="*/ 19 h 164"/>
                  <a:gd name="T2" fmla="*/ 31 w 261"/>
                  <a:gd name="T3" fmla="*/ 0 h 164"/>
                  <a:gd name="T4" fmla="*/ 0 60000 65536"/>
                  <a:gd name="T5" fmla="*/ 0 60000 65536"/>
                  <a:gd name="T6" fmla="*/ 0 w 261"/>
                  <a:gd name="T7" fmla="*/ 0 h 164"/>
                  <a:gd name="T8" fmla="*/ 261 w 261"/>
                  <a:gd name="T9" fmla="*/ 164 h 164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61" h="164">
                    <a:moveTo>
                      <a:pt x="0" y="164"/>
                    </a:moveTo>
                    <a:lnTo>
                      <a:pt x="261" y="0"/>
                    </a:lnTo>
                  </a:path>
                </a:pathLst>
              </a:custGeom>
              <a:grpFill/>
              <a:ln w="3175" cmpd="sng">
                <a:solidFill>
                  <a:srgbClr val="FF99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6" name="Freeform 253"/>
              <p:cNvSpPr>
                <a:spLocks/>
              </p:cNvSpPr>
              <p:nvPr/>
            </p:nvSpPr>
            <p:spPr bwMode="auto">
              <a:xfrm>
                <a:off x="2352" y="3881"/>
                <a:ext cx="161" cy="90"/>
              </a:xfrm>
              <a:custGeom>
                <a:avLst/>
                <a:gdLst>
                  <a:gd name="T0" fmla="*/ 0 w 330"/>
                  <a:gd name="T1" fmla="*/ 0 h 186"/>
                  <a:gd name="T2" fmla="*/ 39 w 330"/>
                  <a:gd name="T3" fmla="*/ 21 h 186"/>
                  <a:gd name="T4" fmla="*/ 0 60000 65536"/>
                  <a:gd name="T5" fmla="*/ 0 60000 65536"/>
                  <a:gd name="T6" fmla="*/ 0 w 330"/>
                  <a:gd name="T7" fmla="*/ 0 h 186"/>
                  <a:gd name="T8" fmla="*/ 330 w 330"/>
                  <a:gd name="T9" fmla="*/ 186 h 18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30" h="186">
                    <a:moveTo>
                      <a:pt x="0" y="0"/>
                    </a:moveTo>
                    <a:lnTo>
                      <a:pt x="330" y="186"/>
                    </a:lnTo>
                  </a:path>
                </a:pathLst>
              </a:custGeom>
              <a:grpFill/>
              <a:ln w="3175" cmpd="sng">
                <a:solidFill>
                  <a:srgbClr val="FF99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7" name="Freeform 254"/>
              <p:cNvSpPr>
                <a:spLocks/>
              </p:cNvSpPr>
              <p:nvPr/>
            </p:nvSpPr>
            <p:spPr bwMode="auto">
              <a:xfrm>
                <a:off x="2522" y="3989"/>
                <a:ext cx="0" cy="121"/>
              </a:xfrm>
              <a:custGeom>
                <a:avLst/>
                <a:gdLst>
                  <a:gd name="T0" fmla="*/ 0 w 1"/>
                  <a:gd name="T1" fmla="*/ 29 h 249"/>
                  <a:gd name="T2" fmla="*/ 0 w 1"/>
                  <a:gd name="T3" fmla="*/ 0 h 249"/>
                  <a:gd name="T4" fmla="*/ 0 60000 65536"/>
                  <a:gd name="T5" fmla="*/ 0 60000 65536"/>
                  <a:gd name="T6" fmla="*/ 0 w 1"/>
                  <a:gd name="T7" fmla="*/ 0 h 249"/>
                  <a:gd name="T8" fmla="*/ 0 w 1"/>
                  <a:gd name="T9" fmla="*/ 249 h 249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" h="249">
                    <a:moveTo>
                      <a:pt x="0" y="249"/>
                    </a:moveTo>
                    <a:lnTo>
                      <a:pt x="0" y="0"/>
                    </a:lnTo>
                  </a:path>
                </a:pathLst>
              </a:custGeom>
              <a:grpFill/>
              <a:ln w="3175" cmpd="sng">
                <a:solidFill>
                  <a:srgbClr val="FF9933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8" name="Freeform 255"/>
              <p:cNvSpPr>
                <a:spLocks/>
              </p:cNvSpPr>
              <p:nvPr/>
            </p:nvSpPr>
            <p:spPr bwMode="auto">
              <a:xfrm>
                <a:off x="2361" y="3904"/>
                <a:ext cx="152" cy="188"/>
              </a:xfrm>
              <a:custGeom>
                <a:avLst/>
                <a:gdLst>
                  <a:gd name="T0" fmla="*/ 0 w 312"/>
                  <a:gd name="T1" fmla="*/ 0 h 387"/>
                  <a:gd name="T2" fmla="*/ 0 w 312"/>
                  <a:gd name="T3" fmla="*/ 25 h 387"/>
                  <a:gd name="T4" fmla="*/ 36 w 312"/>
                  <a:gd name="T5" fmla="*/ 44 h 387"/>
                  <a:gd name="T6" fmla="*/ 36 w 312"/>
                  <a:gd name="T7" fmla="*/ 20 h 387"/>
                  <a:gd name="T8" fmla="*/ 0 w 312"/>
                  <a:gd name="T9" fmla="*/ 0 h 38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2"/>
                  <a:gd name="T16" fmla="*/ 0 h 387"/>
                  <a:gd name="T17" fmla="*/ 312 w 312"/>
                  <a:gd name="T18" fmla="*/ 387 h 38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2" h="387">
                    <a:moveTo>
                      <a:pt x="0" y="0"/>
                    </a:moveTo>
                    <a:lnTo>
                      <a:pt x="0" y="216"/>
                    </a:lnTo>
                    <a:lnTo>
                      <a:pt x="312" y="387"/>
                    </a:lnTo>
                    <a:lnTo>
                      <a:pt x="312" y="17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F9933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100" name="Line 256"/>
            <p:cNvSpPr>
              <a:spLocks noChangeShapeType="1"/>
            </p:cNvSpPr>
            <p:nvPr/>
          </p:nvSpPr>
          <p:spPr bwMode="auto">
            <a:xfrm>
              <a:off x="890407" y="1763614"/>
              <a:ext cx="95658" cy="50536"/>
            </a:xfrm>
            <a:prstGeom prst="line">
              <a:avLst/>
            </a:prstGeom>
            <a:grpFill/>
            <a:ln w="3175">
              <a:solidFill>
                <a:srgbClr val="FF9933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1" name="Line 257"/>
            <p:cNvSpPr>
              <a:spLocks noChangeShapeType="1"/>
            </p:cNvSpPr>
            <p:nvPr/>
          </p:nvSpPr>
          <p:spPr bwMode="auto">
            <a:xfrm flipV="1">
              <a:off x="984342" y="1761984"/>
              <a:ext cx="97382" cy="52981"/>
            </a:xfrm>
            <a:prstGeom prst="line">
              <a:avLst/>
            </a:prstGeom>
            <a:grpFill/>
            <a:ln w="3175">
              <a:solidFill>
                <a:srgbClr val="FF9933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79" name="Group 258"/>
            <p:cNvGrpSpPr>
              <a:grpSpLocks/>
            </p:cNvGrpSpPr>
            <p:nvPr/>
          </p:nvGrpSpPr>
          <p:grpSpPr bwMode="auto">
            <a:xfrm>
              <a:off x="1074830" y="1754653"/>
              <a:ext cx="6894" cy="107594"/>
              <a:chOff x="2784" y="2408"/>
              <a:chExt cx="30" cy="472"/>
            </a:xfrm>
            <a:grpFill/>
          </p:grpSpPr>
          <p:sp>
            <p:nvSpPr>
              <p:cNvPr id="1122" name="Freeform 259"/>
              <p:cNvSpPr>
                <a:spLocks/>
              </p:cNvSpPr>
              <p:nvPr/>
            </p:nvSpPr>
            <p:spPr bwMode="auto">
              <a:xfrm>
                <a:off x="2792" y="2408"/>
                <a:ext cx="15" cy="235"/>
              </a:xfrm>
              <a:custGeom>
                <a:avLst/>
                <a:gdLst>
                  <a:gd name="T0" fmla="*/ 1 w 15"/>
                  <a:gd name="T1" fmla="*/ 0 h 235"/>
                  <a:gd name="T2" fmla="*/ 0 w 15"/>
                  <a:gd name="T3" fmla="*/ 232 h 235"/>
                  <a:gd name="T4" fmla="*/ 4 w 15"/>
                  <a:gd name="T5" fmla="*/ 235 h 235"/>
                  <a:gd name="T6" fmla="*/ 15 w 15"/>
                  <a:gd name="T7" fmla="*/ 234 h 235"/>
                  <a:gd name="T8" fmla="*/ 15 w 15"/>
                  <a:gd name="T9" fmla="*/ 1 h 235"/>
                  <a:gd name="T10" fmla="*/ 7 w 15"/>
                  <a:gd name="T11" fmla="*/ 1 h 235"/>
                  <a:gd name="T12" fmla="*/ 1 w 15"/>
                  <a:gd name="T13" fmla="*/ 0 h 23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5"/>
                  <a:gd name="T22" fmla="*/ 0 h 235"/>
                  <a:gd name="T23" fmla="*/ 15 w 15"/>
                  <a:gd name="T24" fmla="*/ 235 h 23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5" h="235">
                    <a:moveTo>
                      <a:pt x="1" y="0"/>
                    </a:moveTo>
                    <a:lnTo>
                      <a:pt x="0" y="232"/>
                    </a:lnTo>
                    <a:lnTo>
                      <a:pt x="4" y="235"/>
                    </a:lnTo>
                    <a:lnTo>
                      <a:pt x="15" y="234"/>
                    </a:lnTo>
                    <a:lnTo>
                      <a:pt x="15" y="1"/>
                    </a:lnTo>
                    <a:lnTo>
                      <a:pt x="7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3175" cmpd="sng">
                <a:solidFill>
                  <a:srgbClr val="FF99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3" name="Freeform 260"/>
              <p:cNvSpPr>
                <a:spLocks/>
              </p:cNvSpPr>
              <p:nvPr/>
            </p:nvSpPr>
            <p:spPr bwMode="auto">
              <a:xfrm>
                <a:off x="2784" y="2632"/>
                <a:ext cx="30" cy="248"/>
              </a:xfrm>
              <a:custGeom>
                <a:avLst/>
                <a:gdLst>
                  <a:gd name="T0" fmla="*/ 5 w 30"/>
                  <a:gd name="T1" fmla="*/ 0 h 248"/>
                  <a:gd name="T2" fmla="*/ 0 w 30"/>
                  <a:gd name="T3" fmla="*/ 243 h 248"/>
                  <a:gd name="T4" fmla="*/ 12 w 30"/>
                  <a:gd name="T5" fmla="*/ 248 h 248"/>
                  <a:gd name="T6" fmla="*/ 30 w 30"/>
                  <a:gd name="T7" fmla="*/ 243 h 248"/>
                  <a:gd name="T8" fmla="*/ 27 w 30"/>
                  <a:gd name="T9" fmla="*/ 0 h 248"/>
                  <a:gd name="T10" fmla="*/ 15 w 30"/>
                  <a:gd name="T11" fmla="*/ 5 h 248"/>
                  <a:gd name="T12" fmla="*/ 3 w 30"/>
                  <a:gd name="T13" fmla="*/ 2 h 24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0"/>
                  <a:gd name="T22" fmla="*/ 0 h 248"/>
                  <a:gd name="T23" fmla="*/ 30 w 30"/>
                  <a:gd name="T24" fmla="*/ 248 h 24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0" h="248">
                    <a:moveTo>
                      <a:pt x="5" y="0"/>
                    </a:moveTo>
                    <a:lnTo>
                      <a:pt x="0" y="243"/>
                    </a:lnTo>
                    <a:lnTo>
                      <a:pt x="12" y="248"/>
                    </a:lnTo>
                    <a:lnTo>
                      <a:pt x="30" y="243"/>
                    </a:lnTo>
                    <a:lnTo>
                      <a:pt x="27" y="0"/>
                    </a:lnTo>
                    <a:lnTo>
                      <a:pt x="15" y="5"/>
                    </a:lnTo>
                    <a:lnTo>
                      <a:pt x="3" y="2"/>
                    </a:lnTo>
                  </a:path>
                </a:pathLst>
              </a:custGeom>
              <a:grpFill/>
              <a:ln w="3175" cmpd="sng">
                <a:solidFill>
                  <a:srgbClr val="FF99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0" name="Group 261"/>
            <p:cNvGrpSpPr>
              <a:grpSpLocks/>
            </p:cNvGrpSpPr>
            <p:nvPr/>
          </p:nvGrpSpPr>
          <p:grpSpPr bwMode="auto">
            <a:xfrm flipH="1">
              <a:off x="1067935" y="1731826"/>
              <a:ext cx="25854" cy="35049"/>
              <a:chOff x="911" y="2160"/>
              <a:chExt cx="339" cy="480"/>
            </a:xfrm>
            <a:grpFill/>
          </p:grpSpPr>
          <p:sp>
            <p:nvSpPr>
              <p:cNvPr id="1117" name="Freeform 262"/>
              <p:cNvSpPr>
                <a:spLocks/>
              </p:cNvSpPr>
              <p:nvPr/>
            </p:nvSpPr>
            <p:spPr bwMode="auto">
              <a:xfrm>
                <a:off x="911" y="2160"/>
                <a:ext cx="339" cy="480"/>
              </a:xfrm>
              <a:custGeom>
                <a:avLst/>
                <a:gdLst>
                  <a:gd name="T0" fmla="*/ 6 w 339"/>
                  <a:gd name="T1" fmla="*/ 150 h 480"/>
                  <a:gd name="T2" fmla="*/ 0 w 339"/>
                  <a:gd name="T3" fmla="*/ 334 h 480"/>
                  <a:gd name="T4" fmla="*/ 1 w 339"/>
                  <a:gd name="T5" fmla="*/ 405 h 480"/>
                  <a:gd name="T6" fmla="*/ 21 w 339"/>
                  <a:gd name="T7" fmla="*/ 431 h 480"/>
                  <a:gd name="T8" fmla="*/ 54 w 339"/>
                  <a:gd name="T9" fmla="*/ 456 h 480"/>
                  <a:gd name="T10" fmla="*/ 129 w 339"/>
                  <a:gd name="T11" fmla="*/ 477 h 480"/>
                  <a:gd name="T12" fmla="*/ 211 w 339"/>
                  <a:gd name="T13" fmla="*/ 480 h 480"/>
                  <a:gd name="T14" fmla="*/ 288 w 339"/>
                  <a:gd name="T15" fmla="*/ 458 h 480"/>
                  <a:gd name="T16" fmla="*/ 333 w 339"/>
                  <a:gd name="T17" fmla="*/ 419 h 480"/>
                  <a:gd name="T18" fmla="*/ 337 w 339"/>
                  <a:gd name="T19" fmla="*/ 393 h 480"/>
                  <a:gd name="T20" fmla="*/ 339 w 339"/>
                  <a:gd name="T21" fmla="*/ 149 h 480"/>
                  <a:gd name="T22" fmla="*/ 313 w 339"/>
                  <a:gd name="T23" fmla="*/ 73 h 480"/>
                  <a:gd name="T24" fmla="*/ 250 w 339"/>
                  <a:gd name="T25" fmla="*/ 21 h 480"/>
                  <a:gd name="T26" fmla="*/ 213 w 339"/>
                  <a:gd name="T27" fmla="*/ 9 h 480"/>
                  <a:gd name="T28" fmla="*/ 163 w 339"/>
                  <a:gd name="T29" fmla="*/ 0 h 480"/>
                  <a:gd name="T30" fmla="*/ 93 w 339"/>
                  <a:gd name="T31" fmla="*/ 20 h 480"/>
                  <a:gd name="T32" fmla="*/ 28 w 339"/>
                  <a:gd name="T33" fmla="*/ 77 h 480"/>
                  <a:gd name="T34" fmla="*/ 6 w 339"/>
                  <a:gd name="T35" fmla="*/ 150 h 480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339"/>
                  <a:gd name="T55" fmla="*/ 0 h 480"/>
                  <a:gd name="T56" fmla="*/ 339 w 339"/>
                  <a:gd name="T57" fmla="*/ 480 h 480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339" h="480">
                    <a:moveTo>
                      <a:pt x="6" y="150"/>
                    </a:moveTo>
                    <a:lnTo>
                      <a:pt x="0" y="334"/>
                    </a:lnTo>
                    <a:lnTo>
                      <a:pt x="1" y="405"/>
                    </a:lnTo>
                    <a:lnTo>
                      <a:pt x="21" y="431"/>
                    </a:lnTo>
                    <a:lnTo>
                      <a:pt x="54" y="456"/>
                    </a:lnTo>
                    <a:lnTo>
                      <a:pt x="129" y="477"/>
                    </a:lnTo>
                    <a:lnTo>
                      <a:pt x="211" y="480"/>
                    </a:lnTo>
                    <a:lnTo>
                      <a:pt x="288" y="458"/>
                    </a:lnTo>
                    <a:lnTo>
                      <a:pt x="333" y="419"/>
                    </a:lnTo>
                    <a:lnTo>
                      <a:pt x="337" y="393"/>
                    </a:lnTo>
                    <a:lnTo>
                      <a:pt x="339" y="149"/>
                    </a:lnTo>
                    <a:lnTo>
                      <a:pt x="313" y="73"/>
                    </a:lnTo>
                    <a:lnTo>
                      <a:pt x="250" y="21"/>
                    </a:lnTo>
                    <a:lnTo>
                      <a:pt x="213" y="9"/>
                    </a:lnTo>
                    <a:lnTo>
                      <a:pt x="163" y="0"/>
                    </a:lnTo>
                    <a:lnTo>
                      <a:pt x="93" y="20"/>
                    </a:lnTo>
                    <a:lnTo>
                      <a:pt x="28" y="77"/>
                    </a:lnTo>
                    <a:lnTo>
                      <a:pt x="6" y="150"/>
                    </a:lnTo>
                    <a:close/>
                  </a:path>
                </a:pathLst>
              </a:custGeom>
              <a:grpFill/>
              <a:ln w="9525">
                <a:solidFill>
                  <a:srgbClr val="FF99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18" name="Arc 263"/>
              <p:cNvSpPr>
                <a:spLocks/>
              </p:cNvSpPr>
              <p:nvPr/>
            </p:nvSpPr>
            <p:spPr bwMode="auto">
              <a:xfrm>
                <a:off x="914" y="2161"/>
                <a:ext cx="334" cy="168"/>
              </a:xfrm>
              <a:custGeom>
                <a:avLst/>
                <a:gdLst>
                  <a:gd name="T0" fmla="*/ 0 w 43186"/>
                  <a:gd name="T1" fmla="*/ 0 h 21600"/>
                  <a:gd name="T2" fmla="*/ 0 w 43186"/>
                  <a:gd name="T3" fmla="*/ 0 h 21600"/>
                  <a:gd name="T4" fmla="*/ 0 w 43186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6"/>
                  <a:gd name="T10" fmla="*/ 0 h 21600"/>
                  <a:gd name="T11" fmla="*/ 43186 w 43186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6" h="21600" fill="none" extrusionOk="0">
                    <a:moveTo>
                      <a:pt x="0" y="21592"/>
                    </a:moveTo>
                    <a:cubicBezTo>
                      <a:pt x="4" y="9665"/>
                      <a:pt x="9673" y="-1"/>
                      <a:pt x="21600" y="0"/>
                    </a:cubicBezTo>
                    <a:cubicBezTo>
                      <a:pt x="33230" y="0"/>
                      <a:pt x="42772" y="9208"/>
                      <a:pt x="43186" y="20830"/>
                    </a:cubicBezTo>
                  </a:path>
                  <a:path w="43186" h="21600" stroke="0" extrusionOk="0">
                    <a:moveTo>
                      <a:pt x="0" y="21592"/>
                    </a:moveTo>
                    <a:cubicBezTo>
                      <a:pt x="4" y="9665"/>
                      <a:pt x="9673" y="-1"/>
                      <a:pt x="21600" y="0"/>
                    </a:cubicBezTo>
                    <a:cubicBezTo>
                      <a:pt x="33230" y="0"/>
                      <a:pt x="42772" y="9208"/>
                      <a:pt x="43186" y="2083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grpFill/>
              <a:ln w="3175">
                <a:solidFill>
                  <a:srgbClr val="FF9933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19" name="Arc 264"/>
              <p:cNvSpPr>
                <a:spLocks/>
              </p:cNvSpPr>
              <p:nvPr/>
            </p:nvSpPr>
            <p:spPr bwMode="auto">
              <a:xfrm flipV="1">
                <a:off x="914" y="2543"/>
                <a:ext cx="334" cy="97"/>
              </a:xfrm>
              <a:custGeom>
                <a:avLst/>
                <a:gdLst>
                  <a:gd name="T0" fmla="*/ 0 w 43200"/>
                  <a:gd name="T1" fmla="*/ 0 h 23263"/>
                  <a:gd name="T2" fmla="*/ 0 w 43200"/>
                  <a:gd name="T3" fmla="*/ 0 h 23263"/>
                  <a:gd name="T4" fmla="*/ 0 w 43200"/>
                  <a:gd name="T5" fmla="*/ 0 h 23263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3263"/>
                  <a:gd name="T11" fmla="*/ 43200 w 43200"/>
                  <a:gd name="T12" fmla="*/ 23263 h 2326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3263" fill="none" extrusionOk="0">
                    <a:moveTo>
                      <a:pt x="5" y="22103"/>
                    </a:moveTo>
                    <a:cubicBezTo>
                      <a:pt x="1" y="21935"/>
                      <a:pt x="0" y="21767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22154"/>
                      <a:pt x="43178" y="22709"/>
                      <a:pt x="43135" y="23262"/>
                    </a:cubicBezTo>
                  </a:path>
                  <a:path w="43200" h="23263" stroke="0" extrusionOk="0">
                    <a:moveTo>
                      <a:pt x="5" y="22103"/>
                    </a:moveTo>
                    <a:cubicBezTo>
                      <a:pt x="1" y="21935"/>
                      <a:pt x="0" y="21767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22154"/>
                      <a:pt x="43178" y="22709"/>
                      <a:pt x="43135" y="23262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grpFill/>
              <a:ln w="3175">
                <a:solidFill>
                  <a:srgbClr val="FF9933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20" name="Line 265"/>
              <p:cNvSpPr>
                <a:spLocks noChangeShapeType="1"/>
              </p:cNvSpPr>
              <p:nvPr/>
            </p:nvSpPr>
            <p:spPr bwMode="auto">
              <a:xfrm>
                <a:off x="1248" y="2317"/>
                <a:ext cx="0" cy="240"/>
              </a:xfrm>
              <a:prstGeom prst="line">
                <a:avLst/>
              </a:prstGeom>
              <a:grpFill/>
              <a:ln w="3175">
                <a:solidFill>
                  <a:srgbClr val="FF99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1" name="Line 266"/>
              <p:cNvSpPr>
                <a:spLocks noChangeShapeType="1"/>
              </p:cNvSpPr>
              <p:nvPr/>
            </p:nvSpPr>
            <p:spPr bwMode="auto">
              <a:xfrm>
                <a:off x="914" y="2323"/>
                <a:ext cx="0" cy="221"/>
              </a:xfrm>
              <a:prstGeom prst="line">
                <a:avLst/>
              </a:prstGeom>
              <a:grpFill/>
              <a:ln w="3175">
                <a:solidFill>
                  <a:srgbClr val="FF99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1" name="Group 267"/>
            <p:cNvGrpSpPr>
              <a:grpSpLocks/>
            </p:cNvGrpSpPr>
            <p:nvPr/>
          </p:nvGrpSpPr>
          <p:grpSpPr bwMode="auto">
            <a:xfrm>
              <a:off x="917984" y="1709003"/>
              <a:ext cx="36195" cy="54612"/>
              <a:chOff x="2133" y="2208"/>
              <a:chExt cx="150" cy="241"/>
            </a:xfrm>
            <a:grpFill/>
          </p:grpSpPr>
          <p:grpSp>
            <p:nvGrpSpPr>
              <p:cNvPr id="82" name="Group 268"/>
              <p:cNvGrpSpPr>
                <a:grpSpLocks/>
              </p:cNvGrpSpPr>
              <p:nvPr/>
            </p:nvGrpSpPr>
            <p:grpSpPr bwMode="auto">
              <a:xfrm>
                <a:off x="2133" y="2330"/>
                <a:ext cx="150" cy="119"/>
                <a:chOff x="2133" y="2384"/>
                <a:chExt cx="150" cy="119"/>
              </a:xfrm>
              <a:grpFill/>
            </p:grpSpPr>
            <p:sp>
              <p:nvSpPr>
                <p:cNvPr id="1114" name="Freeform 269"/>
                <p:cNvSpPr>
                  <a:spLocks/>
                </p:cNvSpPr>
                <p:nvPr/>
              </p:nvSpPr>
              <p:spPr bwMode="auto">
                <a:xfrm>
                  <a:off x="2133" y="2384"/>
                  <a:ext cx="150" cy="119"/>
                </a:xfrm>
                <a:custGeom>
                  <a:avLst/>
                  <a:gdLst>
                    <a:gd name="T0" fmla="*/ 0 w 150"/>
                    <a:gd name="T1" fmla="*/ 46 h 119"/>
                    <a:gd name="T2" fmla="*/ 123 w 150"/>
                    <a:gd name="T3" fmla="*/ 119 h 119"/>
                    <a:gd name="T4" fmla="*/ 138 w 150"/>
                    <a:gd name="T5" fmla="*/ 64 h 119"/>
                    <a:gd name="T6" fmla="*/ 150 w 150"/>
                    <a:gd name="T7" fmla="*/ 16 h 119"/>
                    <a:gd name="T8" fmla="*/ 129 w 150"/>
                    <a:gd name="T9" fmla="*/ 0 h 119"/>
                    <a:gd name="T10" fmla="*/ 29 w 150"/>
                    <a:gd name="T11" fmla="*/ 16 h 119"/>
                    <a:gd name="T12" fmla="*/ 0 w 150"/>
                    <a:gd name="T13" fmla="*/ 46 h 119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50"/>
                    <a:gd name="T22" fmla="*/ 0 h 119"/>
                    <a:gd name="T23" fmla="*/ 150 w 150"/>
                    <a:gd name="T24" fmla="*/ 119 h 119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50" h="119">
                      <a:moveTo>
                        <a:pt x="0" y="46"/>
                      </a:moveTo>
                      <a:lnTo>
                        <a:pt x="123" y="119"/>
                      </a:lnTo>
                      <a:lnTo>
                        <a:pt x="138" y="64"/>
                      </a:lnTo>
                      <a:lnTo>
                        <a:pt x="150" y="16"/>
                      </a:lnTo>
                      <a:lnTo>
                        <a:pt x="129" y="0"/>
                      </a:lnTo>
                      <a:lnTo>
                        <a:pt x="29" y="16"/>
                      </a:lnTo>
                      <a:lnTo>
                        <a:pt x="0" y="46"/>
                      </a:lnTo>
                    </a:path>
                  </a:pathLst>
                </a:custGeom>
                <a:grpFill/>
                <a:ln w="3175" cmpd="sng">
                  <a:solidFill>
                    <a:srgbClr val="FF99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15" name="Freeform 270"/>
                <p:cNvSpPr>
                  <a:spLocks/>
                </p:cNvSpPr>
                <p:nvPr/>
              </p:nvSpPr>
              <p:spPr bwMode="auto">
                <a:xfrm>
                  <a:off x="2163" y="2385"/>
                  <a:ext cx="97" cy="66"/>
                </a:xfrm>
                <a:custGeom>
                  <a:avLst/>
                  <a:gdLst>
                    <a:gd name="T0" fmla="*/ 0 w 97"/>
                    <a:gd name="T1" fmla="*/ 17 h 66"/>
                    <a:gd name="T2" fmla="*/ 80 w 97"/>
                    <a:gd name="T3" fmla="*/ 66 h 66"/>
                    <a:gd name="T4" fmla="*/ 97 w 97"/>
                    <a:gd name="T5" fmla="*/ 0 h 66"/>
                    <a:gd name="T6" fmla="*/ 0 w 97"/>
                    <a:gd name="T7" fmla="*/ 15 h 66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97"/>
                    <a:gd name="T13" fmla="*/ 0 h 66"/>
                    <a:gd name="T14" fmla="*/ 97 w 97"/>
                    <a:gd name="T15" fmla="*/ 66 h 6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97" h="66">
                      <a:moveTo>
                        <a:pt x="0" y="17"/>
                      </a:moveTo>
                      <a:lnTo>
                        <a:pt x="80" y="66"/>
                      </a:lnTo>
                      <a:lnTo>
                        <a:pt x="97" y="0"/>
                      </a:lnTo>
                      <a:lnTo>
                        <a:pt x="0" y="15"/>
                      </a:lnTo>
                    </a:path>
                  </a:pathLst>
                </a:custGeom>
                <a:grpFill/>
                <a:ln w="3175" cmpd="sng">
                  <a:solidFill>
                    <a:srgbClr val="FF99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16" name="Line 271"/>
                <p:cNvSpPr>
                  <a:spLocks noChangeShapeType="1"/>
                </p:cNvSpPr>
                <p:nvPr/>
              </p:nvSpPr>
              <p:spPr bwMode="auto">
                <a:xfrm>
                  <a:off x="2246" y="2456"/>
                  <a:ext cx="9" cy="42"/>
                </a:xfrm>
                <a:prstGeom prst="line">
                  <a:avLst/>
                </a:prstGeom>
                <a:grpFill/>
                <a:ln w="3175">
                  <a:solidFill>
                    <a:srgbClr val="FF99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113" name="Line 272"/>
              <p:cNvSpPr>
                <a:spLocks noChangeShapeType="1"/>
              </p:cNvSpPr>
              <p:nvPr/>
            </p:nvSpPr>
            <p:spPr bwMode="auto">
              <a:xfrm flipV="1">
                <a:off x="2224" y="2208"/>
                <a:ext cx="0" cy="144"/>
              </a:xfrm>
              <a:prstGeom prst="line">
                <a:avLst/>
              </a:prstGeom>
              <a:grpFill/>
              <a:ln w="9525">
                <a:solidFill>
                  <a:srgbClr val="FF99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105" name="Line 273"/>
            <p:cNvSpPr>
              <a:spLocks noChangeShapeType="1"/>
            </p:cNvSpPr>
            <p:nvPr/>
          </p:nvSpPr>
          <p:spPr bwMode="auto">
            <a:xfrm flipV="1">
              <a:off x="992960" y="1786435"/>
              <a:ext cx="0" cy="65208"/>
            </a:xfrm>
            <a:prstGeom prst="line">
              <a:avLst/>
            </a:prstGeom>
            <a:grpFill/>
            <a:ln w="9525">
              <a:solidFill>
                <a:srgbClr val="FF9933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83" name="Group 274"/>
            <p:cNvGrpSpPr>
              <a:grpSpLocks/>
            </p:cNvGrpSpPr>
            <p:nvPr/>
          </p:nvGrpSpPr>
          <p:grpSpPr bwMode="auto">
            <a:xfrm>
              <a:off x="915398" y="1795404"/>
              <a:ext cx="60325" cy="54612"/>
              <a:chOff x="2352" y="3792"/>
              <a:chExt cx="329" cy="318"/>
            </a:xfrm>
            <a:grpFill/>
          </p:grpSpPr>
          <p:sp>
            <p:nvSpPr>
              <p:cNvPr id="1107" name="Freeform 275"/>
              <p:cNvSpPr>
                <a:spLocks/>
              </p:cNvSpPr>
              <p:nvPr/>
            </p:nvSpPr>
            <p:spPr bwMode="auto">
              <a:xfrm>
                <a:off x="2352" y="3792"/>
                <a:ext cx="329" cy="318"/>
              </a:xfrm>
              <a:custGeom>
                <a:avLst/>
                <a:gdLst>
                  <a:gd name="T0" fmla="*/ 76 w 675"/>
                  <a:gd name="T1" fmla="*/ 55 h 653"/>
                  <a:gd name="T2" fmla="*/ 74 w 675"/>
                  <a:gd name="T3" fmla="*/ 23 h 653"/>
                  <a:gd name="T4" fmla="*/ 33 w 675"/>
                  <a:gd name="T5" fmla="*/ 0 h 653"/>
                  <a:gd name="T6" fmla="*/ 0 w 675"/>
                  <a:gd name="T7" fmla="*/ 20 h 653"/>
                  <a:gd name="T8" fmla="*/ 0 w 675"/>
                  <a:gd name="T9" fmla="*/ 53 h 653"/>
                  <a:gd name="T10" fmla="*/ 40 w 675"/>
                  <a:gd name="T11" fmla="*/ 75 h 653"/>
                  <a:gd name="T12" fmla="*/ 78 w 675"/>
                  <a:gd name="T13" fmla="*/ 53 h 65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75"/>
                  <a:gd name="T22" fmla="*/ 0 h 653"/>
                  <a:gd name="T23" fmla="*/ 675 w 675"/>
                  <a:gd name="T24" fmla="*/ 653 h 65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75" h="653">
                    <a:moveTo>
                      <a:pt x="654" y="477"/>
                    </a:moveTo>
                    <a:lnTo>
                      <a:pt x="639" y="198"/>
                    </a:lnTo>
                    <a:lnTo>
                      <a:pt x="288" y="0"/>
                    </a:lnTo>
                    <a:lnTo>
                      <a:pt x="0" y="173"/>
                    </a:lnTo>
                    <a:lnTo>
                      <a:pt x="0" y="461"/>
                    </a:lnTo>
                    <a:lnTo>
                      <a:pt x="345" y="653"/>
                    </a:lnTo>
                    <a:lnTo>
                      <a:pt x="675" y="458"/>
                    </a:lnTo>
                  </a:path>
                </a:pathLst>
              </a:custGeom>
              <a:grpFill/>
              <a:ln w="3175" cap="flat" cmpd="sng">
                <a:solidFill>
                  <a:srgbClr val="FF9933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8" name="Freeform 276"/>
              <p:cNvSpPr>
                <a:spLocks/>
              </p:cNvSpPr>
              <p:nvPr/>
            </p:nvSpPr>
            <p:spPr bwMode="auto">
              <a:xfrm>
                <a:off x="2533" y="3896"/>
                <a:ext cx="128" cy="80"/>
              </a:xfrm>
              <a:custGeom>
                <a:avLst/>
                <a:gdLst>
                  <a:gd name="T0" fmla="*/ 0 w 261"/>
                  <a:gd name="T1" fmla="*/ 19 h 164"/>
                  <a:gd name="T2" fmla="*/ 31 w 261"/>
                  <a:gd name="T3" fmla="*/ 0 h 164"/>
                  <a:gd name="T4" fmla="*/ 0 60000 65536"/>
                  <a:gd name="T5" fmla="*/ 0 60000 65536"/>
                  <a:gd name="T6" fmla="*/ 0 w 261"/>
                  <a:gd name="T7" fmla="*/ 0 h 164"/>
                  <a:gd name="T8" fmla="*/ 261 w 261"/>
                  <a:gd name="T9" fmla="*/ 164 h 164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61" h="164">
                    <a:moveTo>
                      <a:pt x="0" y="164"/>
                    </a:moveTo>
                    <a:lnTo>
                      <a:pt x="261" y="0"/>
                    </a:lnTo>
                  </a:path>
                </a:pathLst>
              </a:custGeom>
              <a:grpFill/>
              <a:ln w="3175" cmpd="sng">
                <a:solidFill>
                  <a:srgbClr val="FF99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9" name="Freeform 277"/>
              <p:cNvSpPr>
                <a:spLocks/>
              </p:cNvSpPr>
              <p:nvPr/>
            </p:nvSpPr>
            <p:spPr bwMode="auto">
              <a:xfrm>
                <a:off x="2352" y="3881"/>
                <a:ext cx="161" cy="90"/>
              </a:xfrm>
              <a:custGeom>
                <a:avLst/>
                <a:gdLst>
                  <a:gd name="T0" fmla="*/ 0 w 330"/>
                  <a:gd name="T1" fmla="*/ 0 h 186"/>
                  <a:gd name="T2" fmla="*/ 39 w 330"/>
                  <a:gd name="T3" fmla="*/ 21 h 186"/>
                  <a:gd name="T4" fmla="*/ 0 60000 65536"/>
                  <a:gd name="T5" fmla="*/ 0 60000 65536"/>
                  <a:gd name="T6" fmla="*/ 0 w 330"/>
                  <a:gd name="T7" fmla="*/ 0 h 186"/>
                  <a:gd name="T8" fmla="*/ 330 w 330"/>
                  <a:gd name="T9" fmla="*/ 186 h 18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30" h="186">
                    <a:moveTo>
                      <a:pt x="0" y="0"/>
                    </a:moveTo>
                    <a:lnTo>
                      <a:pt x="330" y="186"/>
                    </a:lnTo>
                  </a:path>
                </a:pathLst>
              </a:custGeom>
              <a:grpFill/>
              <a:ln w="3175" cmpd="sng">
                <a:solidFill>
                  <a:srgbClr val="FF99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10" name="Freeform 278"/>
              <p:cNvSpPr>
                <a:spLocks/>
              </p:cNvSpPr>
              <p:nvPr/>
            </p:nvSpPr>
            <p:spPr bwMode="auto">
              <a:xfrm>
                <a:off x="2522" y="3989"/>
                <a:ext cx="0" cy="121"/>
              </a:xfrm>
              <a:custGeom>
                <a:avLst/>
                <a:gdLst>
                  <a:gd name="T0" fmla="*/ 0 w 1"/>
                  <a:gd name="T1" fmla="*/ 29 h 249"/>
                  <a:gd name="T2" fmla="*/ 0 w 1"/>
                  <a:gd name="T3" fmla="*/ 0 h 249"/>
                  <a:gd name="T4" fmla="*/ 0 60000 65536"/>
                  <a:gd name="T5" fmla="*/ 0 60000 65536"/>
                  <a:gd name="T6" fmla="*/ 0 w 1"/>
                  <a:gd name="T7" fmla="*/ 0 h 249"/>
                  <a:gd name="T8" fmla="*/ 0 w 1"/>
                  <a:gd name="T9" fmla="*/ 249 h 249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" h="249">
                    <a:moveTo>
                      <a:pt x="0" y="249"/>
                    </a:moveTo>
                    <a:lnTo>
                      <a:pt x="0" y="0"/>
                    </a:lnTo>
                  </a:path>
                </a:pathLst>
              </a:custGeom>
              <a:grpFill/>
              <a:ln w="3175" cmpd="sng">
                <a:solidFill>
                  <a:srgbClr val="FF9933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11" name="Freeform 279"/>
              <p:cNvSpPr>
                <a:spLocks/>
              </p:cNvSpPr>
              <p:nvPr/>
            </p:nvSpPr>
            <p:spPr bwMode="auto">
              <a:xfrm>
                <a:off x="2361" y="3904"/>
                <a:ext cx="152" cy="188"/>
              </a:xfrm>
              <a:custGeom>
                <a:avLst/>
                <a:gdLst>
                  <a:gd name="T0" fmla="*/ 0 w 312"/>
                  <a:gd name="T1" fmla="*/ 0 h 387"/>
                  <a:gd name="T2" fmla="*/ 0 w 312"/>
                  <a:gd name="T3" fmla="*/ 25 h 387"/>
                  <a:gd name="T4" fmla="*/ 36 w 312"/>
                  <a:gd name="T5" fmla="*/ 44 h 387"/>
                  <a:gd name="T6" fmla="*/ 36 w 312"/>
                  <a:gd name="T7" fmla="*/ 20 h 387"/>
                  <a:gd name="T8" fmla="*/ 0 w 312"/>
                  <a:gd name="T9" fmla="*/ 0 h 38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2"/>
                  <a:gd name="T16" fmla="*/ 0 h 387"/>
                  <a:gd name="T17" fmla="*/ 312 w 312"/>
                  <a:gd name="T18" fmla="*/ 387 h 38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2" h="387">
                    <a:moveTo>
                      <a:pt x="0" y="0"/>
                    </a:moveTo>
                    <a:lnTo>
                      <a:pt x="0" y="216"/>
                    </a:lnTo>
                    <a:lnTo>
                      <a:pt x="312" y="387"/>
                    </a:lnTo>
                    <a:lnTo>
                      <a:pt x="312" y="17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F9933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84" name="Group 1128"/>
          <p:cNvGrpSpPr/>
          <p:nvPr userDrawn="1"/>
        </p:nvGrpSpPr>
        <p:grpSpPr>
          <a:xfrm>
            <a:off x="2595547" y="5000637"/>
            <a:ext cx="506991" cy="514341"/>
            <a:chOff x="762001" y="1676401"/>
            <a:chExt cx="331788" cy="333375"/>
          </a:xfrm>
          <a:solidFill>
            <a:srgbClr val="FF8633"/>
          </a:solidFill>
        </p:grpSpPr>
        <p:sp>
          <p:nvSpPr>
            <p:cNvPr id="1130" name="Line 211"/>
            <p:cNvSpPr>
              <a:spLocks noChangeShapeType="1"/>
            </p:cNvSpPr>
            <p:nvPr/>
          </p:nvSpPr>
          <p:spPr bwMode="auto">
            <a:xfrm flipV="1">
              <a:off x="992961" y="1676401"/>
              <a:ext cx="0" cy="66023"/>
            </a:xfrm>
            <a:prstGeom prst="line">
              <a:avLst/>
            </a:prstGeom>
            <a:grpFill/>
            <a:ln w="9525">
              <a:solidFill>
                <a:srgbClr val="FF9933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31" name="Freeform 212"/>
            <p:cNvSpPr>
              <a:spLocks/>
            </p:cNvSpPr>
            <p:nvPr/>
          </p:nvSpPr>
          <p:spPr bwMode="auto">
            <a:xfrm>
              <a:off x="972278" y="1867949"/>
              <a:ext cx="44813" cy="50536"/>
            </a:xfrm>
            <a:custGeom>
              <a:avLst/>
              <a:gdLst>
                <a:gd name="T0" fmla="*/ 0 w 672"/>
                <a:gd name="T1" fmla="*/ 0 h 720"/>
                <a:gd name="T2" fmla="*/ 0 w 672"/>
                <a:gd name="T3" fmla="*/ 0 h 720"/>
                <a:gd name="T4" fmla="*/ 0 w 672"/>
                <a:gd name="T5" fmla="*/ 0 h 720"/>
                <a:gd name="T6" fmla="*/ 0 w 672"/>
                <a:gd name="T7" fmla="*/ 0 h 72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72"/>
                <a:gd name="T13" fmla="*/ 0 h 720"/>
                <a:gd name="T14" fmla="*/ 672 w 672"/>
                <a:gd name="T15" fmla="*/ 720 h 72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72" h="720">
                  <a:moveTo>
                    <a:pt x="48" y="720"/>
                  </a:moveTo>
                  <a:lnTo>
                    <a:pt x="672" y="384"/>
                  </a:lnTo>
                  <a:lnTo>
                    <a:pt x="624" y="0"/>
                  </a:lnTo>
                  <a:lnTo>
                    <a:pt x="0" y="720"/>
                  </a:lnTo>
                </a:path>
              </a:pathLst>
            </a:custGeom>
            <a:grpFill/>
            <a:ln w="9525">
              <a:solidFill>
                <a:srgbClr val="FF9933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32" name="Oval 213"/>
            <p:cNvSpPr>
              <a:spLocks noChangeArrowheads="1"/>
            </p:cNvSpPr>
            <p:nvPr/>
          </p:nvSpPr>
          <p:spPr bwMode="auto">
            <a:xfrm rot="1789520">
              <a:off x="1017091" y="1855723"/>
              <a:ext cx="37919" cy="61947"/>
            </a:xfrm>
            <a:prstGeom prst="ellipse">
              <a:avLst/>
            </a:prstGeom>
            <a:grpFill/>
            <a:ln w="9525">
              <a:solidFill>
                <a:srgbClr val="FF9933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33" name="Oval 214"/>
            <p:cNvSpPr>
              <a:spLocks noChangeArrowheads="1"/>
            </p:cNvSpPr>
            <p:nvPr/>
          </p:nvSpPr>
          <p:spPr bwMode="auto">
            <a:xfrm rot="1789520">
              <a:off x="1030018" y="1862243"/>
              <a:ext cx="37919" cy="61947"/>
            </a:xfrm>
            <a:prstGeom prst="ellipse">
              <a:avLst/>
            </a:prstGeom>
            <a:grpFill/>
            <a:ln w="3175">
              <a:solidFill>
                <a:srgbClr val="FF9933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34" name="Freeform 215"/>
            <p:cNvSpPr>
              <a:spLocks/>
            </p:cNvSpPr>
            <p:nvPr/>
          </p:nvSpPr>
          <p:spPr bwMode="auto">
            <a:xfrm rot="21589520">
              <a:off x="1013644" y="1858168"/>
              <a:ext cx="51707" cy="61132"/>
            </a:xfrm>
            <a:custGeom>
              <a:avLst/>
              <a:gdLst>
                <a:gd name="T0" fmla="*/ 0 w 457"/>
                <a:gd name="T1" fmla="*/ 1 h 566"/>
                <a:gd name="T2" fmla="*/ 0 w 457"/>
                <a:gd name="T3" fmla="*/ 1 h 566"/>
                <a:gd name="T4" fmla="*/ 0 w 457"/>
                <a:gd name="T5" fmla="*/ 1 h 566"/>
                <a:gd name="T6" fmla="*/ 0 w 457"/>
                <a:gd name="T7" fmla="*/ 1 h 566"/>
                <a:gd name="T8" fmla="*/ 0 w 457"/>
                <a:gd name="T9" fmla="*/ 1 h 566"/>
                <a:gd name="T10" fmla="*/ 0 w 457"/>
                <a:gd name="T11" fmla="*/ 1 h 566"/>
                <a:gd name="T12" fmla="*/ 0 w 457"/>
                <a:gd name="T13" fmla="*/ 0 h 566"/>
                <a:gd name="T14" fmla="*/ 0 w 457"/>
                <a:gd name="T15" fmla="*/ 0 h 566"/>
                <a:gd name="T16" fmla="*/ 0 w 457"/>
                <a:gd name="T17" fmla="*/ 0 h 566"/>
                <a:gd name="T18" fmla="*/ 1 w 457"/>
                <a:gd name="T19" fmla="*/ 0 h 566"/>
                <a:gd name="T20" fmla="*/ 1 w 457"/>
                <a:gd name="T21" fmla="*/ 0 h 566"/>
                <a:gd name="T22" fmla="*/ 1 w 457"/>
                <a:gd name="T23" fmla="*/ 0 h 566"/>
                <a:gd name="T24" fmla="*/ 1 w 457"/>
                <a:gd name="T25" fmla="*/ 0 h 566"/>
                <a:gd name="T26" fmla="*/ 1 w 457"/>
                <a:gd name="T27" fmla="*/ 0 h 566"/>
                <a:gd name="T28" fmla="*/ 1 w 457"/>
                <a:gd name="T29" fmla="*/ 0 h 566"/>
                <a:gd name="T30" fmla="*/ 1 w 457"/>
                <a:gd name="T31" fmla="*/ 0 h 566"/>
                <a:gd name="T32" fmla="*/ 1 w 457"/>
                <a:gd name="T33" fmla="*/ 0 h 566"/>
                <a:gd name="T34" fmla="*/ 1 w 457"/>
                <a:gd name="T35" fmla="*/ 0 h 566"/>
                <a:gd name="T36" fmla="*/ 0 w 457"/>
                <a:gd name="T37" fmla="*/ 0 h 566"/>
                <a:gd name="T38" fmla="*/ 0 w 457"/>
                <a:gd name="T39" fmla="*/ 1 h 566"/>
                <a:gd name="T40" fmla="*/ 0 w 457"/>
                <a:gd name="T41" fmla="*/ 1 h 566"/>
                <a:gd name="T42" fmla="*/ 0 w 457"/>
                <a:gd name="T43" fmla="*/ 1 h 566"/>
                <a:gd name="T44" fmla="*/ 0 w 457"/>
                <a:gd name="T45" fmla="*/ 1 h 566"/>
                <a:gd name="T46" fmla="*/ 0 w 457"/>
                <a:gd name="T47" fmla="*/ 1 h 566"/>
                <a:gd name="T48" fmla="*/ 0 w 457"/>
                <a:gd name="T49" fmla="*/ 1 h 566"/>
                <a:gd name="T50" fmla="*/ 0 w 457"/>
                <a:gd name="T51" fmla="*/ 1 h 566"/>
                <a:gd name="T52" fmla="*/ 0 w 457"/>
                <a:gd name="T53" fmla="*/ 1 h 566"/>
                <a:gd name="T54" fmla="*/ 0 w 457"/>
                <a:gd name="T55" fmla="*/ 1 h 566"/>
                <a:gd name="T56" fmla="*/ 0 w 457"/>
                <a:gd name="T57" fmla="*/ 1 h 566"/>
                <a:gd name="T58" fmla="*/ 0 w 457"/>
                <a:gd name="T59" fmla="*/ 1 h 566"/>
                <a:gd name="T60" fmla="*/ 0 w 457"/>
                <a:gd name="T61" fmla="*/ 1 h 566"/>
                <a:gd name="T62" fmla="*/ 0 w 457"/>
                <a:gd name="T63" fmla="*/ 1 h 566"/>
                <a:gd name="T64" fmla="*/ 0 w 457"/>
                <a:gd name="T65" fmla="*/ 1 h 566"/>
                <a:gd name="T66" fmla="*/ 0 w 457"/>
                <a:gd name="T67" fmla="*/ 1 h 566"/>
                <a:gd name="T68" fmla="*/ 0 w 457"/>
                <a:gd name="T69" fmla="*/ 1 h 566"/>
                <a:gd name="T70" fmla="*/ 0 w 457"/>
                <a:gd name="T71" fmla="*/ 1 h 566"/>
                <a:gd name="T72" fmla="*/ 0 w 457"/>
                <a:gd name="T73" fmla="*/ 1 h 566"/>
                <a:gd name="T74" fmla="*/ 0 w 457"/>
                <a:gd name="T75" fmla="*/ 1 h 566"/>
                <a:gd name="T76" fmla="*/ 0 w 457"/>
                <a:gd name="T77" fmla="*/ 1 h 566"/>
                <a:gd name="T78" fmla="*/ 0 w 457"/>
                <a:gd name="T79" fmla="*/ 1 h 566"/>
                <a:gd name="T80" fmla="*/ 0 w 457"/>
                <a:gd name="T81" fmla="*/ 1 h 566"/>
                <a:gd name="T82" fmla="*/ 0 w 457"/>
                <a:gd name="T83" fmla="*/ 1 h 56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57"/>
                <a:gd name="T127" fmla="*/ 0 h 566"/>
                <a:gd name="T128" fmla="*/ 457 w 457"/>
                <a:gd name="T129" fmla="*/ 566 h 56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57" h="566">
                  <a:moveTo>
                    <a:pt x="150" y="566"/>
                  </a:moveTo>
                  <a:lnTo>
                    <a:pt x="37" y="504"/>
                  </a:lnTo>
                  <a:lnTo>
                    <a:pt x="15" y="470"/>
                  </a:lnTo>
                  <a:lnTo>
                    <a:pt x="0" y="413"/>
                  </a:lnTo>
                  <a:lnTo>
                    <a:pt x="0" y="347"/>
                  </a:lnTo>
                  <a:lnTo>
                    <a:pt x="25" y="248"/>
                  </a:lnTo>
                  <a:lnTo>
                    <a:pt x="61" y="171"/>
                  </a:lnTo>
                  <a:lnTo>
                    <a:pt x="130" y="86"/>
                  </a:lnTo>
                  <a:lnTo>
                    <a:pt x="199" y="27"/>
                  </a:lnTo>
                  <a:lnTo>
                    <a:pt x="259" y="8"/>
                  </a:lnTo>
                  <a:lnTo>
                    <a:pt x="313" y="0"/>
                  </a:lnTo>
                  <a:lnTo>
                    <a:pt x="346" y="15"/>
                  </a:lnTo>
                  <a:lnTo>
                    <a:pt x="457" y="75"/>
                  </a:lnTo>
                  <a:lnTo>
                    <a:pt x="396" y="66"/>
                  </a:lnTo>
                  <a:lnTo>
                    <a:pt x="352" y="75"/>
                  </a:lnTo>
                  <a:lnTo>
                    <a:pt x="304" y="99"/>
                  </a:lnTo>
                  <a:lnTo>
                    <a:pt x="262" y="132"/>
                  </a:lnTo>
                  <a:lnTo>
                    <a:pt x="214" y="176"/>
                  </a:lnTo>
                  <a:lnTo>
                    <a:pt x="187" y="174"/>
                  </a:lnTo>
                  <a:lnTo>
                    <a:pt x="195" y="204"/>
                  </a:lnTo>
                  <a:lnTo>
                    <a:pt x="174" y="201"/>
                  </a:lnTo>
                  <a:lnTo>
                    <a:pt x="163" y="215"/>
                  </a:lnTo>
                  <a:lnTo>
                    <a:pt x="180" y="221"/>
                  </a:lnTo>
                  <a:lnTo>
                    <a:pt x="180" y="228"/>
                  </a:lnTo>
                  <a:lnTo>
                    <a:pt x="162" y="254"/>
                  </a:lnTo>
                  <a:lnTo>
                    <a:pt x="138" y="245"/>
                  </a:lnTo>
                  <a:lnTo>
                    <a:pt x="136" y="272"/>
                  </a:lnTo>
                  <a:lnTo>
                    <a:pt x="153" y="279"/>
                  </a:lnTo>
                  <a:lnTo>
                    <a:pt x="145" y="297"/>
                  </a:lnTo>
                  <a:lnTo>
                    <a:pt x="123" y="305"/>
                  </a:lnTo>
                  <a:lnTo>
                    <a:pt x="117" y="326"/>
                  </a:lnTo>
                  <a:lnTo>
                    <a:pt x="130" y="333"/>
                  </a:lnTo>
                  <a:lnTo>
                    <a:pt x="126" y="350"/>
                  </a:lnTo>
                  <a:lnTo>
                    <a:pt x="105" y="351"/>
                  </a:lnTo>
                  <a:lnTo>
                    <a:pt x="93" y="360"/>
                  </a:lnTo>
                  <a:lnTo>
                    <a:pt x="118" y="383"/>
                  </a:lnTo>
                  <a:lnTo>
                    <a:pt x="111" y="420"/>
                  </a:lnTo>
                  <a:lnTo>
                    <a:pt x="90" y="426"/>
                  </a:lnTo>
                  <a:lnTo>
                    <a:pt x="85" y="438"/>
                  </a:lnTo>
                  <a:lnTo>
                    <a:pt x="108" y="453"/>
                  </a:lnTo>
                  <a:lnTo>
                    <a:pt x="121" y="528"/>
                  </a:lnTo>
                  <a:lnTo>
                    <a:pt x="150" y="566"/>
                  </a:lnTo>
                  <a:close/>
                </a:path>
              </a:pathLst>
            </a:custGeom>
            <a:grpFill/>
            <a:ln w="9525">
              <a:solidFill>
                <a:srgbClr val="FF9933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35" name="Oval 216"/>
            <p:cNvSpPr>
              <a:spLocks noChangeArrowheads="1"/>
            </p:cNvSpPr>
            <p:nvPr/>
          </p:nvSpPr>
          <p:spPr bwMode="auto">
            <a:xfrm rot="1789520">
              <a:off x="1039497" y="1877730"/>
              <a:ext cx="19821" cy="32604"/>
            </a:xfrm>
            <a:prstGeom prst="ellipse">
              <a:avLst/>
            </a:prstGeom>
            <a:grpFill/>
            <a:ln w="3175">
              <a:solidFill>
                <a:srgbClr val="FF9933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36" name="Oval 217"/>
            <p:cNvSpPr>
              <a:spLocks noChangeArrowheads="1"/>
            </p:cNvSpPr>
            <p:nvPr/>
          </p:nvSpPr>
          <p:spPr bwMode="auto">
            <a:xfrm rot="20150061">
              <a:off x="1009335" y="1885066"/>
              <a:ext cx="4309" cy="7336"/>
            </a:xfrm>
            <a:prstGeom prst="ellipse">
              <a:avLst/>
            </a:prstGeom>
            <a:grpFill/>
            <a:ln w="9525">
              <a:solidFill>
                <a:srgbClr val="FF9933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37" name="Oval 218"/>
            <p:cNvSpPr>
              <a:spLocks noChangeArrowheads="1"/>
            </p:cNvSpPr>
            <p:nvPr/>
          </p:nvSpPr>
          <p:spPr bwMode="auto">
            <a:xfrm rot="1789520">
              <a:off x="858521" y="1942123"/>
              <a:ext cx="38780" cy="61132"/>
            </a:xfrm>
            <a:prstGeom prst="ellipse">
              <a:avLst/>
            </a:prstGeom>
            <a:grpFill/>
            <a:ln w="9525">
              <a:solidFill>
                <a:srgbClr val="FF9933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38" name="Oval 219"/>
            <p:cNvSpPr>
              <a:spLocks noChangeArrowheads="1"/>
            </p:cNvSpPr>
            <p:nvPr/>
          </p:nvSpPr>
          <p:spPr bwMode="auto">
            <a:xfrm rot="1789520">
              <a:off x="871449" y="1948644"/>
              <a:ext cx="37919" cy="61132"/>
            </a:xfrm>
            <a:prstGeom prst="ellipse">
              <a:avLst/>
            </a:prstGeom>
            <a:grpFill/>
            <a:ln w="3175">
              <a:solidFill>
                <a:srgbClr val="FF9933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39" name="Freeform 220"/>
            <p:cNvSpPr>
              <a:spLocks/>
            </p:cNvSpPr>
            <p:nvPr/>
          </p:nvSpPr>
          <p:spPr bwMode="auto">
            <a:xfrm rot="21589520">
              <a:off x="854213" y="1943753"/>
              <a:ext cx="52569" cy="60317"/>
            </a:xfrm>
            <a:custGeom>
              <a:avLst/>
              <a:gdLst>
                <a:gd name="T0" fmla="*/ 0 w 457"/>
                <a:gd name="T1" fmla="*/ 1 h 566"/>
                <a:gd name="T2" fmla="*/ 0 w 457"/>
                <a:gd name="T3" fmla="*/ 1 h 566"/>
                <a:gd name="T4" fmla="*/ 0 w 457"/>
                <a:gd name="T5" fmla="*/ 1 h 566"/>
                <a:gd name="T6" fmla="*/ 0 w 457"/>
                <a:gd name="T7" fmla="*/ 1 h 566"/>
                <a:gd name="T8" fmla="*/ 0 w 457"/>
                <a:gd name="T9" fmla="*/ 1 h 566"/>
                <a:gd name="T10" fmla="*/ 0 w 457"/>
                <a:gd name="T11" fmla="*/ 1 h 566"/>
                <a:gd name="T12" fmla="*/ 0 w 457"/>
                <a:gd name="T13" fmla="*/ 0 h 566"/>
                <a:gd name="T14" fmla="*/ 0 w 457"/>
                <a:gd name="T15" fmla="*/ 0 h 566"/>
                <a:gd name="T16" fmla="*/ 1 w 457"/>
                <a:gd name="T17" fmla="*/ 0 h 566"/>
                <a:gd name="T18" fmla="*/ 1 w 457"/>
                <a:gd name="T19" fmla="*/ 0 h 566"/>
                <a:gd name="T20" fmla="*/ 1 w 457"/>
                <a:gd name="T21" fmla="*/ 0 h 566"/>
                <a:gd name="T22" fmla="*/ 1 w 457"/>
                <a:gd name="T23" fmla="*/ 0 h 566"/>
                <a:gd name="T24" fmla="*/ 1 w 457"/>
                <a:gd name="T25" fmla="*/ 0 h 566"/>
                <a:gd name="T26" fmla="*/ 1 w 457"/>
                <a:gd name="T27" fmla="*/ 0 h 566"/>
                <a:gd name="T28" fmla="*/ 1 w 457"/>
                <a:gd name="T29" fmla="*/ 0 h 566"/>
                <a:gd name="T30" fmla="*/ 1 w 457"/>
                <a:gd name="T31" fmla="*/ 0 h 566"/>
                <a:gd name="T32" fmla="*/ 1 w 457"/>
                <a:gd name="T33" fmla="*/ 0 h 566"/>
                <a:gd name="T34" fmla="*/ 1 w 457"/>
                <a:gd name="T35" fmla="*/ 0 h 566"/>
                <a:gd name="T36" fmla="*/ 0 w 457"/>
                <a:gd name="T37" fmla="*/ 0 h 566"/>
                <a:gd name="T38" fmla="*/ 0 w 457"/>
                <a:gd name="T39" fmla="*/ 1 h 566"/>
                <a:gd name="T40" fmla="*/ 0 w 457"/>
                <a:gd name="T41" fmla="*/ 0 h 566"/>
                <a:gd name="T42" fmla="*/ 0 w 457"/>
                <a:gd name="T43" fmla="*/ 1 h 566"/>
                <a:gd name="T44" fmla="*/ 0 w 457"/>
                <a:gd name="T45" fmla="*/ 1 h 566"/>
                <a:gd name="T46" fmla="*/ 0 w 457"/>
                <a:gd name="T47" fmla="*/ 1 h 566"/>
                <a:gd name="T48" fmla="*/ 0 w 457"/>
                <a:gd name="T49" fmla="*/ 1 h 566"/>
                <a:gd name="T50" fmla="*/ 0 w 457"/>
                <a:gd name="T51" fmla="*/ 1 h 566"/>
                <a:gd name="T52" fmla="*/ 0 w 457"/>
                <a:gd name="T53" fmla="*/ 1 h 566"/>
                <a:gd name="T54" fmla="*/ 0 w 457"/>
                <a:gd name="T55" fmla="*/ 1 h 566"/>
                <a:gd name="T56" fmla="*/ 0 w 457"/>
                <a:gd name="T57" fmla="*/ 1 h 566"/>
                <a:gd name="T58" fmla="*/ 0 w 457"/>
                <a:gd name="T59" fmla="*/ 1 h 566"/>
                <a:gd name="T60" fmla="*/ 0 w 457"/>
                <a:gd name="T61" fmla="*/ 1 h 566"/>
                <a:gd name="T62" fmla="*/ 0 w 457"/>
                <a:gd name="T63" fmla="*/ 1 h 566"/>
                <a:gd name="T64" fmla="*/ 0 w 457"/>
                <a:gd name="T65" fmla="*/ 1 h 566"/>
                <a:gd name="T66" fmla="*/ 0 w 457"/>
                <a:gd name="T67" fmla="*/ 1 h 566"/>
                <a:gd name="T68" fmla="*/ 0 w 457"/>
                <a:gd name="T69" fmla="*/ 1 h 566"/>
                <a:gd name="T70" fmla="*/ 0 w 457"/>
                <a:gd name="T71" fmla="*/ 1 h 566"/>
                <a:gd name="T72" fmla="*/ 0 w 457"/>
                <a:gd name="T73" fmla="*/ 1 h 566"/>
                <a:gd name="T74" fmla="*/ 0 w 457"/>
                <a:gd name="T75" fmla="*/ 1 h 566"/>
                <a:gd name="T76" fmla="*/ 0 w 457"/>
                <a:gd name="T77" fmla="*/ 1 h 566"/>
                <a:gd name="T78" fmla="*/ 0 w 457"/>
                <a:gd name="T79" fmla="*/ 1 h 566"/>
                <a:gd name="T80" fmla="*/ 0 w 457"/>
                <a:gd name="T81" fmla="*/ 1 h 566"/>
                <a:gd name="T82" fmla="*/ 0 w 457"/>
                <a:gd name="T83" fmla="*/ 1 h 56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57"/>
                <a:gd name="T127" fmla="*/ 0 h 566"/>
                <a:gd name="T128" fmla="*/ 457 w 457"/>
                <a:gd name="T129" fmla="*/ 566 h 56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57" h="566">
                  <a:moveTo>
                    <a:pt x="150" y="566"/>
                  </a:moveTo>
                  <a:lnTo>
                    <a:pt x="37" y="504"/>
                  </a:lnTo>
                  <a:lnTo>
                    <a:pt x="15" y="470"/>
                  </a:lnTo>
                  <a:lnTo>
                    <a:pt x="0" y="413"/>
                  </a:lnTo>
                  <a:lnTo>
                    <a:pt x="0" y="347"/>
                  </a:lnTo>
                  <a:lnTo>
                    <a:pt x="25" y="248"/>
                  </a:lnTo>
                  <a:lnTo>
                    <a:pt x="61" y="171"/>
                  </a:lnTo>
                  <a:lnTo>
                    <a:pt x="130" y="86"/>
                  </a:lnTo>
                  <a:lnTo>
                    <a:pt x="199" y="27"/>
                  </a:lnTo>
                  <a:lnTo>
                    <a:pt x="259" y="8"/>
                  </a:lnTo>
                  <a:lnTo>
                    <a:pt x="313" y="0"/>
                  </a:lnTo>
                  <a:lnTo>
                    <a:pt x="346" y="15"/>
                  </a:lnTo>
                  <a:lnTo>
                    <a:pt x="457" y="75"/>
                  </a:lnTo>
                  <a:lnTo>
                    <a:pt x="396" y="66"/>
                  </a:lnTo>
                  <a:lnTo>
                    <a:pt x="352" y="75"/>
                  </a:lnTo>
                  <a:lnTo>
                    <a:pt x="304" y="99"/>
                  </a:lnTo>
                  <a:lnTo>
                    <a:pt x="262" y="132"/>
                  </a:lnTo>
                  <a:lnTo>
                    <a:pt x="214" y="176"/>
                  </a:lnTo>
                  <a:lnTo>
                    <a:pt x="187" y="174"/>
                  </a:lnTo>
                  <a:lnTo>
                    <a:pt x="195" y="204"/>
                  </a:lnTo>
                  <a:lnTo>
                    <a:pt x="174" y="201"/>
                  </a:lnTo>
                  <a:lnTo>
                    <a:pt x="163" y="215"/>
                  </a:lnTo>
                  <a:lnTo>
                    <a:pt x="180" y="221"/>
                  </a:lnTo>
                  <a:lnTo>
                    <a:pt x="180" y="228"/>
                  </a:lnTo>
                  <a:lnTo>
                    <a:pt x="162" y="254"/>
                  </a:lnTo>
                  <a:lnTo>
                    <a:pt x="138" y="245"/>
                  </a:lnTo>
                  <a:lnTo>
                    <a:pt x="136" y="272"/>
                  </a:lnTo>
                  <a:lnTo>
                    <a:pt x="153" y="279"/>
                  </a:lnTo>
                  <a:lnTo>
                    <a:pt x="145" y="297"/>
                  </a:lnTo>
                  <a:lnTo>
                    <a:pt x="123" y="305"/>
                  </a:lnTo>
                  <a:lnTo>
                    <a:pt x="117" y="326"/>
                  </a:lnTo>
                  <a:lnTo>
                    <a:pt x="130" y="333"/>
                  </a:lnTo>
                  <a:lnTo>
                    <a:pt x="126" y="350"/>
                  </a:lnTo>
                  <a:lnTo>
                    <a:pt x="105" y="351"/>
                  </a:lnTo>
                  <a:lnTo>
                    <a:pt x="93" y="360"/>
                  </a:lnTo>
                  <a:lnTo>
                    <a:pt x="118" y="383"/>
                  </a:lnTo>
                  <a:lnTo>
                    <a:pt x="111" y="420"/>
                  </a:lnTo>
                  <a:lnTo>
                    <a:pt x="90" y="426"/>
                  </a:lnTo>
                  <a:lnTo>
                    <a:pt x="85" y="438"/>
                  </a:lnTo>
                  <a:lnTo>
                    <a:pt x="108" y="453"/>
                  </a:lnTo>
                  <a:lnTo>
                    <a:pt x="121" y="528"/>
                  </a:lnTo>
                  <a:lnTo>
                    <a:pt x="150" y="566"/>
                  </a:lnTo>
                  <a:close/>
                </a:path>
              </a:pathLst>
            </a:custGeom>
            <a:grpFill/>
            <a:ln w="3175" cmpd="sng">
              <a:solidFill>
                <a:srgbClr val="FF9933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40" name="Oval 221"/>
            <p:cNvSpPr>
              <a:spLocks noChangeArrowheads="1"/>
            </p:cNvSpPr>
            <p:nvPr/>
          </p:nvSpPr>
          <p:spPr bwMode="auto">
            <a:xfrm rot="1789520">
              <a:off x="880929" y="1963314"/>
              <a:ext cx="20683" cy="32604"/>
            </a:xfrm>
            <a:prstGeom prst="ellipse">
              <a:avLst/>
            </a:prstGeom>
            <a:grpFill/>
            <a:ln w="3175">
              <a:solidFill>
                <a:srgbClr val="FF9933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41" name="Oval 222"/>
            <p:cNvSpPr>
              <a:spLocks noChangeArrowheads="1"/>
            </p:cNvSpPr>
            <p:nvPr/>
          </p:nvSpPr>
          <p:spPr bwMode="auto">
            <a:xfrm rot="20150061">
              <a:off x="850765" y="1970650"/>
              <a:ext cx="6033" cy="7336"/>
            </a:xfrm>
            <a:prstGeom prst="ellipse">
              <a:avLst/>
            </a:prstGeom>
            <a:grpFill/>
            <a:ln w="9525">
              <a:solidFill>
                <a:srgbClr val="FF9933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42" name="Freeform 223"/>
            <p:cNvSpPr>
              <a:spLocks/>
            </p:cNvSpPr>
            <p:nvPr/>
          </p:nvSpPr>
          <p:spPr bwMode="auto">
            <a:xfrm>
              <a:off x="888685" y="1709004"/>
              <a:ext cx="197349" cy="200514"/>
            </a:xfrm>
            <a:custGeom>
              <a:avLst/>
              <a:gdLst>
                <a:gd name="T0" fmla="*/ 3 w 1068"/>
                <a:gd name="T1" fmla="*/ 11 h 1149"/>
                <a:gd name="T2" fmla="*/ 0 w 1068"/>
                <a:gd name="T3" fmla="*/ 8 h 1149"/>
                <a:gd name="T4" fmla="*/ 0 w 1068"/>
                <a:gd name="T5" fmla="*/ 3 h 1149"/>
                <a:gd name="T6" fmla="*/ 6 w 1068"/>
                <a:gd name="T7" fmla="*/ 0 h 1149"/>
                <a:gd name="T8" fmla="*/ 11 w 1068"/>
                <a:gd name="T9" fmla="*/ 3 h 1149"/>
                <a:gd name="T10" fmla="*/ 11 w 1068"/>
                <a:gd name="T11" fmla="*/ 7 h 1149"/>
                <a:gd name="T12" fmla="*/ 8 w 1068"/>
                <a:gd name="T13" fmla="*/ 9 h 1149"/>
                <a:gd name="T14" fmla="*/ 7 w 1068"/>
                <a:gd name="T15" fmla="*/ 9 h 1149"/>
                <a:gd name="T16" fmla="*/ 7 w 1068"/>
                <a:gd name="T17" fmla="*/ 10 h 1149"/>
                <a:gd name="T18" fmla="*/ 5 w 1068"/>
                <a:gd name="T19" fmla="*/ 11 h 114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68"/>
                <a:gd name="T31" fmla="*/ 0 h 1149"/>
                <a:gd name="T32" fmla="*/ 1068 w 1068"/>
                <a:gd name="T33" fmla="*/ 1149 h 114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68" h="1149">
                  <a:moveTo>
                    <a:pt x="330" y="1125"/>
                  </a:moveTo>
                  <a:lnTo>
                    <a:pt x="0" y="793"/>
                  </a:lnTo>
                  <a:lnTo>
                    <a:pt x="0" y="308"/>
                  </a:lnTo>
                  <a:lnTo>
                    <a:pt x="560" y="0"/>
                  </a:lnTo>
                  <a:lnTo>
                    <a:pt x="1068" y="279"/>
                  </a:lnTo>
                  <a:lnTo>
                    <a:pt x="1068" y="693"/>
                  </a:lnTo>
                  <a:lnTo>
                    <a:pt x="768" y="879"/>
                  </a:lnTo>
                  <a:lnTo>
                    <a:pt x="696" y="963"/>
                  </a:lnTo>
                  <a:lnTo>
                    <a:pt x="690" y="1047"/>
                  </a:lnTo>
                  <a:lnTo>
                    <a:pt x="498" y="1149"/>
                  </a:lnTo>
                </a:path>
              </a:pathLst>
            </a:custGeom>
            <a:grpFill/>
            <a:ln w="3175" cap="flat" cmpd="sng">
              <a:solidFill>
                <a:srgbClr val="FF9933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43" name="Freeform 224"/>
            <p:cNvSpPr>
              <a:spLocks/>
            </p:cNvSpPr>
            <p:nvPr/>
          </p:nvSpPr>
          <p:spPr bwMode="auto">
            <a:xfrm>
              <a:off x="890408" y="1761170"/>
              <a:ext cx="193902" cy="148348"/>
            </a:xfrm>
            <a:custGeom>
              <a:avLst/>
              <a:gdLst>
                <a:gd name="T0" fmla="*/ 8 w 806"/>
                <a:gd name="T1" fmla="*/ 14 h 651"/>
                <a:gd name="T2" fmla="*/ 11 w 806"/>
                <a:gd name="T3" fmla="*/ 13 h 651"/>
                <a:gd name="T4" fmla="*/ 12 w 806"/>
                <a:gd name="T5" fmla="*/ 10 h 651"/>
                <a:gd name="T6" fmla="*/ 18 w 806"/>
                <a:gd name="T7" fmla="*/ 6 h 651"/>
                <a:gd name="T8" fmla="*/ 18 w 806"/>
                <a:gd name="T9" fmla="*/ 0 h 651"/>
                <a:gd name="T10" fmla="*/ 9 w 806"/>
                <a:gd name="T11" fmla="*/ 5 h 651"/>
                <a:gd name="T12" fmla="*/ 0 w 806"/>
                <a:gd name="T13" fmla="*/ 1 h 651"/>
                <a:gd name="T14" fmla="*/ 0 w 806"/>
                <a:gd name="T15" fmla="*/ 3 h 651"/>
                <a:gd name="T16" fmla="*/ 8 w 806"/>
                <a:gd name="T17" fmla="*/ 9 h 651"/>
                <a:gd name="T18" fmla="*/ 8 w 806"/>
                <a:gd name="T19" fmla="*/ 14 h 65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806"/>
                <a:gd name="T31" fmla="*/ 0 h 651"/>
                <a:gd name="T32" fmla="*/ 806 w 806"/>
                <a:gd name="T33" fmla="*/ 651 h 65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806" h="651">
                  <a:moveTo>
                    <a:pt x="370" y="651"/>
                  </a:moveTo>
                  <a:lnTo>
                    <a:pt x="516" y="574"/>
                  </a:lnTo>
                  <a:lnTo>
                    <a:pt x="559" y="440"/>
                  </a:lnTo>
                  <a:lnTo>
                    <a:pt x="806" y="298"/>
                  </a:lnTo>
                  <a:lnTo>
                    <a:pt x="801" y="0"/>
                  </a:lnTo>
                  <a:lnTo>
                    <a:pt x="403" y="229"/>
                  </a:lnTo>
                  <a:lnTo>
                    <a:pt x="5" y="23"/>
                  </a:lnTo>
                  <a:lnTo>
                    <a:pt x="0" y="151"/>
                  </a:lnTo>
                  <a:lnTo>
                    <a:pt x="385" y="427"/>
                  </a:lnTo>
                  <a:lnTo>
                    <a:pt x="370" y="651"/>
                  </a:lnTo>
                  <a:close/>
                </a:path>
              </a:pathLst>
            </a:custGeom>
            <a:grpFill/>
            <a:ln w="3175" cap="flat" cmpd="sng">
              <a:solidFill>
                <a:srgbClr val="FF9933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44" name="Oval 225"/>
            <p:cNvSpPr>
              <a:spLocks noChangeArrowheads="1"/>
            </p:cNvSpPr>
            <p:nvPr/>
          </p:nvSpPr>
          <p:spPr bwMode="auto">
            <a:xfrm rot="1800000">
              <a:off x="771481" y="1890771"/>
              <a:ext cx="36195" cy="58687"/>
            </a:xfrm>
            <a:prstGeom prst="ellipse">
              <a:avLst/>
            </a:prstGeom>
            <a:grpFill/>
            <a:ln w="3175">
              <a:solidFill>
                <a:srgbClr val="FF9933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45" name="Freeform 226"/>
            <p:cNvSpPr>
              <a:spLocks/>
            </p:cNvSpPr>
            <p:nvPr/>
          </p:nvSpPr>
          <p:spPr bwMode="auto">
            <a:xfrm>
              <a:off x="782684" y="1943752"/>
              <a:ext cx="53431" cy="39125"/>
            </a:xfrm>
            <a:custGeom>
              <a:avLst/>
              <a:gdLst>
                <a:gd name="T0" fmla="*/ 1 w 597"/>
                <a:gd name="T1" fmla="*/ 0 h 468"/>
                <a:gd name="T2" fmla="*/ 1 w 597"/>
                <a:gd name="T3" fmla="*/ 1 h 468"/>
                <a:gd name="T4" fmla="*/ 1 w 597"/>
                <a:gd name="T5" fmla="*/ 1 h 468"/>
                <a:gd name="T6" fmla="*/ 0 w 597"/>
                <a:gd name="T7" fmla="*/ 0 h 468"/>
                <a:gd name="T8" fmla="*/ 0 w 597"/>
                <a:gd name="T9" fmla="*/ 0 h 468"/>
                <a:gd name="T10" fmla="*/ 0 w 597"/>
                <a:gd name="T11" fmla="*/ 0 h 468"/>
                <a:gd name="T12" fmla="*/ 1 w 597"/>
                <a:gd name="T13" fmla="*/ 0 h 46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97"/>
                <a:gd name="T22" fmla="*/ 0 h 468"/>
                <a:gd name="T23" fmla="*/ 597 w 597"/>
                <a:gd name="T24" fmla="*/ 468 h 46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97" h="468">
                  <a:moveTo>
                    <a:pt x="591" y="318"/>
                  </a:moveTo>
                  <a:lnTo>
                    <a:pt x="597" y="451"/>
                  </a:lnTo>
                  <a:lnTo>
                    <a:pt x="571" y="468"/>
                  </a:lnTo>
                  <a:lnTo>
                    <a:pt x="0" y="141"/>
                  </a:lnTo>
                  <a:lnTo>
                    <a:pt x="3" y="9"/>
                  </a:lnTo>
                  <a:lnTo>
                    <a:pt x="36" y="0"/>
                  </a:lnTo>
                  <a:lnTo>
                    <a:pt x="591" y="318"/>
                  </a:lnTo>
                </a:path>
              </a:pathLst>
            </a:custGeom>
            <a:grpFill/>
            <a:ln w="3175" cmpd="sng">
              <a:solidFill>
                <a:srgbClr val="FF9933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46" name="Freeform 227"/>
            <p:cNvSpPr>
              <a:spLocks/>
            </p:cNvSpPr>
            <p:nvPr/>
          </p:nvSpPr>
          <p:spPr bwMode="auto">
            <a:xfrm>
              <a:off x="762001" y="1795403"/>
              <a:ext cx="324032" cy="185842"/>
            </a:xfrm>
            <a:custGeom>
              <a:avLst/>
              <a:gdLst>
                <a:gd name="T0" fmla="*/ 1 w 3040"/>
                <a:gd name="T1" fmla="*/ 3 h 1830"/>
                <a:gd name="T2" fmla="*/ 0 w 3040"/>
                <a:gd name="T3" fmla="*/ 3 h 1830"/>
                <a:gd name="T4" fmla="*/ 0 w 3040"/>
                <a:gd name="T5" fmla="*/ 3 h 1830"/>
                <a:gd name="T6" fmla="*/ 0 w 3040"/>
                <a:gd name="T7" fmla="*/ 2 h 1830"/>
                <a:gd name="T8" fmla="*/ 0 w 3040"/>
                <a:gd name="T9" fmla="*/ 2 h 1830"/>
                <a:gd name="T10" fmla="*/ 0 w 3040"/>
                <a:gd name="T11" fmla="*/ 2 h 1830"/>
                <a:gd name="T12" fmla="*/ 1 w 3040"/>
                <a:gd name="T13" fmla="*/ 1 h 1830"/>
                <a:gd name="T14" fmla="*/ 1 w 3040"/>
                <a:gd name="T15" fmla="*/ 1 h 1830"/>
                <a:gd name="T16" fmla="*/ 1 w 3040"/>
                <a:gd name="T17" fmla="*/ 1 h 1830"/>
                <a:gd name="T18" fmla="*/ 1 w 3040"/>
                <a:gd name="T19" fmla="*/ 1 h 1830"/>
                <a:gd name="T20" fmla="*/ 1 w 3040"/>
                <a:gd name="T21" fmla="*/ 0 h 1830"/>
                <a:gd name="T22" fmla="*/ 1 w 3040"/>
                <a:gd name="T23" fmla="*/ 0 h 1830"/>
                <a:gd name="T24" fmla="*/ 2 w 3040"/>
                <a:gd name="T25" fmla="*/ 0 h 1830"/>
                <a:gd name="T26" fmla="*/ 2 w 3040"/>
                <a:gd name="T27" fmla="*/ 0 h 1830"/>
                <a:gd name="T28" fmla="*/ 2 w 3040"/>
                <a:gd name="T29" fmla="*/ 0 h 1830"/>
                <a:gd name="T30" fmla="*/ 4 w 3040"/>
                <a:gd name="T31" fmla="*/ 1 h 1830"/>
                <a:gd name="T32" fmla="*/ 4 w 3040"/>
                <a:gd name="T33" fmla="*/ 1 h 1830"/>
                <a:gd name="T34" fmla="*/ 4 w 3040"/>
                <a:gd name="T35" fmla="*/ 2 h 1830"/>
                <a:gd name="T36" fmla="*/ 4 w 3040"/>
                <a:gd name="T37" fmla="*/ 2 h 1830"/>
                <a:gd name="T38" fmla="*/ 4 w 3040"/>
                <a:gd name="T39" fmla="*/ 2 h 1830"/>
                <a:gd name="T40" fmla="*/ 5 w 3040"/>
                <a:gd name="T41" fmla="*/ 1 h 1830"/>
                <a:gd name="T42" fmla="*/ 6 w 3040"/>
                <a:gd name="T43" fmla="*/ 1 h 1830"/>
                <a:gd name="T44" fmla="*/ 6 w 3040"/>
                <a:gd name="T45" fmla="*/ 1 h 1830"/>
                <a:gd name="T46" fmla="*/ 5 w 3040"/>
                <a:gd name="T47" fmla="*/ 1 h 1830"/>
                <a:gd name="T48" fmla="*/ 5 w 3040"/>
                <a:gd name="T49" fmla="*/ 1 h 1830"/>
                <a:gd name="T50" fmla="*/ 5 w 3040"/>
                <a:gd name="T51" fmla="*/ 1 h 1830"/>
                <a:gd name="T52" fmla="*/ 5 w 3040"/>
                <a:gd name="T53" fmla="*/ 1 h 1830"/>
                <a:gd name="T54" fmla="*/ 5 w 3040"/>
                <a:gd name="T55" fmla="*/ 2 h 1830"/>
                <a:gd name="T56" fmla="*/ 5 w 3040"/>
                <a:gd name="T57" fmla="*/ 2 h 1830"/>
                <a:gd name="T58" fmla="*/ 3 w 3040"/>
                <a:gd name="T59" fmla="*/ 3 h 1830"/>
                <a:gd name="T60" fmla="*/ 3 w 3040"/>
                <a:gd name="T61" fmla="*/ 3 h 1830"/>
                <a:gd name="T62" fmla="*/ 2 w 3040"/>
                <a:gd name="T63" fmla="*/ 3 h 1830"/>
                <a:gd name="T64" fmla="*/ 2 w 3040"/>
                <a:gd name="T65" fmla="*/ 3 h 1830"/>
                <a:gd name="T66" fmla="*/ 2 w 3040"/>
                <a:gd name="T67" fmla="*/ 3 h 1830"/>
                <a:gd name="T68" fmla="*/ 2 w 3040"/>
                <a:gd name="T69" fmla="*/ 3 h 1830"/>
                <a:gd name="T70" fmla="*/ 2 w 3040"/>
                <a:gd name="T71" fmla="*/ 3 h 1830"/>
                <a:gd name="T72" fmla="*/ 1 w 3040"/>
                <a:gd name="T73" fmla="*/ 3 h 1830"/>
                <a:gd name="T74" fmla="*/ 1 w 3040"/>
                <a:gd name="T75" fmla="*/ 3 h 1830"/>
                <a:gd name="T76" fmla="*/ 1 w 3040"/>
                <a:gd name="T77" fmla="*/ 3 h 1830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3040"/>
                <a:gd name="T118" fmla="*/ 0 h 1830"/>
                <a:gd name="T119" fmla="*/ 3040 w 3040"/>
                <a:gd name="T120" fmla="*/ 1830 h 1830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3040" h="1830">
                  <a:moveTo>
                    <a:pt x="351" y="1533"/>
                  </a:moveTo>
                  <a:lnTo>
                    <a:pt x="177" y="1421"/>
                  </a:lnTo>
                  <a:lnTo>
                    <a:pt x="176" y="1380"/>
                  </a:lnTo>
                  <a:lnTo>
                    <a:pt x="0" y="1277"/>
                  </a:lnTo>
                  <a:lnTo>
                    <a:pt x="6" y="1155"/>
                  </a:lnTo>
                  <a:lnTo>
                    <a:pt x="21" y="1134"/>
                  </a:lnTo>
                  <a:cubicBezTo>
                    <a:pt x="81" y="1076"/>
                    <a:pt x="261" y="901"/>
                    <a:pt x="364" y="804"/>
                  </a:cubicBezTo>
                  <a:cubicBezTo>
                    <a:pt x="464" y="709"/>
                    <a:pt x="591" y="599"/>
                    <a:pt x="640" y="552"/>
                  </a:cubicBezTo>
                  <a:cubicBezTo>
                    <a:pt x="689" y="505"/>
                    <a:pt x="654" y="535"/>
                    <a:pt x="660" y="524"/>
                  </a:cubicBezTo>
                  <a:lnTo>
                    <a:pt x="676" y="484"/>
                  </a:lnTo>
                  <a:lnTo>
                    <a:pt x="692" y="244"/>
                  </a:lnTo>
                  <a:lnTo>
                    <a:pt x="756" y="196"/>
                  </a:lnTo>
                  <a:lnTo>
                    <a:pt x="1074" y="18"/>
                  </a:lnTo>
                  <a:lnTo>
                    <a:pt x="1134" y="0"/>
                  </a:lnTo>
                  <a:lnTo>
                    <a:pt x="1182" y="24"/>
                  </a:lnTo>
                  <a:lnTo>
                    <a:pt x="2040" y="508"/>
                  </a:lnTo>
                  <a:lnTo>
                    <a:pt x="2076" y="555"/>
                  </a:lnTo>
                  <a:lnTo>
                    <a:pt x="2076" y="1148"/>
                  </a:lnTo>
                  <a:lnTo>
                    <a:pt x="2331" y="1008"/>
                  </a:lnTo>
                  <a:lnTo>
                    <a:pt x="2364" y="876"/>
                  </a:lnTo>
                  <a:lnTo>
                    <a:pt x="2452" y="644"/>
                  </a:lnTo>
                  <a:lnTo>
                    <a:pt x="3040" y="320"/>
                  </a:lnTo>
                  <a:lnTo>
                    <a:pt x="3036" y="620"/>
                  </a:lnTo>
                  <a:lnTo>
                    <a:pt x="2852" y="724"/>
                  </a:lnTo>
                  <a:lnTo>
                    <a:pt x="2788" y="668"/>
                  </a:lnTo>
                  <a:cubicBezTo>
                    <a:pt x="2764" y="656"/>
                    <a:pt x="2747" y="636"/>
                    <a:pt x="2708" y="652"/>
                  </a:cubicBezTo>
                  <a:cubicBezTo>
                    <a:pt x="2660" y="668"/>
                    <a:pt x="2592" y="720"/>
                    <a:pt x="2556" y="764"/>
                  </a:cubicBezTo>
                  <a:lnTo>
                    <a:pt x="2492" y="916"/>
                  </a:lnTo>
                  <a:lnTo>
                    <a:pt x="2466" y="1050"/>
                  </a:lnTo>
                  <a:lnTo>
                    <a:pt x="1422" y="1638"/>
                  </a:lnTo>
                  <a:lnTo>
                    <a:pt x="1386" y="1554"/>
                  </a:lnTo>
                  <a:cubicBezTo>
                    <a:pt x="1360" y="1531"/>
                    <a:pt x="1320" y="1492"/>
                    <a:pt x="1266" y="1500"/>
                  </a:cubicBezTo>
                  <a:cubicBezTo>
                    <a:pt x="1158" y="1494"/>
                    <a:pt x="1104" y="1554"/>
                    <a:pt x="1062" y="1602"/>
                  </a:cubicBezTo>
                  <a:cubicBezTo>
                    <a:pt x="1020" y="1650"/>
                    <a:pt x="1009" y="1693"/>
                    <a:pt x="996" y="1728"/>
                  </a:cubicBezTo>
                  <a:lnTo>
                    <a:pt x="984" y="1806"/>
                  </a:lnTo>
                  <a:lnTo>
                    <a:pt x="960" y="1830"/>
                  </a:lnTo>
                  <a:lnTo>
                    <a:pt x="768" y="1731"/>
                  </a:lnTo>
                  <a:lnTo>
                    <a:pt x="722" y="1746"/>
                  </a:lnTo>
                  <a:lnTo>
                    <a:pt x="348" y="1533"/>
                  </a:lnTo>
                </a:path>
              </a:pathLst>
            </a:custGeom>
            <a:grpFill/>
            <a:ln w="3175" cmpd="sng">
              <a:solidFill>
                <a:srgbClr val="FF9933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47" name="Freeform 228"/>
            <p:cNvSpPr>
              <a:spLocks/>
            </p:cNvSpPr>
            <p:nvPr/>
          </p:nvSpPr>
          <p:spPr bwMode="auto">
            <a:xfrm>
              <a:off x="762863" y="1832083"/>
              <a:ext cx="321448" cy="147533"/>
            </a:xfrm>
            <a:custGeom>
              <a:avLst/>
              <a:gdLst>
                <a:gd name="T0" fmla="*/ 0 w 1332"/>
                <a:gd name="T1" fmla="*/ 9 h 649"/>
                <a:gd name="T2" fmla="*/ 0 w 1332"/>
                <a:gd name="T3" fmla="*/ 8 h 649"/>
                <a:gd name="T4" fmla="*/ 0 w 1332"/>
                <a:gd name="T5" fmla="*/ 7 h 649"/>
                <a:gd name="T6" fmla="*/ 2 w 1332"/>
                <a:gd name="T7" fmla="*/ 8 h 649"/>
                <a:gd name="T8" fmla="*/ 2 w 1332"/>
                <a:gd name="T9" fmla="*/ 8 h 649"/>
                <a:gd name="T10" fmla="*/ 7 w 1332"/>
                <a:gd name="T11" fmla="*/ 12 h 649"/>
                <a:gd name="T12" fmla="*/ 7 w 1332"/>
                <a:gd name="T13" fmla="*/ 12 h 649"/>
                <a:gd name="T14" fmla="*/ 8 w 1332"/>
                <a:gd name="T15" fmla="*/ 12 h 649"/>
                <a:gd name="T16" fmla="*/ 8 w 1332"/>
                <a:gd name="T17" fmla="*/ 12 h 649"/>
                <a:gd name="T18" fmla="*/ 9 w 1332"/>
                <a:gd name="T19" fmla="*/ 12 h 649"/>
                <a:gd name="T20" fmla="*/ 9 w 1332"/>
                <a:gd name="T21" fmla="*/ 13 h 649"/>
                <a:gd name="T22" fmla="*/ 11 w 1332"/>
                <a:gd name="T23" fmla="*/ 10 h 649"/>
                <a:gd name="T24" fmla="*/ 15 w 1332"/>
                <a:gd name="T25" fmla="*/ 8 h 649"/>
                <a:gd name="T26" fmla="*/ 16 w 1332"/>
                <a:gd name="T27" fmla="*/ 7 h 649"/>
                <a:gd name="T28" fmla="*/ 16 w 1332"/>
                <a:gd name="T29" fmla="*/ 4 h 649"/>
                <a:gd name="T30" fmla="*/ 20 w 1332"/>
                <a:gd name="T31" fmla="*/ 2 h 649"/>
                <a:gd name="T32" fmla="*/ 20 w 1332"/>
                <a:gd name="T33" fmla="*/ 2 h 649"/>
                <a:gd name="T34" fmla="*/ 20 w 1332"/>
                <a:gd name="T35" fmla="*/ 8 h 649"/>
                <a:gd name="T36" fmla="*/ 23 w 1332"/>
                <a:gd name="T37" fmla="*/ 6 h 649"/>
                <a:gd name="T38" fmla="*/ 23 w 1332"/>
                <a:gd name="T39" fmla="*/ 5 h 649"/>
                <a:gd name="T40" fmla="*/ 24 w 1332"/>
                <a:gd name="T41" fmla="*/ 3 h 649"/>
                <a:gd name="T42" fmla="*/ 27 w 1332"/>
                <a:gd name="T43" fmla="*/ 1 h 649"/>
                <a:gd name="T44" fmla="*/ 29 w 1332"/>
                <a:gd name="T45" fmla="*/ 0 h 649"/>
                <a:gd name="T46" fmla="*/ 29 w 1332"/>
                <a:gd name="T47" fmla="*/ 3 h 649"/>
                <a:gd name="T48" fmla="*/ 28 w 1332"/>
                <a:gd name="T49" fmla="*/ 3 h 649"/>
                <a:gd name="T50" fmla="*/ 27 w 1332"/>
                <a:gd name="T51" fmla="*/ 3 h 649"/>
                <a:gd name="T52" fmla="*/ 26 w 1332"/>
                <a:gd name="T53" fmla="*/ 3 h 649"/>
                <a:gd name="T54" fmla="*/ 25 w 1332"/>
                <a:gd name="T55" fmla="*/ 3 h 649"/>
                <a:gd name="T56" fmla="*/ 25 w 1332"/>
                <a:gd name="T57" fmla="*/ 4 h 649"/>
                <a:gd name="T58" fmla="*/ 24 w 1332"/>
                <a:gd name="T59" fmla="*/ 5 h 649"/>
                <a:gd name="T60" fmla="*/ 24 w 1332"/>
                <a:gd name="T61" fmla="*/ 7 h 649"/>
                <a:gd name="T62" fmla="*/ 14 w 1332"/>
                <a:gd name="T63" fmla="*/ 12 h 649"/>
                <a:gd name="T64" fmla="*/ 13 w 1332"/>
                <a:gd name="T65" fmla="*/ 11 h 649"/>
                <a:gd name="T66" fmla="*/ 12 w 1332"/>
                <a:gd name="T67" fmla="*/ 11 h 649"/>
                <a:gd name="T68" fmla="*/ 11 w 1332"/>
                <a:gd name="T69" fmla="*/ 11 h 649"/>
                <a:gd name="T70" fmla="*/ 11 w 1332"/>
                <a:gd name="T71" fmla="*/ 11 h 649"/>
                <a:gd name="T72" fmla="*/ 10 w 1332"/>
                <a:gd name="T73" fmla="*/ 13 h 649"/>
                <a:gd name="T74" fmla="*/ 10 w 1332"/>
                <a:gd name="T75" fmla="*/ 14 h 649"/>
                <a:gd name="T76" fmla="*/ 9 w 1332"/>
                <a:gd name="T77" fmla="*/ 14 h 649"/>
                <a:gd name="T78" fmla="*/ 7 w 1332"/>
                <a:gd name="T79" fmla="*/ 13 h 649"/>
                <a:gd name="T80" fmla="*/ 7 w 1332"/>
                <a:gd name="T81" fmla="*/ 13 h 649"/>
                <a:gd name="T82" fmla="*/ 2 w 1332"/>
                <a:gd name="T83" fmla="*/ 10 h 649"/>
                <a:gd name="T84" fmla="*/ 2 w 1332"/>
                <a:gd name="T85" fmla="*/ 10 h 649"/>
                <a:gd name="T86" fmla="*/ 0 w 1332"/>
                <a:gd name="T87" fmla="*/ 9 h 649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332"/>
                <a:gd name="T133" fmla="*/ 0 h 649"/>
                <a:gd name="T134" fmla="*/ 1332 w 1332"/>
                <a:gd name="T135" fmla="*/ 649 h 649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332" h="649">
                  <a:moveTo>
                    <a:pt x="0" y="409"/>
                  </a:moveTo>
                  <a:lnTo>
                    <a:pt x="1" y="359"/>
                  </a:lnTo>
                  <a:lnTo>
                    <a:pt x="8" y="341"/>
                  </a:lnTo>
                  <a:lnTo>
                    <a:pt x="77" y="391"/>
                  </a:lnTo>
                  <a:lnTo>
                    <a:pt x="89" y="392"/>
                  </a:lnTo>
                  <a:lnTo>
                    <a:pt x="335" y="535"/>
                  </a:lnTo>
                  <a:lnTo>
                    <a:pt x="329" y="545"/>
                  </a:lnTo>
                  <a:lnTo>
                    <a:pt x="346" y="541"/>
                  </a:lnTo>
                  <a:lnTo>
                    <a:pt x="380" y="568"/>
                  </a:lnTo>
                  <a:lnTo>
                    <a:pt x="392" y="569"/>
                  </a:lnTo>
                  <a:lnTo>
                    <a:pt x="407" y="573"/>
                  </a:lnTo>
                  <a:cubicBezTo>
                    <a:pt x="430" y="556"/>
                    <a:pt x="480" y="508"/>
                    <a:pt x="528" y="470"/>
                  </a:cubicBezTo>
                  <a:cubicBezTo>
                    <a:pt x="576" y="433"/>
                    <a:pt x="668" y="367"/>
                    <a:pt x="692" y="349"/>
                  </a:cubicBezTo>
                  <a:lnTo>
                    <a:pt x="712" y="335"/>
                  </a:lnTo>
                  <a:lnTo>
                    <a:pt x="712" y="172"/>
                  </a:lnTo>
                  <a:lnTo>
                    <a:pt x="893" y="70"/>
                  </a:lnTo>
                  <a:lnTo>
                    <a:pt x="911" y="88"/>
                  </a:lnTo>
                  <a:lnTo>
                    <a:pt x="913" y="356"/>
                  </a:lnTo>
                  <a:lnTo>
                    <a:pt x="1030" y="293"/>
                  </a:lnTo>
                  <a:lnTo>
                    <a:pt x="1048" y="229"/>
                  </a:lnTo>
                  <a:lnTo>
                    <a:pt x="1085" y="131"/>
                  </a:lnTo>
                  <a:lnTo>
                    <a:pt x="1245" y="44"/>
                  </a:lnTo>
                  <a:lnTo>
                    <a:pt x="1332" y="0"/>
                  </a:lnTo>
                  <a:lnTo>
                    <a:pt x="1332" y="119"/>
                  </a:lnTo>
                  <a:lnTo>
                    <a:pt x="1260" y="157"/>
                  </a:lnTo>
                  <a:lnTo>
                    <a:pt x="1235" y="136"/>
                  </a:lnTo>
                  <a:lnTo>
                    <a:pt x="1203" y="123"/>
                  </a:lnTo>
                  <a:lnTo>
                    <a:pt x="1162" y="143"/>
                  </a:lnTo>
                  <a:lnTo>
                    <a:pt x="1130" y="169"/>
                  </a:lnTo>
                  <a:lnTo>
                    <a:pt x="1096" y="240"/>
                  </a:lnTo>
                  <a:lnTo>
                    <a:pt x="1078" y="315"/>
                  </a:lnTo>
                  <a:lnTo>
                    <a:pt x="629" y="562"/>
                  </a:lnTo>
                  <a:lnTo>
                    <a:pt x="602" y="518"/>
                  </a:lnTo>
                  <a:lnTo>
                    <a:pt x="559" y="502"/>
                  </a:lnTo>
                  <a:lnTo>
                    <a:pt x="512" y="511"/>
                  </a:lnTo>
                  <a:lnTo>
                    <a:pt x="484" y="529"/>
                  </a:lnTo>
                  <a:lnTo>
                    <a:pt x="441" y="585"/>
                  </a:lnTo>
                  <a:lnTo>
                    <a:pt x="428" y="640"/>
                  </a:lnTo>
                  <a:lnTo>
                    <a:pt x="421" y="649"/>
                  </a:lnTo>
                  <a:lnTo>
                    <a:pt x="336" y="606"/>
                  </a:lnTo>
                  <a:lnTo>
                    <a:pt x="314" y="614"/>
                  </a:lnTo>
                  <a:lnTo>
                    <a:pt x="78" y="475"/>
                  </a:lnTo>
                  <a:lnTo>
                    <a:pt x="76" y="450"/>
                  </a:lnTo>
                  <a:lnTo>
                    <a:pt x="0" y="409"/>
                  </a:lnTo>
                  <a:close/>
                </a:path>
              </a:pathLst>
            </a:custGeom>
            <a:grpFill/>
            <a:ln w="3175" cmpd="sng">
              <a:solidFill>
                <a:srgbClr val="FF9933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48" name="Freeform 229"/>
            <p:cNvSpPr>
              <a:spLocks/>
            </p:cNvSpPr>
            <p:nvPr/>
          </p:nvSpPr>
          <p:spPr bwMode="auto">
            <a:xfrm>
              <a:off x="831806" y="1847570"/>
              <a:ext cx="102553" cy="53796"/>
            </a:xfrm>
            <a:custGeom>
              <a:avLst/>
              <a:gdLst>
                <a:gd name="T0" fmla="*/ 2 w 954"/>
                <a:gd name="T1" fmla="*/ 1 h 528"/>
                <a:gd name="T2" fmla="*/ 0 w 954"/>
                <a:gd name="T3" fmla="*/ 0 h 528"/>
                <a:gd name="T4" fmla="*/ 0 60000 65536"/>
                <a:gd name="T5" fmla="*/ 0 60000 65536"/>
                <a:gd name="T6" fmla="*/ 0 w 954"/>
                <a:gd name="T7" fmla="*/ 0 h 528"/>
                <a:gd name="T8" fmla="*/ 954 w 954"/>
                <a:gd name="T9" fmla="*/ 528 h 528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954" h="528">
                  <a:moveTo>
                    <a:pt x="954" y="528"/>
                  </a:moveTo>
                  <a:lnTo>
                    <a:pt x="0" y="0"/>
                  </a:lnTo>
                </a:path>
              </a:pathLst>
            </a:custGeom>
            <a:grpFill/>
            <a:ln w="3175" cmpd="sng">
              <a:solidFill>
                <a:srgbClr val="FF9933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49" name="Freeform 230"/>
            <p:cNvSpPr>
              <a:spLocks/>
            </p:cNvSpPr>
            <p:nvPr/>
          </p:nvSpPr>
          <p:spPr bwMode="auto">
            <a:xfrm>
              <a:off x="836976" y="1821486"/>
              <a:ext cx="144780" cy="52981"/>
            </a:xfrm>
            <a:custGeom>
              <a:avLst/>
              <a:gdLst>
                <a:gd name="T0" fmla="*/ 0 w 1356"/>
                <a:gd name="T1" fmla="*/ 0 h 522"/>
                <a:gd name="T2" fmla="*/ 0 w 1356"/>
                <a:gd name="T3" fmla="*/ 0 h 522"/>
                <a:gd name="T4" fmla="*/ 0 w 1356"/>
                <a:gd name="T5" fmla="*/ 0 h 522"/>
                <a:gd name="T6" fmla="*/ 2 w 1356"/>
                <a:gd name="T7" fmla="*/ 1 h 522"/>
                <a:gd name="T8" fmla="*/ 2 w 1356"/>
                <a:gd name="T9" fmla="*/ 1 h 522"/>
                <a:gd name="T10" fmla="*/ 3 w 1356"/>
                <a:gd name="T11" fmla="*/ 0 h 52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56"/>
                <a:gd name="T19" fmla="*/ 0 h 522"/>
                <a:gd name="T20" fmla="*/ 1356 w 1356"/>
                <a:gd name="T21" fmla="*/ 522 h 52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56" h="522">
                  <a:moveTo>
                    <a:pt x="0" y="33"/>
                  </a:moveTo>
                  <a:lnTo>
                    <a:pt x="12" y="0"/>
                  </a:lnTo>
                  <a:lnTo>
                    <a:pt x="54" y="6"/>
                  </a:lnTo>
                  <a:lnTo>
                    <a:pt x="894" y="480"/>
                  </a:lnTo>
                  <a:lnTo>
                    <a:pt x="930" y="522"/>
                  </a:lnTo>
                  <a:lnTo>
                    <a:pt x="1356" y="272"/>
                  </a:lnTo>
                </a:path>
              </a:pathLst>
            </a:custGeom>
            <a:grpFill/>
            <a:ln w="3175" cmpd="sng">
              <a:solidFill>
                <a:srgbClr val="FF9933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50" name="Freeform 231"/>
            <p:cNvSpPr>
              <a:spLocks/>
            </p:cNvSpPr>
            <p:nvPr/>
          </p:nvSpPr>
          <p:spPr bwMode="auto">
            <a:xfrm>
              <a:off x="843009" y="1904626"/>
              <a:ext cx="93935" cy="52166"/>
            </a:xfrm>
            <a:custGeom>
              <a:avLst/>
              <a:gdLst>
                <a:gd name="T0" fmla="*/ 2 w 885"/>
                <a:gd name="T1" fmla="*/ 0 h 522"/>
                <a:gd name="T2" fmla="*/ 1 w 885"/>
                <a:gd name="T3" fmla="*/ 0 h 522"/>
                <a:gd name="T4" fmla="*/ 0 w 885"/>
                <a:gd name="T5" fmla="*/ 1 h 522"/>
                <a:gd name="T6" fmla="*/ 0 w 885"/>
                <a:gd name="T7" fmla="*/ 1 h 522"/>
                <a:gd name="T8" fmla="*/ 0 w 885"/>
                <a:gd name="T9" fmla="*/ 1 h 522"/>
                <a:gd name="T10" fmla="*/ 1 w 885"/>
                <a:gd name="T11" fmla="*/ 0 h 522"/>
                <a:gd name="T12" fmla="*/ 1 w 885"/>
                <a:gd name="T13" fmla="*/ 0 h 522"/>
                <a:gd name="T14" fmla="*/ 2 w 885"/>
                <a:gd name="T15" fmla="*/ 0 h 52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885"/>
                <a:gd name="T25" fmla="*/ 0 h 522"/>
                <a:gd name="T26" fmla="*/ 885 w 885"/>
                <a:gd name="T27" fmla="*/ 522 h 52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885" h="522">
                  <a:moveTo>
                    <a:pt x="885" y="33"/>
                  </a:moveTo>
                  <a:lnTo>
                    <a:pt x="476" y="248"/>
                  </a:lnTo>
                  <a:cubicBezTo>
                    <a:pt x="334" y="326"/>
                    <a:pt x="109" y="460"/>
                    <a:pt x="33" y="503"/>
                  </a:cubicBezTo>
                  <a:lnTo>
                    <a:pt x="0" y="522"/>
                  </a:lnTo>
                  <a:lnTo>
                    <a:pt x="35" y="494"/>
                  </a:lnTo>
                  <a:cubicBezTo>
                    <a:pt x="113" y="442"/>
                    <a:pt x="341" y="287"/>
                    <a:pt x="471" y="210"/>
                  </a:cubicBezTo>
                  <a:cubicBezTo>
                    <a:pt x="601" y="133"/>
                    <a:pt x="714" y="70"/>
                    <a:pt x="782" y="36"/>
                  </a:cubicBezTo>
                  <a:lnTo>
                    <a:pt x="864" y="0"/>
                  </a:lnTo>
                </a:path>
              </a:pathLst>
            </a:custGeom>
            <a:grpFill/>
            <a:ln w="3175" cmpd="sng">
              <a:solidFill>
                <a:srgbClr val="FF9933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51" name="Freeform 232"/>
            <p:cNvSpPr>
              <a:spLocks/>
            </p:cNvSpPr>
            <p:nvPr/>
          </p:nvSpPr>
          <p:spPr bwMode="auto">
            <a:xfrm>
              <a:off x="836976" y="1827192"/>
              <a:ext cx="95658" cy="69283"/>
            </a:xfrm>
            <a:custGeom>
              <a:avLst/>
              <a:gdLst>
                <a:gd name="T0" fmla="*/ 2 w 891"/>
                <a:gd name="T1" fmla="*/ 1 h 684"/>
                <a:gd name="T2" fmla="*/ 2 w 891"/>
                <a:gd name="T3" fmla="*/ 1 h 684"/>
                <a:gd name="T4" fmla="*/ 0 w 891"/>
                <a:gd name="T5" fmla="*/ 0 h 684"/>
                <a:gd name="T6" fmla="*/ 0 w 891"/>
                <a:gd name="T7" fmla="*/ 0 h 684"/>
                <a:gd name="T8" fmla="*/ 0 w 891"/>
                <a:gd name="T9" fmla="*/ 0 h 684"/>
                <a:gd name="T10" fmla="*/ 2 w 891"/>
                <a:gd name="T11" fmla="*/ 1 h 68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91"/>
                <a:gd name="T19" fmla="*/ 0 h 684"/>
                <a:gd name="T20" fmla="*/ 891 w 891"/>
                <a:gd name="T21" fmla="*/ 684 h 68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91" h="684">
                  <a:moveTo>
                    <a:pt x="891" y="477"/>
                  </a:moveTo>
                  <a:lnTo>
                    <a:pt x="879" y="684"/>
                  </a:lnTo>
                  <a:lnTo>
                    <a:pt x="0" y="195"/>
                  </a:lnTo>
                  <a:lnTo>
                    <a:pt x="15" y="6"/>
                  </a:lnTo>
                  <a:lnTo>
                    <a:pt x="51" y="0"/>
                  </a:lnTo>
                  <a:lnTo>
                    <a:pt x="879" y="456"/>
                  </a:lnTo>
                </a:path>
              </a:pathLst>
            </a:custGeom>
            <a:grpFill/>
            <a:ln w="3175" cmpd="sng">
              <a:solidFill>
                <a:srgbClr val="FF9933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52" name="Freeform 233"/>
            <p:cNvSpPr>
              <a:spLocks/>
            </p:cNvSpPr>
            <p:nvPr/>
          </p:nvSpPr>
          <p:spPr bwMode="auto">
            <a:xfrm>
              <a:off x="939530" y="1856536"/>
              <a:ext cx="36195" cy="40755"/>
            </a:xfrm>
            <a:custGeom>
              <a:avLst/>
              <a:gdLst>
                <a:gd name="T0" fmla="*/ 0 w 344"/>
                <a:gd name="T1" fmla="*/ 0 h 400"/>
                <a:gd name="T2" fmla="*/ 0 w 344"/>
                <a:gd name="T3" fmla="*/ 1 h 400"/>
                <a:gd name="T4" fmla="*/ 1 w 344"/>
                <a:gd name="T5" fmla="*/ 0 h 400"/>
                <a:gd name="T6" fmla="*/ 1 w 344"/>
                <a:gd name="T7" fmla="*/ 0 h 400"/>
                <a:gd name="T8" fmla="*/ 0 w 344"/>
                <a:gd name="T9" fmla="*/ 0 h 4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44"/>
                <a:gd name="T16" fmla="*/ 0 h 400"/>
                <a:gd name="T17" fmla="*/ 344 w 344"/>
                <a:gd name="T18" fmla="*/ 400 h 4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44" h="400">
                  <a:moveTo>
                    <a:pt x="0" y="188"/>
                  </a:moveTo>
                  <a:lnTo>
                    <a:pt x="0" y="400"/>
                  </a:lnTo>
                  <a:lnTo>
                    <a:pt x="344" y="200"/>
                  </a:lnTo>
                  <a:lnTo>
                    <a:pt x="344" y="0"/>
                  </a:lnTo>
                  <a:lnTo>
                    <a:pt x="35" y="175"/>
                  </a:lnTo>
                </a:path>
              </a:pathLst>
            </a:custGeom>
            <a:grpFill/>
            <a:ln w="3175" cmpd="sng">
              <a:solidFill>
                <a:srgbClr val="FF9933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53" name="Freeform 234"/>
            <p:cNvSpPr>
              <a:spLocks/>
            </p:cNvSpPr>
            <p:nvPr/>
          </p:nvSpPr>
          <p:spPr bwMode="auto">
            <a:xfrm>
              <a:off x="878343" y="1846754"/>
              <a:ext cx="6033" cy="22008"/>
            </a:xfrm>
            <a:custGeom>
              <a:avLst/>
              <a:gdLst>
                <a:gd name="T0" fmla="*/ 0 w 60"/>
                <a:gd name="T1" fmla="*/ 0 h 225"/>
                <a:gd name="T2" fmla="*/ 0 w 60"/>
                <a:gd name="T3" fmla="*/ 0 h 225"/>
                <a:gd name="T4" fmla="*/ 0 w 60"/>
                <a:gd name="T5" fmla="*/ 0 h 225"/>
                <a:gd name="T6" fmla="*/ 0 w 60"/>
                <a:gd name="T7" fmla="*/ 0 h 2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0"/>
                <a:gd name="T13" fmla="*/ 0 h 225"/>
                <a:gd name="T14" fmla="*/ 60 w 60"/>
                <a:gd name="T15" fmla="*/ 225 h 2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0" h="225">
                  <a:moveTo>
                    <a:pt x="0" y="213"/>
                  </a:moveTo>
                  <a:lnTo>
                    <a:pt x="27" y="0"/>
                  </a:lnTo>
                  <a:lnTo>
                    <a:pt x="60" y="24"/>
                  </a:lnTo>
                  <a:lnTo>
                    <a:pt x="39" y="225"/>
                  </a:lnTo>
                </a:path>
              </a:pathLst>
            </a:custGeom>
            <a:grpFill/>
            <a:ln w="3175" cap="flat" cmpd="sng">
              <a:solidFill>
                <a:srgbClr val="FF9933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54" name="Freeform 235"/>
            <p:cNvSpPr>
              <a:spLocks/>
            </p:cNvSpPr>
            <p:nvPr/>
          </p:nvSpPr>
          <p:spPr bwMode="auto">
            <a:xfrm>
              <a:off x="782684" y="1944566"/>
              <a:ext cx="49984" cy="27713"/>
            </a:xfrm>
            <a:custGeom>
              <a:avLst/>
              <a:gdLst>
                <a:gd name="T0" fmla="*/ 1 w 465"/>
                <a:gd name="T1" fmla="*/ 1 h 271"/>
                <a:gd name="T2" fmla="*/ 0 w 465"/>
                <a:gd name="T3" fmla="*/ 0 h 271"/>
                <a:gd name="T4" fmla="*/ 0 60000 65536"/>
                <a:gd name="T5" fmla="*/ 0 60000 65536"/>
                <a:gd name="T6" fmla="*/ 0 w 465"/>
                <a:gd name="T7" fmla="*/ 0 h 271"/>
                <a:gd name="T8" fmla="*/ 465 w 465"/>
                <a:gd name="T9" fmla="*/ 271 h 27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65" h="271">
                  <a:moveTo>
                    <a:pt x="465" y="271"/>
                  </a:moveTo>
                  <a:lnTo>
                    <a:pt x="0" y="0"/>
                  </a:lnTo>
                </a:path>
              </a:pathLst>
            </a:custGeom>
            <a:grpFill/>
            <a:ln w="3175" cmpd="sng">
              <a:solidFill>
                <a:srgbClr val="FF9933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55" name="Freeform 236"/>
            <p:cNvSpPr>
              <a:spLocks/>
            </p:cNvSpPr>
            <p:nvPr/>
          </p:nvSpPr>
          <p:spPr bwMode="auto">
            <a:xfrm>
              <a:off x="842147" y="1892400"/>
              <a:ext cx="72390" cy="63578"/>
            </a:xfrm>
            <a:custGeom>
              <a:avLst/>
              <a:gdLst>
                <a:gd name="T0" fmla="*/ 0 w 684"/>
                <a:gd name="T1" fmla="*/ 1 h 626"/>
                <a:gd name="T2" fmla="*/ 0 w 684"/>
                <a:gd name="T3" fmla="*/ 1 h 626"/>
                <a:gd name="T4" fmla="*/ 1 w 684"/>
                <a:gd name="T5" fmla="*/ 0 h 626"/>
                <a:gd name="T6" fmla="*/ 1 w 684"/>
                <a:gd name="T7" fmla="*/ 0 h 626"/>
                <a:gd name="T8" fmla="*/ 1 w 684"/>
                <a:gd name="T9" fmla="*/ 0 h 6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84"/>
                <a:gd name="T16" fmla="*/ 0 h 626"/>
                <a:gd name="T17" fmla="*/ 684 w 684"/>
                <a:gd name="T18" fmla="*/ 626 h 62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84" h="626">
                  <a:moveTo>
                    <a:pt x="0" y="626"/>
                  </a:moveTo>
                  <a:lnTo>
                    <a:pt x="57" y="569"/>
                  </a:lnTo>
                  <a:cubicBezTo>
                    <a:pt x="121" y="503"/>
                    <a:pt x="290" y="316"/>
                    <a:pt x="384" y="228"/>
                  </a:cubicBezTo>
                  <a:cubicBezTo>
                    <a:pt x="509" y="133"/>
                    <a:pt x="564" y="75"/>
                    <a:pt x="624" y="42"/>
                  </a:cubicBezTo>
                  <a:lnTo>
                    <a:pt x="684" y="0"/>
                  </a:lnTo>
                </a:path>
              </a:pathLst>
            </a:custGeom>
            <a:grpFill/>
            <a:ln w="3175" cmpd="sng">
              <a:solidFill>
                <a:srgbClr val="FF9933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56" name="Oval 237"/>
            <p:cNvSpPr>
              <a:spLocks noChangeArrowheads="1"/>
            </p:cNvSpPr>
            <p:nvPr/>
          </p:nvSpPr>
          <p:spPr bwMode="auto">
            <a:xfrm rot="20160818">
              <a:off x="843009" y="1956793"/>
              <a:ext cx="6033" cy="8151"/>
            </a:xfrm>
            <a:prstGeom prst="ellipse">
              <a:avLst/>
            </a:prstGeom>
            <a:grpFill/>
            <a:ln w="3175">
              <a:solidFill>
                <a:srgbClr val="FF9933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57" name="Freeform 238"/>
            <p:cNvSpPr>
              <a:spLocks/>
            </p:cNvSpPr>
            <p:nvPr/>
          </p:nvSpPr>
          <p:spPr bwMode="auto">
            <a:xfrm>
              <a:off x="935220" y="1852460"/>
              <a:ext cx="43089" cy="84770"/>
            </a:xfrm>
            <a:custGeom>
              <a:avLst/>
              <a:gdLst>
                <a:gd name="T0" fmla="*/ 0 w 408"/>
                <a:gd name="T1" fmla="*/ 0 h 848"/>
                <a:gd name="T2" fmla="*/ 0 w 408"/>
                <a:gd name="T3" fmla="*/ 1 h 848"/>
                <a:gd name="T4" fmla="*/ 0 w 408"/>
                <a:gd name="T5" fmla="*/ 2 h 848"/>
                <a:gd name="T6" fmla="*/ 0 w 408"/>
                <a:gd name="T7" fmla="*/ 2 h 848"/>
                <a:gd name="T8" fmla="*/ 1 w 408"/>
                <a:gd name="T9" fmla="*/ 1 h 848"/>
                <a:gd name="T10" fmla="*/ 1 w 408"/>
                <a:gd name="T11" fmla="*/ 1 h 848"/>
                <a:gd name="T12" fmla="*/ 1 w 408"/>
                <a:gd name="T13" fmla="*/ 0 h 848"/>
                <a:gd name="T14" fmla="*/ 0 w 408"/>
                <a:gd name="T15" fmla="*/ 0 h 84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08"/>
                <a:gd name="T25" fmla="*/ 0 h 848"/>
                <a:gd name="T26" fmla="*/ 408 w 408"/>
                <a:gd name="T27" fmla="*/ 848 h 84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08" h="848">
                  <a:moveTo>
                    <a:pt x="0" y="232"/>
                  </a:moveTo>
                  <a:lnTo>
                    <a:pt x="0" y="488"/>
                  </a:lnTo>
                  <a:lnTo>
                    <a:pt x="0" y="832"/>
                  </a:lnTo>
                  <a:lnTo>
                    <a:pt x="64" y="848"/>
                  </a:lnTo>
                  <a:lnTo>
                    <a:pt x="376" y="672"/>
                  </a:lnTo>
                  <a:lnTo>
                    <a:pt x="408" y="616"/>
                  </a:lnTo>
                  <a:lnTo>
                    <a:pt x="408" y="0"/>
                  </a:lnTo>
                  <a:lnTo>
                    <a:pt x="0" y="232"/>
                  </a:lnTo>
                  <a:close/>
                </a:path>
              </a:pathLst>
            </a:custGeom>
            <a:grpFill/>
            <a:ln w="3175" cmpd="sng">
              <a:solidFill>
                <a:srgbClr val="FF9933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58" name="Freeform 239"/>
            <p:cNvSpPr>
              <a:spLocks/>
            </p:cNvSpPr>
            <p:nvPr/>
          </p:nvSpPr>
          <p:spPr bwMode="auto">
            <a:xfrm>
              <a:off x="781822" y="1850015"/>
              <a:ext cx="49984" cy="72544"/>
            </a:xfrm>
            <a:custGeom>
              <a:avLst/>
              <a:gdLst>
                <a:gd name="T0" fmla="*/ 1 w 474"/>
                <a:gd name="T1" fmla="*/ 0 h 705"/>
                <a:gd name="T2" fmla="*/ 1 w 474"/>
                <a:gd name="T3" fmla="*/ 0 h 705"/>
                <a:gd name="T4" fmla="*/ 1 w 474"/>
                <a:gd name="T5" fmla="*/ 1 h 705"/>
                <a:gd name="T6" fmla="*/ 0 w 474"/>
                <a:gd name="T7" fmla="*/ 1 h 705"/>
                <a:gd name="T8" fmla="*/ 0 w 474"/>
                <a:gd name="T9" fmla="*/ 1 h 705"/>
                <a:gd name="T10" fmla="*/ 0 w 474"/>
                <a:gd name="T11" fmla="*/ 1 h 705"/>
                <a:gd name="T12" fmla="*/ 0 w 474"/>
                <a:gd name="T13" fmla="*/ 1 h 705"/>
                <a:gd name="T14" fmla="*/ 1 w 474"/>
                <a:gd name="T15" fmla="*/ 0 h 705"/>
                <a:gd name="T16" fmla="*/ 1 w 474"/>
                <a:gd name="T17" fmla="*/ 0 h 70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74"/>
                <a:gd name="T28" fmla="*/ 0 h 705"/>
                <a:gd name="T29" fmla="*/ 474 w 474"/>
                <a:gd name="T30" fmla="*/ 705 h 70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74" h="705">
                  <a:moveTo>
                    <a:pt x="474" y="0"/>
                  </a:moveTo>
                  <a:lnTo>
                    <a:pt x="458" y="40"/>
                  </a:lnTo>
                  <a:cubicBezTo>
                    <a:pt x="435" y="83"/>
                    <a:pt x="391" y="178"/>
                    <a:pt x="338" y="260"/>
                  </a:cubicBezTo>
                  <a:cubicBezTo>
                    <a:pt x="251" y="392"/>
                    <a:pt x="198" y="459"/>
                    <a:pt x="142" y="532"/>
                  </a:cubicBezTo>
                  <a:lnTo>
                    <a:pt x="0" y="705"/>
                  </a:lnTo>
                  <a:lnTo>
                    <a:pt x="60" y="627"/>
                  </a:lnTo>
                  <a:cubicBezTo>
                    <a:pt x="103" y="566"/>
                    <a:pt x="204" y="421"/>
                    <a:pt x="258" y="336"/>
                  </a:cubicBezTo>
                  <a:cubicBezTo>
                    <a:pt x="333" y="216"/>
                    <a:pt x="355" y="166"/>
                    <a:pt x="382" y="116"/>
                  </a:cubicBezTo>
                  <a:lnTo>
                    <a:pt x="422" y="52"/>
                  </a:lnTo>
                </a:path>
              </a:pathLst>
            </a:custGeom>
            <a:grpFill/>
            <a:ln w="3175" cap="flat" cmpd="sng">
              <a:solidFill>
                <a:srgbClr val="FF9933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59" name="Freeform 240"/>
            <p:cNvSpPr>
              <a:spLocks/>
            </p:cNvSpPr>
            <p:nvPr/>
          </p:nvSpPr>
          <p:spPr bwMode="auto">
            <a:xfrm>
              <a:off x="780960" y="1860611"/>
              <a:ext cx="73252" cy="63578"/>
            </a:xfrm>
            <a:custGeom>
              <a:avLst/>
              <a:gdLst>
                <a:gd name="T0" fmla="*/ 0 w 684"/>
                <a:gd name="T1" fmla="*/ 1 h 626"/>
                <a:gd name="T2" fmla="*/ 0 w 684"/>
                <a:gd name="T3" fmla="*/ 1 h 626"/>
                <a:gd name="T4" fmla="*/ 1 w 684"/>
                <a:gd name="T5" fmla="*/ 0 h 626"/>
                <a:gd name="T6" fmla="*/ 1 w 684"/>
                <a:gd name="T7" fmla="*/ 0 h 626"/>
                <a:gd name="T8" fmla="*/ 1 w 684"/>
                <a:gd name="T9" fmla="*/ 0 h 6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84"/>
                <a:gd name="T16" fmla="*/ 0 h 626"/>
                <a:gd name="T17" fmla="*/ 684 w 684"/>
                <a:gd name="T18" fmla="*/ 626 h 62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84" h="626">
                  <a:moveTo>
                    <a:pt x="0" y="626"/>
                  </a:moveTo>
                  <a:lnTo>
                    <a:pt x="57" y="569"/>
                  </a:lnTo>
                  <a:cubicBezTo>
                    <a:pt x="121" y="503"/>
                    <a:pt x="290" y="316"/>
                    <a:pt x="384" y="228"/>
                  </a:cubicBezTo>
                  <a:cubicBezTo>
                    <a:pt x="509" y="133"/>
                    <a:pt x="564" y="75"/>
                    <a:pt x="624" y="42"/>
                  </a:cubicBezTo>
                  <a:lnTo>
                    <a:pt x="684" y="0"/>
                  </a:lnTo>
                </a:path>
              </a:pathLst>
            </a:custGeom>
            <a:grpFill/>
            <a:ln w="3175" cmpd="sng">
              <a:solidFill>
                <a:srgbClr val="FF9933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60" name="Oval 241"/>
            <p:cNvSpPr>
              <a:spLocks noChangeArrowheads="1"/>
            </p:cNvSpPr>
            <p:nvPr/>
          </p:nvSpPr>
          <p:spPr bwMode="auto">
            <a:xfrm rot="20160818">
              <a:off x="826635" y="1952717"/>
              <a:ext cx="11203" cy="13857"/>
            </a:xfrm>
            <a:prstGeom prst="ellipse">
              <a:avLst/>
            </a:prstGeom>
            <a:grpFill/>
            <a:ln w="3175">
              <a:solidFill>
                <a:srgbClr val="FF9933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61" name="Oval 242"/>
            <p:cNvSpPr>
              <a:spLocks noChangeArrowheads="1"/>
            </p:cNvSpPr>
            <p:nvPr/>
          </p:nvSpPr>
          <p:spPr bwMode="auto">
            <a:xfrm rot="20160818">
              <a:off x="782684" y="1927449"/>
              <a:ext cx="11203" cy="15487"/>
            </a:xfrm>
            <a:prstGeom prst="ellipse">
              <a:avLst/>
            </a:prstGeom>
            <a:grpFill/>
            <a:ln w="3175">
              <a:solidFill>
                <a:srgbClr val="FF9933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62" name="Oval 243"/>
            <p:cNvSpPr>
              <a:spLocks noChangeArrowheads="1"/>
            </p:cNvSpPr>
            <p:nvPr/>
          </p:nvSpPr>
          <p:spPr bwMode="auto">
            <a:xfrm rot="20160541">
              <a:off x="822326" y="1969834"/>
              <a:ext cx="4309" cy="6521"/>
            </a:xfrm>
            <a:prstGeom prst="ellipse">
              <a:avLst/>
            </a:prstGeom>
            <a:grpFill/>
            <a:ln w="3175">
              <a:solidFill>
                <a:srgbClr val="FF9933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63" name="Oval 244"/>
            <p:cNvSpPr>
              <a:spLocks noChangeArrowheads="1"/>
            </p:cNvSpPr>
            <p:nvPr/>
          </p:nvSpPr>
          <p:spPr bwMode="auto">
            <a:xfrm rot="20160541">
              <a:off x="784407" y="1949457"/>
              <a:ext cx="5171" cy="6521"/>
            </a:xfrm>
            <a:prstGeom prst="ellipse">
              <a:avLst/>
            </a:prstGeom>
            <a:grpFill/>
            <a:ln w="3175">
              <a:solidFill>
                <a:srgbClr val="FF9933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64" name="Freeform 245"/>
            <p:cNvSpPr>
              <a:spLocks/>
            </p:cNvSpPr>
            <p:nvPr/>
          </p:nvSpPr>
          <p:spPr bwMode="auto">
            <a:xfrm>
              <a:off x="796472" y="1933970"/>
              <a:ext cx="25854" cy="24453"/>
            </a:xfrm>
            <a:custGeom>
              <a:avLst/>
              <a:gdLst>
                <a:gd name="T0" fmla="*/ 0 w 141"/>
                <a:gd name="T1" fmla="*/ 1 h 138"/>
                <a:gd name="T2" fmla="*/ 1 w 141"/>
                <a:gd name="T3" fmla="*/ 2 h 138"/>
                <a:gd name="T4" fmla="*/ 1 w 141"/>
                <a:gd name="T5" fmla="*/ 1 h 138"/>
                <a:gd name="T6" fmla="*/ 0 w 141"/>
                <a:gd name="T7" fmla="*/ 0 h 138"/>
                <a:gd name="T8" fmla="*/ 0 w 141"/>
                <a:gd name="T9" fmla="*/ 1 h 1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1"/>
                <a:gd name="T16" fmla="*/ 0 h 138"/>
                <a:gd name="T17" fmla="*/ 141 w 141"/>
                <a:gd name="T18" fmla="*/ 138 h 13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1" h="138">
                  <a:moveTo>
                    <a:pt x="6" y="66"/>
                  </a:moveTo>
                  <a:lnTo>
                    <a:pt x="138" y="138"/>
                  </a:lnTo>
                  <a:lnTo>
                    <a:pt x="141" y="85"/>
                  </a:lnTo>
                  <a:lnTo>
                    <a:pt x="0" y="0"/>
                  </a:lnTo>
                  <a:lnTo>
                    <a:pt x="6" y="66"/>
                  </a:lnTo>
                  <a:close/>
                </a:path>
              </a:pathLst>
            </a:custGeom>
            <a:grpFill/>
            <a:ln w="3175" cap="flat" cmpd="sng">
              <a:solidFill>
                <a:srgbClr val="FF9933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65" name="Oval 246"/>
            <p:cNvSpPr>
              <a:spLocks noChangeArrowheads="1"/>
            </p:cNvSpPr>
            <p:nvPr/>
          </p:nvSpPr>
          <p:spPr bwMode="auto">
            <a:xfrm rot="20160541">
              <a:off x="849903" y="1961684"/>
              <a:ext cx="4309" cy="6521"/>
            </a:xfrm>
            <a:prstGeom prst="ellipse">
              <a:avLst/>
            </a:prstGeom>
            <a:grpFill/>
            <a:ln w="3175">
              <a:solidFill>
                <a:srgbClr val="FF9933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66" name="Oval 247"/>
            <p:cNvSpPr>
              <a:spLocks noChangeArrowheads="1"/>
            </p:cNvSpPr>
            <p:nvPr/>
          </p:nvSpPr>
          <p:spPr bwMode="auto">
            <a:xfrm rot="20160818">
              <a:off x="764586" y="1913593"/>
              <a:ext cx="5171" cy="8966"/>
            </a:xfrm>
            <a:prstGeom prst="ellipse">
              <a:avLst/>
            </a:prstGeom>
            <a:grpFill/>
            <a:ln w="3175">
              <a:solidFill>
                <a:srgbClr val="FF9933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67" name="Line 248"/>
            <p:cNvSpPr>
              <a:spLocks noChangeShapeType="1"/>
            </p:cNvSpPr>
            <p:nvPr/>
          </p:nvSpPr>
          <p:spPr bwMode="auto">
            <a:xfrm flipV="1">
              <a:off x="986067" y="1814967"/>
              <a:ext cx="0" cy="86400"/>
            </a:xfrm>
            <a:prstGeom prst="line">
              <a:avLst/>
            </a:prstGeom>
            <a:grpFill/>
            <a:ln w="3175">
              <a:solidFill>
                <a:srgbClr val="FF9933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68" name="Freeform 249"/>
            <p:cNvSpPr>
              <a:spLocks/>
            </p:cNvSpPr>
            <p:nvPr/>
          </p:nvSpPr>
          <p:spPr bwMode="auto">
            <a:xfrm>
              <a:off x="791302" y="1894845"/>
              <a:ext cx="80146" cy="57872"/>
            </a:xfrm>
            <a:custGeom>
              <a:avLst/>
              <a:gdLst>
                <a:gd name="T0" fmla="*/ 0 w 546"/>
                <a:gd name="T1" fmla="*/ 1 h 426"/>
                <a:gd name="T2" fmla="*/ 2 w 546"/>
                <a:gd name="T3" fmla="*/ 2 h 426"/>
                <a:gd name="T4" fmla="*/ 2 w 546"/>
                <a:gd name="T5" fmla="*/ 2 h 426"/>
                <a:gd name="T6" fmla="*/ 3 w 546"/>
                <a:gd name="T7" fmla="*/ 1 h 426"/>
                <a:gd name="T8" fmla="*/ 1 w 546"/>
                <a:gd name="T9" fmla="*/ 0 h 426"/>
                <a:gd name="T10" fmla="*/ 1 w 546"/>
                <a:gd name="T11" fmla="*/ 1 h 426"/>
                <a:gd name="T12" fmla="*/ 0 w 546"/>
                <a:gd name="T13" fmla="*/ 1 h 42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6"/>
                <a:gd name="T22" fmla="*/ 0 h 426"/>
                <a:gd name="T23" fmla="*/ 546 w 546"/>
                <a:gd name="T24" fmla="*/ 426 h 42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6" h="426">
                  <a:moveTo>
                    <a:pt x="0" y="246"/>
                  </a:moveTo>
                  <a:lnTo>
                    <a:pt x="300" y="426"/>
                  </a:lnTo>
                  <a:lnTo>
                    <a:pt x="402" y="312"/>
                  </a:lnTo>
                  <a:lnTo>
                    <a:pt x="546" y="162"/>
                  </a:lnTo>
                  <a:lnTo>
                    <a:pt x="252" y="0"/>
                  </a:lnTo>
                  <a:lnTo>
                    <a:pt x="126" y="114"/>
                  </a:lnTo>
                  <a:lnTo>
                    <a:pt x="0" y="246"/>
                  </a:lnTo>
                  <a:close/>
                </a:path>
              </a:pathLst>
            </a:custGeom>
            <a:grpFill/>
            <a:ln w="9525" cap="flat" cmpd="sng">
              <a:solidFill>
                <a:srgbClr val="FF9933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85" name="Group 250"/>
            <p:cNvGrpSpPr>
              <a:grpSpLocks/>
            </p:cNvGrpSpPr>
            <p:nvPr/>
          </p:nvGrpSpPr>
          <p:grpSpPr bwMode="auto">
            <a:xfrm>
              <a:off x="874033" y="1770950"/>
              <a:ext cx="61187" cy="56242"/>
              <a:chOff x="2352" y="3792"/>
              <a:chExt cx="329" cy="318"/>
            </a:xfrm>
            <a:grpFill/>
          </p:grpSpPr>
          <p:sp>
            <p:nvSpPr>
              <p:cNvPr id="1194" name="Freeform 251"/>
              <p:cNvSpPr>
                <a:spLocks/>
              </p:cNvSpPr>
              <p:nvPr/>
            </p:nvSpPr>
            <p:spPr bwMode="auto">
              <a:xfrm>
                <a:off x="2352" y="3792"/>
                <a:ext cx="329" cy="318"/>
              </a:xfrm>
              <a:custGeom>
                <a:avLst/>
                <a:gdLst>
                  <a:gd name="T0" fmla="*/ 76 w 675"/>
                  <a:gd name="T1" fmla="*/ 55 h 653"/>
                  <a:gd name="T2" fmla="*/ 74 w 675"/>
                  <a:gd name="T3" fmla="*/ 23 h 653"/>
                  <a:gd name="T4" fmla="*/ 33 w 675"/>
                  <a:gd name="T5" fmla="*/ 0 h 653"/>
                  <a:gd name="T6" fmla="*/ 0 w 675"/>
                  <a:gd name="T7" fmla="*/ 20 h 653"/>
                  <a:gd name="T8" fmla="*/ 0 w 675"/>
                  <a:gd name="T9" fmla="*/ 53 h 653"/>
                  <a:gd name="T10" fmla="*/ 40 w 675"/>
                  <a:gd name="T11" fmla="*/ 75 h 653"/>
                  <a:gd name="T12" fmla="*/ 78 w 675"/>
                  <a:gd name="T13" fmla="*/ 53 h 65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75"/>
                  <a:gd name="T22" fmla="*/ 0 h 653"/>
                  <a:gd name="T23" fmla="*/ 675 w 675"/>
                  <a:gd name="T24" fmla="*/ 653 h 65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75" h="653">
                    <a:moveTo>
                      <a:pt x="654" y="477"/>
                    </a:moveTo>
                    <a:lnTo>
                      <a:pt x="639" y="198"/>
                    </a:lnTo>
                    <a:lnTo>
                      <a:pt x="288" y="0"/>
                    </a:lnTo>
                    <a:lnTo>
                      <a:pt x="0" y="173"/>
                    </a:lnTo>
                    <a:lnTo>
                      <a:pt x="0" y="461"/>
                    </a:lnTo>
                    <a:lnTo>
                      <a:pt x="345" y="653"/>
                    </a:lnTo>
                    <a:lnTo>
                      <a:pt x="675" y="458"/>
                    </a:lnTo>
                  </a:path>
                </a:pathLst>
              </a:custGeom>
              <a:grpFill/>
              <a:ln w="3175" cap="flat" cmpd="sng">
                <a:solidFill>
                  <a:srgbClr val="FF9933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95" name="Freeform 252"/>
              <p:cNvSpPr>
                <a:spLocks/>
              </p:cNvSpPr>
              <p:nvPr/>
            </p:nvSpPr>
            <p:spPr bwMode="auto">
              <a:xfrm>
                <a:off x="2533" y="3896"/>
                <a:ext cx="128" cy="80"/>
              </a:xfrm>
              <a:custGeom>
                <a:avLst/>
                <a:gdLst>
                  <a:gd name="T0" fmla="*/ 0 w 261"/>
                  <a:gd name="T1" fmla="*/ 19 h 164"/>
                  <a:gd name="T2" fmla="*/ 31 w 261"/>
                  <a:gd name="T3" fmla="*/ 0 h 164"/>
                  <a:gd name="T4" fmla="*/ 0 60000 65536"/>
                  <a:gd name="T5" fmla="*/ 0 60000 65536"/>
                  <a:gd name="T6" fmla="*/ 0 w 261"/>
                  <a:gd name="T7" fmla="*/ 0 h 164"/>
                  <a:gd name="T8" fmla="*/ 261 w 261"/>
                  <a:gd name="T9" fmla="*/ 164 h 164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61" h="164">
                    <a:moveTo>
                      <a:pt x="0" y="164"/>
                    </a:moveTo>
                    <a:lnTo>
                      <a:pt x="261" y="0"/>
                    </a:lnTo>
                  </a:path>
                </a:pathLst>
              </a:custGeom>
              <a:grpFill/>
              <a:ln w="3175" cmpd="sng">
                <a:solidFill>
                  <a:srgbClr val="FF99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96" name="Freeform 253"/>
              <p:cNvSpPr>
                <a:spLocks/>
              </p:cNvSpPr>
              <p:nvPr/>
            </p:nvSpPr>
            <p:spPr bwMode="auto">
              <a:xfrm>
                <a:off x="2352" y="3881"/>
                <a:ext cx="161" cy="90"/>
              </a:xfrm>
              <a:custGeom>
                <a:avLst/>
                <a:gdLst>
                  <a:gd name="T0" fmla="*/ 0 w 330"/>
                  <a:gd name="T1" fmla="*/ 0 h 186"/>
                  <a:gd name="T2" fmla="*/ 39 w 330"/>
                  <a:gd name="T3" fmla="*/ 21 h 186"/>
                  <a:gd name="T4" fmla="*/ 0 60000 65536"/>
                  <a:gd name="T5" fmla="*/ 0 60000 65536"/>
                  <a:gd name="T6" fmla="*/ 0 w 330"/>
                  <a:gd name="T7" fmla="*/ 0 h 186"/>
                  <a:gd name="T8" fmla="*/ 330 w 330"/>
                  <a:gd name="T9" fmla="*/ 186 h 18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30" h="186">
                    <a:moveTo>
                      <a:pt x="0" y="0"/>
                    </a:moveTo>
                    <a:lnTo>
                      <a:pt x="330" y="186"/>
                    </a:lnTo>
                  </a:path>
                </a:pathLst>
              </a:custGeom>
              <a:grpFill/>
              <a:ln w="3175" cmpd="sng">
                <a:solidFill>
                  <a:srgbClr val="FF99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97" name="Freeform 254"/>
              <p:cNvSpPr>
                <a:spLocks/>
              </p:cNvSpPr>
              <p:nvPr/>
            </p:nvSpPr>
            <p:spPr bwMode="auto">
              <a:xfrm>
                <a:off x="2522" y="3989"/>
                <a:ext cx="0" cy="121"/>
              </a:xfrm>
              <a:custGeom>
                <a:avLst/>
                <a:gdLst>
                  <a:gd name="T0" fmla="*/ 0 w 1"/>
                  <a:gd name="T1" fmla="*/ 29 h 249"/>
                  <a:gd name="T2" fmla="*/ 0 w 1"/>
                  <a:gd name="T3" fmla="*/ 0 h 249"/>
                  <a:gd name="T4" fmla="*/ 0 60000 65536"/>
                  <a:gd name="T5" fmla="*/ 0 60000 65536"/>
                  <a:gd name="T6" fmla="*/ 0 w 1"/>
                  <a:gd name="T7" fmla="*/ 0 h 249"/>
                  <a:gd name="T8" fmla="*/ 0 w 1"/>
                  <a:gd name="T9" fmla="*/ 249 h 249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" h="249">
                    <a:moveTo>
                      <a:pt x="0" y="249"/>
                    </a:moveTo>
                    <a:lnTo>
                      <a:pt x="0" y="0"/>
                    </a:lnTo>
                  </a:path>
                </a:pathLst>
              </a:custGeom>
              <a:grpFill/>
              <a:ln w="3175" cmpd="sng">
                <a:solidFill>
                  <a:srgbClr val="FF9933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98" name="Freeform 255"/>
              <p:cNvSpPr>
                <a:spLocks/>
              </p:cNvSpPr>
              <p:nvPr/>
            </p:nvSpPr>
            <p:spPr bwMode="auto">
              <a:xfrm>
                <a:off x="2361" y="3904"/>
                <a:ext cx="152" cy="188"/>
              </a:xfrm>
              <a:custGeom>
                <a:avLst/>
                <a:gdLst>
                  <a:gd name="T0" fmla="*/ 0 w 312"/>
                  <a:gd name="T1" fmla="*/ 0 h 387"/>
                  <a:gd name="T2" fmla="*/ 0 w 312"/>
                  <a:gd name="T3" fmla="*/ 25 h 387"/>
                  <a:gd name="T4" fmla="*/ 36 w 312"/>
                  <a:gd name="T5" fmla="*/ 44 h 387"/>
                  <a:gd name="T6" fmla="*/ 36 w 312"/>
                  <a:gd name="T7" fmla="*/ 20 h 387"/>
                  <a:gd name="T8" fmla="*/ 0 w 312"/>
                  <a:gd name="T9" fmla="*/ 0 h 38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2"/>
                  <a:gd name="T16" fmla="*/ 0 h 387"/>
                  <a:gd name="T17" fmla="*/ 312 w 312"/>
                  <a:gd name="T18" fmla="*/ 387 h 38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2" h="387">
                    <a:moveTo>
                      <a:pt x="0" y="0"/>
                    </a:moveTo>
                    <a:lnTo>
                      <a:pt x="0" y="216"/>
                    </a:lnTo>
                    <a:lnTo>
                      <a:pt x="312" y="387"/>
                    </a:lnTo>
                    <a:lnTo>
                      <a:pt x="312" y="17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F9933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170" name="Line 256"/>
            <p:cNvSpPr>
              <a:spLocks noChangeShapeType="1"/>
            </p:cNvSpPr>
            <p:nvPr/>
          </p:nvSpPr>
          <p:spPr bwMode="auto">
            <a:xfrm>
              <a:off x="890407" y="1763614"/>
              <a:ext cx="95658" cy="50536"/>
            </a:xfrm>
            <a:prstGeom prst="line">
              <a:avLst/>
            </a:prstGeom>
            <a:grpFill/>
            <a:ln w="3175">
              <a:solidFill>
                <a:srgbClr val="FF9933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71" name="Line 257"/>
            <p:cNvSpPr>
              <a:spLocks noChangeShapeType="1"/>
            </p:cNvSpPr>
            <p:nvPr/>
          </p:nvSpPr>
          <p:spPr bwMode="auto">
            <a:xfrm flipV="1">
              <a:off x="984342" y="1761984"/>
              <a:ext cx="97382" cy="52981"/>
            </a:xfrm>
            <a:prstGeom prst="line">
              <a:avLst/>
            </a:prstGeom>
            <a:grpFill/>
            <a:ln w="3175">
              <a:solidFill>
                <a:srgbClr val="FF9933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86" name="Group 258"/>
            <p:cNvGrpSpPr>
              <a:grpSpLocks/>
            </p:cNvGrpSpPr>
            <p:nvPr/>
          </p:nvGrpSpPr>
          <p:grpSpPr bwMode="auto">
            <a:xfrm>
              <a:off x="1074830" y="1754653"/>
              <a:ext cx="6894" cy="107594"/>
              <a:chOff x="2784" y="2408"/>
              <a:chExt cx="30" cy="472"/>
            </a:xfrm>
            <a:grpFill/>
          </p:grpSpPr>
          <p:sp>
            <p:nvSpPr>
              <p:cNvPr id="1192" name="Freeform 259"/>
              <p:cNvSpPr>
                <a:spLocks/>
              </p:cNvSpPr>
              <p:nvPr/>
            </p:nvSpPr>
            <p:spPr bwMode="auto">
              <a:xfrm>
                <a:off x="2792" y="2408"/>
                <a:ext cx="15" cy="235"/>
              </a:xfrm>
              <a:custGeom>
                <a:avLst/>
                <a:gdLst>
                  <a:gd name="T0" fmla="*/ 1 w 15"/>
                  <a:gd name="T1" fmla="*/ 0 h 235"/>
                  <a:gd name="T2" fmla="*/ 0 w 15"/>
                  <a:gd name="T3" fmla="*/ 232 h 235"/>
                  <a:gd name="T4" fmla="*/ 4 w 15"/>
                  <a:gd name="T5" fmla="*/ 235 h 235"/>
                  <a:gd name="T6" fmla="*/ 15 w 15"/>
                  <a:gd name="T7" fmla="*/ 234 h 235"/>
                  <a:gd name="T8" fmla="*/ 15 w 15"/>
                  <a:gd name="T9" fmla="*/ 1 h 235"/>
                  <a:gd name="T10" fmla="*/ 7 w 15"/>
                  <a:gd name="T11" fmla="*/ 1 h 235"/>
                  <a:gd name="T12" fmla="*/ 1 w 15"/>
                  <a:gd name="T13" fmla="*/ 0 h 23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5"/>
                  <a:gd name="T22" fmla="*/ 0 h 235"/>
                  <a:gd name="T23" fmla="*/ 15 w 15"/>
                  <a:gd name="T24" fmla="*/ 235 h 23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5" h="235">
                    <a:moveTo>
                      <a:pt x="1" y="0"/>
                    </a:moveTo>
                    <a:lnTo>
                      <a:pt x="0" y="232"/>
                    </a:lnTo>
                    <a:lnTo>
                      <a:pt x="4" y="235"/>
                    </a:lnTo>
                    <a:lnTo>
                      <a:pt x="15" y="234"/>
                    </a:lnTo>
                    <a:lnTo>
                      <a:pt x="15" y="1"/>
                    </a:lnTo>
                    <a:lnTo>
                      <a:pt x="7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3175" cmpd="sng">
                <a:solidFill>
                  <a:srgbClr val="FF99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93" name="Freeform 260"/>
              <p:cNvSpPr>
                <a:spLocks/>
              </p:cNvSpPr>
              <p:nvPr/>
            </p:nvSpPr>
            <p:spPr bwMode="auto">
              <a:xfrm>
                <a:off x="2784" y="2632"/>
                <a:ext cx="30" cy="248"/>
              </a:xfrm>
              <a:custGeom>
                <a:avLst/>
                <a:gdLst>
                  <a:gd name="T0" fmla="*/ 5 w 30"/>
                  <a:gd name="T1" fmla="*/ 0 h 248"/>
                  <a:gd name="T2" fmla="*/ 0 w 30"/>
                  <a:gd name="T3" fmla="*/ 243 h 248"/>
                  <a:gd name="T4" fmla="*/ 12 w 30"/>
                  <a:gd name="T5" fmla="*/ 248 h 248"/>
                  <a:gd name="T6" fmla="*/ 30 w 30"/>
                  <a:gd name="T7" fmla="*/ 243 h 248"/>
                  <a:gd name="T8" fmla="*/ 27 w 30"/>
                  <a:gd name="T9" fmla="*/ 0 h 248"/>
                  <a:gd name="T10" fmla="*/ 15 w 30"/>
                  <a:gd name="T11" fmla="*/ 5 h 248"/>
                  <a:gd name="T12" fmla="*/ 3 w 30"/>
                  <a:gd name="T13" fmla="*/ 2 h 24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0"/>
                  <a:gd name="T22" fmla="*/ 0 h 248"/>
                  <a:gd name="T23" fmla="*/ 30 w 30"/>
                  <a:gd name="T24" fmla="*/ 248 h 24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0" h="248">
                    <a:moveTo>
                      <a:pt x="5" y="0"/>
                    </a:moveTo>
                    <a:lnTo>
                      <a:pt x="0" y="243"/>
                    </a:lnTo>
                    <a:lnTo>
                      <a:pt x="12" y="248"/>
                    </a:lnTo>
                    <a:lnTo>
                      <a:pt x="30" y="243"/>
                    </a:lnTo>
                    <a:lnTo>
                      <a:pt x="27" y="0"/>
                    </a:lnTo>
                    <a:lnTo>
                      <a:pt x="15" y="5"/>
                    </a:lnTo>
                    <a:lnTo>
                      <a:pt x="3" y="2"/>
                    </a:lnTo>
                  </a:path>
                </a:pathLst>
              </a:custGeom>
              <a:grpFill/>
              <a:ln w="3175" cmpd="sng">
                <a:solidFill>
                  <a:srgbClr val="FF99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7" name="Group 261"/>
            <p:cNvGrpSpPr>
              <a:grpSpLocks/>
            </p:cNvGrpSpPr>
            <p:nvPr/>
          </p:nvGrpSpPr>
          <p:grpSpPr bwMode="auto">
            <a:xfrm flipH="1">
              <a:off x="1067935" y="1731826"/>
              <a:ext cx="25854" cy="35049"/>
              <a:chOff x="911" y="2160"/>
              <a:chExt cx="339" cy="480"/>
            </a:xfrm>
            <a:grpFill/>
          </p:grpSpPr>
          <p:sp>
            <p:nvSpPr>
              <p:cNvPr id="1187" name="Freeform 262"/>
              <p:cNvSpPr>
                <a:spLocks/>
              </p:cNvSpPr>
              <p:nvPr/>
            </p:nvSpPr>
            <p:spPr bwMode="auto">
              <a:xfrm>
                <a:off x="911" y="2160"/>
                <a:ext cx="339" cy="480"/>
              </a:xfrm>
              <a:custGeom>
                <a:avLst/>
                <a:gdLst>
                  <a:gd name="T0" fmla="*/ 6 w 339"/>
                  <a:gd name="T1" fmla="*/ 150 h 480"/>
                  <a:gd name="T2" fmla="*/ 0 w 339"/>
                  <a:gd name="T3" fmla="*/ 334 h 480"/>
                  <a:gd name="T4" fmla="*/ 1 w 339"/>
                  <a:gd name="T5" fmla="*/ 405 h 480"/>
                  <a:gd name="T6" fmla="*/ 21 w 339"/>
                  <a:gd name="T7" fmla="*/ 431 h 480"/>
                  <a:gd name="T8" fmla="*/ 54 w 339"/>
                  <a:gd name="T9" fmla="*/ 456 h 480"/>
                  <a:gd name="T10" fmla="*/ 129 w 339"/>
                  <a:gd name="T11" fmla="*/ 477 h 480"/>
                  <a:gd name="T12" fmla="*/ 211 w 339"/>
                  <a:gd name="T13" fmla="*/ 480 h 480"/>
                  <a:gd name="T14" fmla="*/ 288 w 339"/>
                  <a:gd name="T15" fmla="*/ 458 h 480"/>
                  <a:gd name="T16" fmla="*/ 333 w 339"/>
                  <a:gd name="T17" fmla="*/ 419 h 480"/>
                  <a:gd name="T18" fmla="*/ 337 w 339"/>
                  <a:gd name="T19" fmla="*/ 393 h 480"/>
                  <a:gd name="T20" fmla="*/ 339 w 339"/>
                  <a:gd name="T21" fmla="*/ 149 h 480"/>
                  <a:gd name="T22" fmla="*/ 313 w 339"/>
                  <a:gd name="T23" fmla="*/ 73 h 480"/>
                  <a:gd name="T24" fmla="*/ 250 w 339"/>
                  <a:gd name="T25" fmla="*/ 21 h 480"/>
                  <a:gd name="T26" fmla="*/ 213 w 339"/>
                  <a:gd name="T27" fmla="*/ 9 h 480"/>
                  <a:gd name="T28" fmla="*/ 163 w 339"/>
                  <a:gd name="T29" fmla="*/ 0 h 480"/>
                  <a:gd name="T30" fmla="*/ 93 w 339"/>
                  <a:gd name="T31" fmla="*/ 20 h 480"/>
                  <a:gd name="T32" fmla="*/ 28 w 339"/>
                  <a:gd name="T33" fmla="*/ 77 h 480"/>
                  <a:gd name="T34" fmla="*/ 6 w 339"/>
                  <a:gd name="T35" fmla="*/ 150 h 480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339"/>
                  <a:gd name="T55" fmla="*/ 0 h 480"/>
                  <a:gd name="T56" fmla="*/ 339 w 339"/>
                  <a:gd name="T57" fmla="*/ 480 h 480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339" h="480">
                    <a:moveTo>
                      <a:pt x="6" y="150"/>
                    </a:moveTo>
                    <a:lnTo>
                      <a:pt x="0" y="334"/>
                    </a:lnTo>
                    <a:lnTo>
                      <a:pt x="1" y="405"/>
                    </a:lnTo>
                    <a:lnTo>
                      <a:pt x="21" y="431"/>
                    </a:lnTo>
                    <a:lnTo>
                      <a:pt x="54" y="456"/>
                    </a:lnTo>
                    <a:lnTo>
                      <a:pt x="129" y="477"/>
                    </a:lnTo>
                    <a:lnTo>
                      <a:pt x="211" y="480"/>
                    </a:lnTo>
                    <a:lnTo>
                      <a:pt x="288" y="458"/>
                    </a:lnTo>
                    <a:lnTo>
                      <a:pt x="333" y="419"/>
                    </a:lnTo>
                    <a:lnTo>
                      <a:pt x="337" y="393"/>
                    </a:lnTo>
                    <a:lnTo>
                      <a:pt x="339" y="149"/>
                    </a:lnTo>
                    <a:lnTo>
                      <a:pt x="313" y="73"/>
                    </a:lnTo>
                    <a:lnTo>
                      <a:pt x="250" y="21"/>
                    </a:lnTo>
                    <a:lnTo>
                      <a:pt x="213" y="9"/>
                    </a:lnTo>
                    <a:lnTo>
                      <a:pt x="163" y="0"/>
                    </a:lnTo>
                    <a:lnTo>
                      <a:pt x="93" y="20"/>
                    </a:lnTo>
                    <a:lnTo>
                      <a:pt x="28" y="77"/>
                    </a:lnTo>
                    <a:lnTo>
                      <a:pt x="6" y="150"/>
                    </a:lnTo>
                    <a:close/>
                  </a:path>
                </a:pathLst>
              </a:custGeom>
              <a:grpFill/>
              <a:ln w="9525">
                <a:solidFill>
                  <a:srgbClr val="FF99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88" name="Arc 263"/>
              <p:cNvSpPr>
                <a:spLocks/>
              </p:cNvSpPr>
              <p:nvPr/>
            </p:nvSpPr>
            <p:spPr bwMode="auto">
              <a:xfrm>
                <a:off x="914" y="2161"/>
                <a:ext cx="334" cy="168"/>
              </a:xfrm>
              <a:custGeom>
                <a:avLst/>
                <a:gdLst>
                  <a:gd name="T0" fmla="*/ 0 w 43186"/>
                  <a:gd name="T1" fmla="*/ 0 h 21600"/>
                  <a:gd name="T2" fmla="*/ 0 w 43186"/>
                  <a:gd name="T3" fmla="*/ 0 h 21600"/>
                  <a:gd name="T4" fmla="*/ 0 w 43186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6"/>
                  <a:gd name="T10" fmla="*/ 0 h 21600"/>
                  <a:gd name="T11" fmla="*/ 43186 w 43186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6" h="21600" fill="none" extrusionOk="0">
                    <a:moveTo>
                      <a:pt x="0" y="21592"/>
                    </a:moveTo>
                    <a:cubicBezTo>
                      <a:pt x="4" y="9665"/>
                      <a:pt x="9673" y="-1"/>
                      <a:pt x="21600" y="0"/>
                    </a:cubicBezTo>
                    <a:cubicBezTo>
                      <a:pt x="33230" y="0"/>
                      <a:pt x="42772" y="9208"/>
                      <a:pt x="43186" y="20830"/>
                    </a:cubicBezTo>
                  </a:path>
                  <a:path w="43186" h="21600" stroke="0" extrusionOk="0">
                    <a:moveTo>
                      <a:pt x="0" y="21592"/>
                    </a:moveTo>
                    <a:cubicBezTo>
                      <a:pt x="4" y="9665"/>
                      <a:pt x="9673" y="-1"/>
                      <a:pt x="21600" y="0"/>
                    </a:cubicBezTo>
                    <a:cubicBezTo>
                      <a:pt x="33230" y="0"/>
                      <a:pt x="42772" y="9208"/>
                      <a:pt x="43186" y="2083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grpFill/>
              <a:ln w="3175">
                <a:solidFill>
                  <a:srgbClr val="FF9933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89" name="Arc 264"/>
              <p:cNvSpPr>
                <a:spLocks/>
              </p:cNvSpPr>
              <p:nvPr/>
            </p:nvSpPr>
            <p:spPr bwMode="auto">
              <a:xfrm flipV="1">
                <a:off x="914" y="2543"/>
                <a:ext cx="334" cy="97"/>
              </a:xfrm>
              <a:custGeom>
                <a:avLst/>
                <a:gdLst>
                  <a:gd name="T0" fmla="*/ 0 w 43200"/>
                  <a:gd name="T1" fmla="*/ 0 h 23263"/>
                  <a:gd name="T2" fmla="*/ 0 w 43200"/>
                  <a:gd name="T3" fmla="*/ 0 h 23263"/>
                  <a:gd name="T4" fmla="*/ 0 w 43200"/>
                  <a:gd name="T5" fmla="*/ 0 h 23263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3263"/>
                  <a:gd name="T11" fmla="*/ 43200 w 43200"/>
                  <a:gd name="T12" fmla="*/ 23263 h 2326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3263" fill="none" extrusionOk="0">
                    <a:moveTo>
                      <a:pt x="5" y="22103"/>
                    </a:moveTo>
                    <a:cubicBezTo>
                      <a:pt x="1" y="21935"/>
                      <a:pt x="0" y="21767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22154"/>
                      <a:pt x="43178" y="22709"/>
                      <a:pt x="43135" y="23262"/>
                    </a:cubicBezTo>
                  </a:path>
                  <a:path w="43200" h="23263" stroke="0" extrusionOk="0">
                    <a:moveTo>
                      <a:pt x="5" y="22103"/>
                    </a:moveTo>
                    <a:cubicBezTo>
                      <a:pt x="1" y="21935"/>
                      <a:pt x="0" y="21767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22154"/>
                      <a:pt x="43178" y="22709"/>
                      <a:pt x="43135" y="23262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grpFill/>
              <a:ln w="3175">
                <a:solidFill>
                  <a:srgbClr val="FF9933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90" name="Line 265"/>
              <p:cNvSpPr>
                <a:spLocks noChangeShapeType="1"/>
              </p:cNvSpPr>
              <p:nvPr/>
            </p:nvSpPr>
            <p:spPr bwMode="auto">
              <a:xfrm>
                <a:off x="1248" y="2317"/>
                <a:ext cx="0" cy="240"/>
              </a:xfrm>
              <a:prstGeom prst="line">
                <a:avLst/>
              </a:prstGeom>
              <a:grpFill/>
              <a:ln w="3175">
                <a:solidFill>
                  <a:srgbClr val="FF99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91" name="Line 266"/>
              <p:cNvSpPr>
                <a:spLocks noChangeShapeType="1"/>
              </p:cNvSpPr>
              <p:nvPr/>
            </p:nvSpPr>
            <p:spPr bwMode="auto">
              <a:xfrm>
                <a:off x="914" y="2323"/>
                <a:ext cx="0" cy="221"/>
              </a:xfrm>
              <a:prstGeom prst="line">
                <a:avLst/>
              </a:prstGeom>
              <a:grpFill/>
              <a:ln w="3175">
                <a:solidFill>
                  <a:srgbClr val="FF99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8" name="Group 267"/>
            <p:cNvGrpSpPr>
              <a:grpSpLocks/>
            </p:cNvGrpSpPr>
            <p:nvPr/>
          </p:nvGrpSpPr>
          <p:grpSpPr bwMode="auto">
            <a:xfrm>
              <a:off x="917984" y="1709003"/>
              <a:ext cx="36195" cy="54612"/>
              <a:chOff x="2133" y="2208"/>
              <a:chExt cx="150" cy="241"/>
            </a:xfrm>
            <a:grpFill/>
          </p:grpSpPr>
          <p:grpSp>
            <p:nvGrpSpPr>
              <p:cNvPr id="89" name="Group 268"/>
              <p:cNvGrpSpPr>
                <a:grpSpLocks/>
              </p:cNvGrpSpPr>
              <p:nvPr/>
            </p:nvGrpSpPr>
            <p:grpSpPr bwMode="auto">
              <a:xfrm>
                <a:off x="2133" y="2330"/>
                <a:ext cx="150" cy="119"/>
                <a:chOff x="2133" y="2384"/>
                <a:chExt cx="150" cy="119"/>
              </a:xfrm>
              <a:grpFill/>
            </p:grpSpPr>
            <p:sp>
              <p:nvSpPr>
                <p:cNvPr id="1184" name="Freeform 269"/>
                <p:cNvSpPr>
                  <a:spLocks/>
                </p:cNvSpPr>
                <p:nvPr/>
              </p:nvSpPr>
              <p:spPr bwMode="auto">
                <a:xfrm>
                  <a:off x="2133" y="2384"/>
                  <a:ext cx="150" cy="119"/>
                </a:xfrm>
                <a:custGeom>
                  <a:avLst/>
                  <a:gdLst>
                    <a:gd name="T0" fmla="*/ 0 w 150"/>
                    <a:gd name="T1" fmla="*/ 46 h 119"/>
                    <a:gd name="T2" fmla="*/ 123 w 150"/>
                    <a:gd name="T3" fmla="*/ 119 h 119"/>
                    <a:gd name="T4" fmla="*/ 138 w 150"/>
                    <a:gd name="T5" fmla="*/ 64 h 119"/>
                    <a:gd name="T6" fmla="*/ 150 w 150"/>
                    <a:gd name="T7" fmla="*/ 16 h 119"/>
                    <a:gd name="T8" fmla="*/ 129 w 150"/>
                    <a:gd name="T9" fmla="*/ 0 h 119"/>
                    <a:gd name="T10" fmla="*/ 29 w 150"/>
                    <a:gd name="T11" fmla="*/ 16 h 119"/>
                    <a:gd name="T12" fmla="*/ 0 w 150"/>
                    <a:gd name="T13" fmla="*/ 46 h 119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50"/>
                    <a:gd name="T22" fmla="*/ 0 h 119"/>
                    <a:gd name="T23" fmla="*/ 150 w 150"/>
                    <a:gd name="T24" fmla="*/ 119 h 119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50" h="119">
                      <a:moveTo>
                        <a:pt x="0" y="46"/>
                      </a:moveTo>
                      <a:lnTo>
                        <a:pt x="123" y="119"/>
                      </a:lnTo>
                      <a:lnTo>
                        <a:pt x="138" y="64"/>
                      </a:lnTo>
                      <a:lnTo>
                        <a:pt x="150" y="16"/>
                      </a:lnTo>
                      <a:lnTo>
                        <a:pt x="129" y="0"/>
                      </a:lnTo>
                      <a:lnTo>
                        <a:pt x="29" y="16"/>
                      </a:lnTo>
                      <a:lnTo>
                        <a:pt x="0" y="46"/>
                      </a:lnTo>
                    </a:path>
                  </a:pathLst>
                </a:custGeom>
                <a:grpFill/>
                <a:ln w="3175" cmpd="sng">
                  <a:solidFill>
                    <a:srgbClr val="FF99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85" name="Freeform 270"/>
                <p:cNvSpPr>
                  <a:spLocks/>
                </p:cNvSpPr>
                <p:nvPr/>
              </p:nvSpPr>
              <p:spPr bwMode="auto">
                <a:xfrm>
                  <a:off x="2163" y="2385"/>
                  <a:ext cx="97" cy="66"/>
                </a:xfrm>
                <a:custGeom>
                  <a:avLst/>
                  <a:gdLst>
                    <a:gd name="T0" fmla="*/ 0 w 97"/>
                    <a:gd name="T1" fmla="*/ 17 h 66"/>
                    <a:gd name="T2" fmla="*/ 80 w 97"/>
                    <a:gd name="T3" fmla="*/ 66 h 66"/>
                    <a:gd name="T4" fmla="*/ 97 w 97"/>
                    <a:gd name="T5" fmla="*/ 0 h 66"/>
                    <a:gd name="T6" fmla="*/ 0 w 97"/>
                    <a:gd name="T7" fmla="*/ 15 h 66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97"/>
                    <a:gd name="T13" fmla="*/ 0 h 66"/>
                    <a:gd name="T14" fmla="*/ 97 w 97"/>
                    <a:gd name="T15" fmla="*/ 66 h 6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97" h="66">
                      <a:moveTo>
                        <a:pt x="0" y="17"/>
                      </a:moveTo>
                      <a:lnTo>
                        <a:pt x="80" y="66"/>
                      </a:lnTo>
                      <a:lnTo>
                        <a:pt x="97" y="0"/>
                      </a:lnTo>
                      <a:lnTo>
                        <a:pt x="0" y="15"/>
                      </a:lnTo>
                    </a:path>
                  </a:pathLst>
                </a:custGeom>
                <a:grpFill/>
                <a:ln w="3175" cmpd="sng">
                  <a:solidFill>
                    <a:srgbClr val="FF99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86" name="Line 271"/>
                <p:cNvSpPr>
                  <a:spLocks noChangeShapeType="1"/>
                </p:cNvSpPr>
                <p:nvPr/>
              </p:nvSpPr>
              <p:spPr bwMode="auto">
                <a:xfrm>
                  <a:off x="2246" y="2456"/>
                  <a:ext cx="9" cy="42"/>
                </a:xfrm>
                <a:prstGeom prst="line">
                  <a:avLst/>
                </a:prstGeom>
                <a:grpFill/>
                <a:ln w="3175">
                  <a:solidFill>
                    <a:srgbClr val="FF99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183" name="Line 272"/>
              <p:cNvSpPr>
                <a:spLocks noChangeShapeType="1"/>
              </p:cNvSpPr>
              <p:nvPr/>
            </p:nvSpPr>
            <p:spPr bwMode="auto">
              <a:xfrm flipV="1">
                <a:off x="2224" y="2208"/>
                <a:ext cx="0" cy="144"/>
              </a:xfrm>
              <a:prstGeom prst="line">
                <a:avLst/>
              </a:prstGeom>
              <a:grpFill/>
              <a:ln w="9525">
                <a:solidFill>
                  <a:srgbClr val="FF99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175" name="Line 273"/>
            <p:cNvSpPr>
              <a:spLocks noChangeShapeType="1"/>
            </p:cNvSpPr>
            <p:nvPr/>
          </p:nvSpPr>
          <p:spPr bwMode="auto">
            <a:xfrm flipV="1">
              <a:off x="992960" y="1786435"/>
              <a:ext cx="0" cy="65208"/>
            </a:xfrm>
            <a:prstGeom prst="line">
              <a:avLst/>
            </a:prstGeom>
            <a:grpFill/>
            <a:ln w="9525">
              <a:solidFill>
                <a:srgbClr val="FF9933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804" name="Group 274"/>
            <p:cNvGrpSpPr>
              <a:grpSpLocks/>
            </p:cNvGrpSpPr>
            <p:nvPr/>
          </p:nvGrpSpPr>
          <p:grpSpPr bwMode="auto">
            <a:xfrm>
              <a:off x="915398" y="1795404"/>
              <a:ext cx="60325" cy="54612"/>
              <a:chOff x="2352" y="3792"/>
              <a:chExt cx="329" cy="318"/>
            </a:xfrm>
            <a:grpFill/>
          </p:grpSpPr>
          <p:sp>
            <p:nvSpPr>
              <p:cNvPr id="1177" name="Freeform 275"/>
              <p:cNvSpPr>
                <a:spLocks/>
              </p:cNvSpPr>
              <p:nvPr/>
            </p:nvSpPr>
            <p:spPr bwMode="auto">
              <a:xfrm>
                <a:off x="2352" y="3792"/>
                <a:ext cx="329" cy="318"/>
              </a:xfrm>
              <a:custGeom>
                <a:avLst/>
                <a:gdLst>
                  <a:gd name="T0" fmla="*/ 76 w 675"/>
                  <a:gd name="T1" fmla="*/ 55 h 653"/>
                  <a:gd name="T2" fmla="*/ 74 w 675"/>
                  <a:gd name="T3" fmla="*/ 23 h 653"/>
                  <a:gd name="T4" fmla="*/ 33 w 675"/>
                  <a:gd name="T5" fmla="*/ 0 h 653"/>
                  <a:gd name="T6" fmla="*/ 0 w 675"/>
                  <a:gd name="T7" fmla="*/ 20 h 653"/>
                  <a:gd name="T8" fmla="*/ 0 w 675"/>
                  <a:gd name="T9" fmla="*/ 53 h 653"/>
                  <a:gd name="T10" fmla="*/ 40 w 675"/>
                  <a:gd name="T11" fmla="*/ 75 h 653"/>
                  <a:gd name="T12" fmla="*/ 78 w 675"/>
                  <a:gd name="T13" fmla="*/ 53 h 65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75"/>
                  <a:gd name="T22" fmla="*/ 0 h 653"/>
                  <a:gd name="T23" fmla="*/ 675 w 675"/>
                  <a:gd name="T24" fmla="*/ 653 h 65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75" h="653">
                    <a:moveTo>
                      <a:pt x="654" y="477"/>
                    </a:moveTo>
                    <a:lnTo>
                      <a:pt x="639" y="198"/>
                    </a:lnTo>
                    <a:lnTo>
                      <a:pt x="288" y="0"/>
                    </a:lnTo>
                    <a:lnTo>
                      <a:pt x="0" y="173"/>
                    </a:lnTo>
                    <a:lnTo>
                      <a:pt x="0" y="461"/>
                    </a:lnTo>
                    <a:lnTo>
                      <a:pt x="345" y="653"/>
                    </a:lnTo>
                    <a:lnTo>
                      <a:pt x="675" y="458"/>
                    </a:lnTo>
                  </a:path>
                </a:pathLst>
              </a:custGeom>
              <a:grpFill/>
              <a:ln w="3175" cap="flat" cmpd="sng">
                <a:solidFill>
                  <a:srgbClr val="FF9933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78" name="Freeform 276"/>
              <p:cNvSpPr>
                <a:spLocks/>
              </p:cNvSpPr>
              <p:nvPr/>
            </p:nvSpPr>
            <p:spPr bwMode="auto">
              <a:xfrm>
                <a:off x="2533" y="3896"/>
                <a:ext cx="128" cy="80"/>
              </a:xfrm>
              <a:custGeom>
                <a:avLst/>
                <a:gdLst>
                  <a:gd name="T0" fmla="*/ 0 w 261"/>
                  <a:gd name="T1" fmla="*/ 19 h 164"/>
                  <a:gd name="T2" fmla="*/ 31 w 261"/>
                  <a:gd name="T3" fmla="*/ 0 h 164"/>
                  <a:gd name="T4" fmla="*/ 0 60000 65536"/>
                  <a:gd name="T5" fmla="*/ 0 60000 65536"/>
                  <a:gd name="T6" fmla="*/ 0 w 261"/>
                  <a:gd name="T7" fmla="*/ 0 h 164"/>
                  <a:gd name="T8" fmla="*/ 261 w 261"/>
                  <a:gd name="T9" fmla="*/ 164 h 164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61" h="164">
                    <a:moveTo>
                      <a:pt x="0" y="164"/>
                    </a:moveTo>
                    <a:lnTo>
                      <a:pt x="261" y="0"/>
                    </a:lnTo>
                  </a:path>
                </a:pathLst>
              </a:custGeom>
              <a:grpFill/>
              <a:ln w="3175" cmpd="sng">
                <a:solidFill>
                  <a:srgbClr val="FF99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79" name="Freeform 277"/>
              <p:cNvSpPr>
                <a:spLocks/>
              </p:cNvSpPr>
              <p:nvPr/>
            </p:nvSpPr>
            <p:spPr bwMode="auto">
              <a:xfrm>
                <a:off x="2352" y="3881"/>
                <a:ext cx="161" cy="90"/>
              </a:xfrm>
              <a:custGeom>
                <a:avLst/>
                <a:gdLst>
                  <a:gd name="T0" fmla="*/ 0 w 330"/>
                  <a:gd name="T1" fmla="*/ 0 h 186"/>
                  <a:gd name="T2" fmla="*/ 39 w 330"/>
                  <a:gd name="T3" fmla="*/ 21 h 186"/>
                  <a:gd name="T4" fmla="*/ 0 60000 65536"/>
                  <a:gd name="T5" fmla="*/ 0 60000 65536"/>
                  <a:gd name="T6" fmla="*/ 0 w 330"/>
                  <a:gd name="T7" fmla="*/ 0 h 186"/>
                  <a:gd name="T8" fmla="*/ 330 w 330"/>
                  <a:gd name="T9" fmla="*/ 186 h 18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30" h="186">
                    <a:moveTo>
                      <a:pt x="0" y="0"/>
                    </a:moveTo>
                    <a:lnTo>
                      <a:pt x="330" y="186"/>
                    </a:lnTo>
                  </a:path>
                </a:pathLst>
              </a:custGeom>
              <a:grpFill/>
              <a:ln w="3175" cmpd="sng">
                <a:solidFill>
                  <a:srgbClr val="FF99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80" name="Freeform 278"/>
              <p:cNvSpPr>
                <a:spLocks/>
              </p:cNvSpPr>
              <p:nvPr/>
            </p:nvSpPr>
            <p:spPr bwMode="auto">
              <a:xfrm>
                <a:off x="2522" y="3989"/>
                <a:ext cx="0" cy="121"/>
              </a:xfrm>
              <a:custGeom>
                <a:avLst/>
                <a:gdLst>
                  <a:gd name="T0" fmla="*/ 0 w 1"/>
                  <a:gd name="T1" fmla="*/ 29 h 249"/>
                  <a:gd name="T2" fmla="*/ 0 w 1"/>
                  <a:gd name="T3" fmla="*/ 0 h 249"/>
                  <a:gd name="T4" fmla="*/ 0 60000 65536"/>
                  <a:gd name="T5" fmla="*/ 0 60000 65536"/>
                  <a:gd name="T6" fmla="*/ 0 w 1"/>
                  <a:gd name="T7" fmla="*/ 0 h 249"/>
                  <a:gd name="T8" fmla="*/ 0 w 1"/>
                  <a:gd name="T9" fmla="*/ 249 h 249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" h="249">
                    <a:moveTo>
                      <a:pt x="0" y="249"/>
                    </a:moveTo>
                    <a:lnTo>
                      <a:pt x="0" y="0"/>
                    </a:lnTo>
                  </a:path>
                </a:pathLst>
              </a:custGeom>
              <a:grpFill/>
              <a:ln w="3175" cmpd="sng">
                <a:solidFill>
                  <a:srgbClr val="FF9933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81" name="Freeform 279"/>
              <p:cNvSpPr>
                <a:spLocks/>
              </p:cNvSpPr>
              <p:nvPr/>
            </p:nvSpPr>
            <p:spPr bwMode="auto">
              <a:xfrm>
                <a:off x="2361" y="3904"/>
                <a:ext cx="152" cy="188"/>
              </a:xfrm>
              <a:custGeom>
                <a:avLst/>
                <a:gdLst>
                  <a:gd name="T0" fmla="*/ 0 w 312"/>
                  <a:gd name="T1" fmla="*/ 0 h 387"/>
                  <a:gd name="T2" fmla="*/ 0 w 312"/>
                  <a:gd name="T3" fmla="*/ 25 h 387"/>
                  <a:gd name="T4" fmla="*/ 36 w 312"/>
                  <a:gd name="T5" fmla="*/ 44 h 387"/>
                  <a:gd name="T6" fmla="*/ 36 w 312"/>
                  <a:gd name="T7" fmla="*/ 20 h 387"/>
                  <a:gd name="T8" fmla="*/ 0 w 312"/>
                  <a:gd name="T9" fmla="*/ 0 h 38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2"/>
                  <a:gd name="T16" fmla="*/ 0 h 387"/>
                  <a:gd name="T17" fmla="*/ 312 w 312"/>
                  <a:gd name="T18" fmla="*/ 387 h 38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2" h="387">
                    <a:moveTo>
                      <a:pt x="0" y="0"/>
                    </a:moveTo>
                    <a:lnTo>
                      <a:pt x="0" y="216"/>
                    </a:lnTo>
                    <a:lnTo>
                      <a:pt x="312" y="387"/>
                    </a:lnTo>
                    <a:lnTo>
                      <a:pt x="312" y="17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FF9933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aphicFrame>
        <p:nvGraphicFramePr>
          <p:cNvPr id="581" name="Object 25"/>
          <p:cNvGraphicFramePr>
            <a:graphicFrameLocks noChangeAspect="1"/>
          </p:cNvGraphicFramePr>
          <p:nvPr userDrawn="1"/>
        </p:nvGraphicFramePr>
        <p:xfrm>
          <a:off x="8088313" y="0"/>
          <a:ext cx="1817687" cy="679714"/>
        </p:xfrm>
        <a:graphic>
          <a:graphicData uri="http://schemas.openxmlformats.org/presentationml/2006/ole">
            <p:oleObj spid="_x0000_s112674" name="Visio" r:id="rId35" imgW="6124099" imgH="2290643" progId="Visio.Drawing.11">
              <p:embed/>
            </p:oleObj>
          </a:graphicData>
        </a:graphic>
      </p:graphicFrame>
      <p:grpSp>
        <p:nvGrpSpPr>
          <p:cNvPr id="584" name="Group 100"/>
          <p:cNvGrpSpPr/>
          <p:nvPr userDrawn="1"/>
        </p:nvGrpSpPr>
        <p:grpSpPr>
          <a:xfrm>
            <a:off x="3105150" y="4662506"/>
            <a:ext cx="538133" cy="539337"/>
            <a:chOff x="762001" y="1676401"/>
            <a:chExt cx="331788" cy="333375"/>
          </a:xfrm>
          <a:solidFill>
            <a:srgbClr val="173660"/>
          </a:solidFill>
        </p:grpSpPr>
        <p:sp>
          <p:nvSpPr>
            <p:cNvPr id="585" name="Line 211"/>
            <p:cNvSpPr>
              <a:spLocks noChangeShapeType="1"/>
            </p:cNvSpPr>
            <p:nvPr/>
          </p:nvSpPr>
          <p:spPr bwMode="auto">
            <a:xfrm flipV="1">
              <a:off x="992961" y="1676401"/>
              <a:ext cx="0" cy="66023"/>
            </a:xfrm>
            <a:prstGeom prst="line">
              <a:avLst/>
            </a:prstGeom>
            <a:grpFill/>
            <a:ln w="9525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86" name="Freeform 212"/>
            <p:cNvSpPr>
              <a:spLocks/>
            </p:cNvSpPr>
            <p:nvPr/>
          </p:nvSpPr>
          <p:spPr bwMode="auto">
            <a:xfrm>
              <a:off x="972278" y="1867949"/>
              <a:ext cx="44813" cy="50536"/>
            </a:xfrm>
            <a:custGeom>
              <a:avLst/>
              <a:gdLst>
                <a:gd name="T0" fmla="*/ 0 w 672"/>
                <a:gd name="T1" fmla="*/ 0 h 720"/>
                <a:gd name="T2" fmla="*/ 0 w 672"/>
                <a:gd name="T3" fmla="*/ 0 h 720"/>
                <a:gd name="T4" fmla="*/ 0 w 672"/>
                <a:gd name="T5" fmla="*/ 0 h 720"/>
                <a:gd name="T6" fmla="*/ 0 w 672"/>
                <a:gd name="T7" fmla="*/ 0 h 72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72"/>
                <a:gd name="T13" fmla="*/ 0 h 720"/>
                <a:gd name="T14" fmla="*/ 672 w 672"/>
                <a:gd name="T15" fmla="*/ 720 h 72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72" h="720">
                  <a:moveTo>
                    <a:pt x="48" y="720"/>
                  </a:moveTo>
                  <a:lnTo>
                    <a:pt x="672" y="384"/>
                  </a:lnTo>
                  <a:lnTo>
                    <a:pt x="624" y="0"/>
                  </a:lnTo>
                  <a:lnTo>
                    <a:pt x="0" y="720"/>
                  </a:lnTo>
                </a:path>
              </a:pathLst>
            </a:custGeom>
            <a:grpFill/>
            <a:ln w="9525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88" name="Oval 213"/>
            <p:cNvSpPr>
              <a:spLocks noChangeArrowheads="1"/>
            </p:cNvSpPr>
            <p:nvPr/>
          </p:nvSpPr>
          <p:spPr bwMode="auto">
            <a:xfrm rot="1789520">
              <a:off x="1017091" y="1855723"/>
              <a:ext cx="37919" cy="61947"/>
            </a:xfrm>
            <a:prstGeom prst="ellipse">
              <a:avLst/>
            </a:prstGeom>
            <a:grpFill/>
            <a:ln w="952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594" name="Oval 214"/>
            <p:cNvSpPr>
              <a:spLocks noChangeArrowheads="1"/>
            </p:cNvSpPr>
            <p:nvPr/>
          </p:nvSpPr>
          <p:spPr bwMode="auto">
            <a:xfrm rot="1789520">
              <a:off x="1030018" y="1862243"/>
              <a:ext cx="37919" cy="61947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11" name="Freeform 215"/>
            <p:cNvSpPr>
              <a:spLocks/>
            </p:cNvSpPr>
            <p:nvPr/>
          </p:nvSpPr>
          <p:spPr bwMode="auto">
            <a:xfrm rot="21589520">
              <a:off x="1013644" y="1858168"/>
              <a:ext cx="51707" cy="61132"/>
            </a:xfrm>
            <a:custGeom>
              <a:avLst/>
              <a:gdLst>
                <a:gd name="T0" fmla="*/ 0 w 457"/>
                <a:gd name="T1" fmla="*/ 1 h 566"/>
                <a:gd name="T2" fmla="*/ 0 w 457"/>
                <a:gd name="T3" fmla="*/ 1 h 566"/>
                <a:gd name="T4" fmla="*/ 0 w 457"/>
                <a:gd name="T5" fmla="*/ 1 h 566"/>
                <a:gd name="T6" fmla="*/ 0 w 457"/>
                <a:gd name="T7" fmla="*/ 1 h 566"/>
                <a:gd name="T8" fmla="*/ 0 w 457"/>
                <a:gd name="T9" fmla="*/ 1 h 566"/>
                <a:gd name="T10" fmla="*/ 0 w 457"/>
                <a:gd name="T11" fmla="*/ 1 h 566"/>
                <a:gd name="T12" fmla="*/ 0 w 457"/>
                <a:gd name="T13" fmla="*/ 0 h 566"/>
                <a:gd name="T14" fmla="*/ 0 w 457"/>
                <a:gd name="T15" fmla="*/ 0 h 566"/>
                <a:gd name="T16" fmla="*/ 0 w 457"/>
                <a:gd name="T17" fmla="*/ 0 h 566"/>
                <a:gd name="T18" fmla="*/ 1 w 457"/>
                <a:gd name="T19" fmla="*/ 0 h 566"/>
                <a:gd name="T20" fmla="*/ 1 w 457"/>
                <a:gd name="T21" fmla="*/ 0 h 566"/>
                <a:gd name="T22" fmla="*/ 1 w 457"/>
                <a:gd name="T23" fmla="*/ 0 h 566"/>
                <a:gd name="T24" fmla="*/ 1 w 457"/>
                <a:gd name="T25" fmla="*/ 0 h 566"/>
                <a:gd name="T26" fmla="*/ 1 w 457"/>
                <a:gd name="T27" fmla="*/ 0 h 566"/>
                <a:gd name="T28" fmla="*/ 1 w 457"/>
                <a:gd name="T29" fmla="*/ 0 h 566"/>
                <a:gd name="T30" fmla="*/ 1 w 457"/>
                <a:gd name="T31" fmla="*/ 0 h 566"/>
                <a:gd name="T32" fmla="*/ 1 w 457"/>
                <a:gd name="T33" fmla="*/ 0 h 566"/>
                <a:gd name="T34" fmla="*/ 1 w 457"/>
                <a:gd name="T35" fmla="*/ 0 h 566"/>
                <a:gd name="T36" fmla="*/ 0 w 457"/>
                <a:gd name="T37" fmla="*/ 0 h 566"/>
                <a:gd name="T38" fmla="*/ 0 w 457"/>
                <a:gd name="T39" fmla="*/ 1 h 566"/>
                <a:gd name="T40" fmla="*/ 0 w 457"/>
                <a:gd name="T41" fmla="*/ 1 h 566"/>
                <a:gd name="T42" fmla="*/ 0 w 457"/>
                <a:gd name="T43" fmla="*/ 1 h 566"/>
                <a:gd name="T44" fmla="*/ 0 w 457"/>
                <a:gd name="T45" fmla="*/ 1 h 566"/>
                <a:gd name="T46" fmla="*/ 0 w 457"/>
                <a:gd name="T47" fmla="*/ 1 h 566"/>
                <a:gd name="T48" fmla="*/ 0 w 457"/>
                <a:gd name="T49" fmla="*/ 1 h 566"/>
                <a:gd name="T50" fmla="*/ 0 w 457"/>
                <a:gd name="T51" fmla="*/ 1 h 566"/>
                <a:gd name="T52" fmla="*/ 0 w 457"/>
                <a:gd name="T53" fmla="*/ 1 h 566"/>
                <a:gd name="T54" fmla="*/ 0 w 457"/>
                <a:gd name="T55" fmla="*/ 1 h 566"/>
                <a:gd name="T56" fmla="*/ 0 w 457"/>
                <a:gd name="T57" fmla="*/ 1 h 566"/>
                <a:gd name="T58" fmla="*/ 0 w 457"/>
                <a:gd name="T59" fmla="*/ 1 h 566"/>
                <a:gd name="T60" fmla="*/ 0 w 457"/>
                <a:gd name="T61" fmla="*/ 1 h 566"/>
                <a:gd name="T62" fmla="*/ 0 w 457"/>
                <a:gd name="T63" fmla="*/ 1 h 566"/>
                <a:gd name="T64" fmla="*/ 0 w 457"/>
                <a:gd name="T65" fmla="*/ 1 h 566"/>
                <a:gd name="T66" fmla="*/ 0 w 457"/>
                <a:gd name="T67" fmla="*/ 1 h 566"/>
                <a:gd name="T68" fmla="*/ 0 w 457"/>
                <a:gd name="T69" fmla="*/ 1 h 566"/>
                <a:gd name="T70" fmla="*/ 0 w 457"/>
                <a:gd name="T71" fmla="*/ 1 h 566"/>
                <a:gd name="T72" fmla="*/ 0 w 457"/>
                <a:gd name="T73" fmla="*/ 1 h 566"/>
                <a:gd name="T74" fmla="*/ 0 w 457"/>
                <a:gd name="T75" fmla="*/ 1 h 566"/>
                <a:gd name="T76" fmla="*/ 0 w 457"/>
                <a:gd name="T77" fmla="*/ 1 h 566"/>
                <a:gd name="T78" fmla="*/ 0 w 457"/>
                <a:gd name="T79" fmla="*/ 1 h 566"/>
                <a:gd name="T80" fmla="*/ 0 w 457"/>
                <a:gd name="T81" fmla="*/ 1 h 566"/>
                <a:gd name="T82" fmla="*/ 0 w 457"/>
                <a:gd name="T83" fmla="*/ 1 h 56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57"/>
                <a:gd name="T127" fmla="*/ 0 h 566"/>
                <a:gd name="T128" fmla="*/ 457 w 457"/>
                <a:gd name="T129" fmla="*/ 566 h 56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57" h="566">
                  <a:moveTo>
                    <a:pt x="150" y="566"/>
                  </a:moveTo>
                  <a:lnTo>
                    <a:pt x="37" y="504"/>
                  </a:lnTo>
                  <a:lnTo>
                    <a:pt x="15" y="470"/>
                  </a:lnTo>
                  <a:lnTo>
                    <a:pt x="0" y="413"/>
                  </a:lnTo>
                  <a:lnTo>
                    <a:pt x="0" y="347"/>
                  </a:lnTo>
                  <a:lnTo>
                    <a:pt x="25" y="248"/>
                  </a:lnTo>
                  <a:lnTo>
                    <a:pt x="61" y="171"/>
                  </a:lnTo>
                  <a:lnTo>
                    <a:pt x="130" y="86"/>
                  </a:lnTo>
                  <a:lnTo>
                    <a:pt x="199" y="27"/>
                  </a:lnTo>
                  <a:lnTo>
                    <a:pt x="259" y="8"/>
                  </a:lnTo>
                  <a:lnTo>
                    <a:pt x="313" y="0"/>
                  </a:lnTo>
                  <a:lnTo>
                    <a:pt x="346" y="15"/>
                  </a:lnTo>
                  <a:lnTo>
                    <a:pt x="457" y="75"/>
                  </a:lnTo>
                  <a:lnTo>
                    <a:pt x="396" y="66"/>
                  </a:lnTo>
                  <a:lnTo>
                    <a:pt x="352" y="75"/>
                  </a:lnTo>
                  <a:lnTo>
                    <a:pt x="304" y="99"/>
                  </a:lnTo>
                  <a:lnTo>
                    <a:pt x="262" y="132"/>
                  </a:lnTo>
                  <a:lnTo>
                    <a:pt x="214" y="176"/>
                  </a:lnTo>
                  <a:lnTo>
                    <a:pt x="187" y="174"/>
                  </a:lnTo>
                  <a:lnTo>
                    <a:pt x="195" y="204"/>
                  </a:lnTo>
                  <a:lnTo>
                    <a:pt x="174" y="201"/>
                  </a:lnTo>
                  <a:lnTo>
                    <a:pt x="163" y="215"/>
                  </a:lnTo>
                  <a:lnTo>
                    <a:pt x="180" y="221"/>
                  </a:lnTo>
                  <a:lnTo>
                    <a:pt x="180" y="228"/>
                  </a:lnTo>
                  <a:lnTo>
                    <a:pt x="162" y="254"/>
                  </a:lnTo>
                  <a:lnTo>
                    <a:pt x="138" y="245"/>
                  </a:lnTo>
                  <a:lnTo>
                    <a:pt x="136" y="272"/>
                  </a:lnTo>
                  <a:lnTo>
                    <a:pt x="153" y="279"/>
                  </a:lnTo>
                  <a:lnTo>
                    <a:pt x="145" y="297"/>
                  </a:lnTo>
                  <a:lnTo>
                    <a:pt x="123" y="305"/>
                  </a:lnTo>
                  <a:lnTo>
                    <a:pt x="117" y="326"/>
                  </a:lnTo>
                  <a:lnTo>
                    <a:pt x="130" y="333"/>
                  </a:lnTo>
                  <a:lnTo>
                    <a:pt x="126" y="350"/>
                  </a:lnTo>
                  <a:lnTo>
                    <a:pt x="105" y="351"/>
                  </a:lnTo>
                  <a:lnTo>
                    <a:pt x="93" y="360"/>
                  </a:lnTo>
                  <a:lnTo>
                    <a:pt x="118" y="383"/>
                  </a:lnTo>
                  <a:lnTo>
                    <a:pt x="111" y="420"/>
                  </a:lnTo>
                  <a:lnTo>
                    <a:pt x="90" y="426"/>
                  </a:lnTo>
                  <a:lnTo>
                    <a:pt x="85" y="438"/>
                  </a:lnTo>
                  <a:lnTo>
                    <a:pt x="108" y="453"/>
                  </a:lnTo>
                  <a:lnTo>
                    <a:pt x="121" y="528"/>
                  </a:lnTo>
                  <a:lnTo>
                    <a:pt x="150" y="566"/>
                  </a:lnTo>
                  <a:close/>
                </a:path>
              </a:pathLst>
            </a:custGeom>
            <a:grpFill/>
            <a:ln w="9525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1" name="Oval 216"/>
            <p:cNvSpPr>
              <a:spLocks noChangeArrowheads="1"/>
            </p:cNvSpPr>
            <p:nvPr/>
          </p:nvSpPr>
          <p:spPr bwMode="auto">
            <a:xfrm rot="1789520">
              <a:off x="1039497" y="1877730"/>
              <a:ext cx="19821" cy="32604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54" name="Oval 217"/>
            <p:cNvSpPr>
              <a:spLocks noChangeArrowheads="1"/>
            </p:cNvSpPr>
            <p:nvPr/>
          </p:nvSpPr>
          <p:spPr bwMode="auto">
            <a:xfrm rot="20150061">
              <a:off x="1009335" y="1885066"/>
              <a:ext cx="4309" cy="7336"/>
            </a:xfrm>
            <a:prstGeom prst="ellipse">
              <a:avLst/>
            </a:prstGeom>
            <a:grpFill/>
            <a:ln w="952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55" name="Oval 218"/>
            <p:cNvSpPr>
              <a:spLocks noChangeArrowheads="1"/>
            </p:cNvSpPr>
            <p:nvPr/>
          </p:nvSpPr>
          <p:spPr bwMode="auto">
            <a:xfrm rot="1789520">
              <a:off x="858521" y="1942123"/>
              <a:ext cx="38780" cy="61132"/>
            </a:xfrm>
            <a:prstGeom prst="ellipse">
              <a:avLst/>
            </a:prstGeom>
            <a:grpFill/>
            <a:ln w="952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56" name="Oval 219"/>
            <p:cNvSpPr>
              <a:spLocks noChangeArrowheads="1"/>
            </p:cNvSpPr>
            <p:nvPr/>
          </p:nvSpPr>
          <p:spPr bwMode="auto">
            <a:xfrm rot="1789520">
              <a:off x="871449" y="1948644"/>
              <a:ext cx="37919" cy="61132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58" name="Freeform 220"/>
            <p:cNvSpPr>
              <a:spLocks/>
            </p:cNvSpPr>
            <p:nvPr/>
          </p:nvSpPr>
          <p:spPr bwMode="auto">
            <a:xfrm rot="21589520">
              <a:off x="854213" y="1943753"/>
              <a:ext cx="52569" cy="60317"/>
            </a:xfrm>
            <a:custGeom>
              <a:avLst/>
              <a:gdLst>
                <a:gd name="T0" fmla="*/ 0 w 457"/>
                <a:gd name="T1" fmla="*/ 1 h 566"/>
                <a:gd name="T2" fmla="*/ 0 w 457"/>
                <a:gd name="T3" fmla="*/ 1 h 566"/>
                <a:gd name="T4" fmla="*/ 0 w 457"/>
                <a:gd name="T5" fmla="*/ 1 h 566"/>
                <a:gd name="T6" fmla="*/ 0 w 457"/>
                <a:gd name="T7" fmla="*/ 1 h 566"/>
                <a:gd name="T8" fmla="*/ 0 w 457"/>
                <a:gd name="T9" fmla="*/ 1 h 566"/>
                <a:gd name="T10" fmla="*/ 0 w 457"/>
                <a:gd name="T11" fmla="*/ 1 h 566"/>
                <a:gd name="T12" fmla="*/ 0 w 457"/>
                <a:gd name="T13" fmla="*/ 0 h 566"/>
                <a:gd name="T14" fmla="*/ 0 w 457"/>
                <a:gd name="T15" fmla="*/ 0 h 566"/>
                <a:gd name="T16" fmla="*/ 1 w 457"/>
                <a:gd name="T17" fmla="*/ 0 h 566"/>
                <a:gd name="T18" fmla="*/ 1 w 457"/>
                <a:gd name="T19" fmla="*/ 0 h 566"/>
                <a:gd name="T20" fmla="*/ 1 w 457"/>
                <a:gd name="T21" fmla="*/ 0 h 566"/>
                <a:gd name="T22" fmla="*/ 1 w 457"/>
                <a:gd name="T23" fmla="*/ 0 h 566"/>
                <a:gd name="T24" fmla="*/ 1 w 457"/>
                <a:gd name="T25" fmla="*/ 0 h 566"/>
                <a:gd name="T26" fmla="*/ 1 w 457"/>
                <a:gd name="T27" fmla="*/ 0 h 566"/>
                <a:gd name="T28" fmla="*/ 1 w 457"/>
                <a:gd name="T29" fmla="*/ 0 h 566"/>
                <a:gd name="T30" fmla="*/ 1 w 457"/>
                <a:gd name="T31" fmla="*/ 0 h 566"/>
                <a:gd name="T32" fmla="*/ 1 w 457"/>
                <a:gd name="T33" fmla="*/ 0 h 566"/>
                <a:gd name="T34" fmla="*/ 1 w 457"/>
                <a:gd name="T35" fmla="*/ 0 h 566"/>
                <a:gd name="T36" fmla="*/ 0 w 457"/>
                <a:gd name="T37" fmla="*/ 0 h 566"/>
                <a:gd name="T38" fmla="*/ 0 w 457"/>
                <a:gd name="T39" fmla="*/ 1 h 566"/>
                <a:gd name="T40" fmla="*/ 0 w 457"/>
                <a:gd name="T41" fmla="*/ 0 h 566"/>
                <a:gd name="T42" fmla="*/ 0 w 457"/>
                <a:gd name="T43" fmla="*/ 1 h 566"/>
                <a:gd name="T44" fmla="*/ 0 w 457"/>
                <a:gd name="T45" fmla="*/ 1 h 566"/>
                <a:gd name="T46" fmla="*/ 0 w 457"/>
                <a:gd name="T47" fmla="*/ 1 h 566"/>
                <a:gd name="T48" fmla="*/ 0 w 457"/>
                <a:gd name="T49" fmla="*/ 1 h 566"/>
                <a:gd name="T50" fmla="*/ 0 w 457"/>
                <a:gd name="T51" fmla="*/ 1 h 566"/>
                <a:gd name="T52" fmla="*/ 0 w 457"/>
                <a:gd name="T53" fmla="*/ 1 h 566"/>
                <a:gd name="T54" fmla="*/ 0 w 457"/>
                <a:gd name="T55" fmla="*/ 1 h 566"/>
                <a:gd name="T56" fmla="*/ 0 w 457"/>
                <a:gd name="T57" fmla="*/ 1 h 566"/>
                <a:gd name="T58" fmla="*/ 0 w 457"/>
                <a:gd name="T59" fmla="*/ 1 h 566"/>
                <a:gd name="T60" fmla="*/ 0 w 457"/>
                <a:gd name="T61" fmla="*/ 1 h 566"/>
                <a:gd name="T62" fmla="*/ 0 w 457"/>
                <a:gd name="T63" fmla="*/ 1 h 566"/>
                <a:gd name="T64" fmla="*/ 0 w 457"/>
                <a:gd name="T65" fmla="*/ 1 h 566"/>
                <a:gd name="T66" fmla="*/ 0 w 457"/>
                <a:gd name="T67" fmla="*/ 1 h 566"/>
                <a:gd name="T68" fmla="*/ 0 w 457"/>
                <a:gd name="T69" fmla="*/ 1 h 566"/>
                <a:gd name="T70" fmla="*/ 0 w 457"/>
                <a:gd name="T71" fmla="*/ 1 h 566"/>
                <a:gd name="T72" fmla="*/ 0 w 457"/>
                <a:gd name="T73" fmla="*/ 1 h 566"/>
                <a:gd name="T74" fmla="*/ 0 w 457"/>
                <a:gd name="T75" fmla="*/ 1 h 566"/>
                <a:gd name="T76" fmla="*/ 0 w 457"/>
                <a:gd name="T77" fmla="*/ 1 h 566"/>
                <a:gd name="T78" fmla="*/ 0 w 457"/>
                <a:gd name="T79" fmla="*/ 1 h 566"/>
                <a:gd name="T80" fmla="*/ 0 w 457"/>
                <a:gd name="T81" fmla="*/ 1 h 566"/>
                <a:gd name="T82" fmla="*/ 0 w 457"/>
                <a:gd name="T83" fmla="*/ 1 h 56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57"/>
                <a:gd name="T127" fmla="*/ 0 h 566"/>
                <a:gd name="T128" fmla="*/ 457 w 457"/>
                <a:gd name="T129" fmla="*/ 566 h 56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57" h="566">
                  <a:moveTo>
                    <a:pt x="150" y="566"/>
                  </a:moveTo>
                  <a:lnTo>
                    <a:pt x="37" y="504"/>
                  </a:lnTo>
                  <a:lnTo>
                    <a:pt x="15" y="470"/>
                  </a:lnTo>
                  <a:lnTo>
                    <a:pt x="0" y="413"/>
                  </a:lnTo>
                  <a:lnTo>
                    <a:pt x="0" y="347"/>
                  </a:lnTo>
                  <a:lnTo>
                    <a:pt x="25" y="248"/>
                  </a:lnTo>
                  <a:lnTo>
                    <a:pt x="61" y="171"/>
                  </a:lnTo>
                  <a:lnTo>
                    <a:pt x="130" y="86"/>
                  </a:lnTo>
                  <a:lnTo>
                    <a:pt x="199" y="27"/>
                  </a:lnTo>
                  <a:lnTo>
                    <a:pt x="259" y="8"/>
                  </a:lnTo>
                  <a:lnTo>
                    <a:pt x="313" y="0"/>
                  </a:lnTo>
                  <a:lnTo>
                    <a:pt x="346" y="15"/>
                  </a:lnTo>
                  <a:lnTo>
                    <a:pt x="457" y="75"/>
                  </a:lnTo>
                  <a:lnTo>
                    <a:pt x="396" y="66"/>
                  </a:lnTo>
                  <a:lnTo>
                    <a:pt x="352" y="75"/>
                  </a:lnTo>
                  <a:lnTo>
                    <a:pt x="304" y="99"/>
                  </a:lnTo>
                  <a:lnTo>
                    <a:pt x="262" y="132"/>
                  </a:lnTo>
                  <a:lnTo>
                    <a:pt x="214" y="176"/>
                  </a:lnTo>
                  <a:lnTo>
                    <a:pt x="187" y="174"/>
                  </a:lnTo>
                  <a:lnTo>
                    <a:pt x="195" y="204"/>
                  </a:lnTo>
                  <a:lnTo>
                    <a:pt x="174" y="201"/>
                  </a:lnTo>
                  <a:lnTo>
                    <a:pt x="163" y="215"/>
                  </a:lnTo>
                  <a:lnTo>
                    <a:pt x="180" y="221"/>
                  </a:lnTo>
                  <a:lnTo>
                    <a:pt x="180" y="228"/>
                  </a:lnTo>
                  <a:lnTo>
                    <a:pt x="162" y="254"/>
                  </a:lnTo>
                  <a:lnTo>
                    <a:pt x="138" y="245"/>
                  </a:lnTo>
                  <a:lnTo>
                    <a:pt x="136" y="272"/>
                  </a:lnTo>
                  <a:lnTo>
                    <a:pt x="153" y="279"/>
                  </a:lnTo>
                  <a:lnTo>
                    <a:pt x="145" y="297"/>
                  </a:lnTo>
                  <a:lnTo>
                    <a:pt x="123" y="305"/>
                  </a:lnTo>
                  <a:lnTo>
                    <a:pt x="117" y="326"/>
                  </a:lnTo>
                  <a:lnTo>
                    <a:pt x="130" y="333"/>
                  </a:lnTo>
                  <a:lnTo>
                    <a:pt x="126" y="350"/>
                  </a:lnTo>
                  <a:lnTo>
                    <a:pt x="105" y="351"/>
                  </a:lnTo>
                  <a:lnTo>
                    <a:pt x="93" y="360"/>
                  </a:lnTo>
                  <a:lnTo>
                    <a:pt x="118" y="383"/>
                  </a:lnTo>
                  <a:lnTo>
                    <a:pt x="111" y="420"/>
                  </a:lnTo>
                  <a:lnTo>
                    <a:pt x="90" y="426"/>
                  </a:lnTo>
                  <a:lnTo>
                    <a:pt x="85" y="438"/>
                  </a:lnTo>
                  <a:lnTo>
                    <a:pt x="108" y="453"/>
                  </a:lnTo>
                  <a:lnTo>
                    <a:pt x="121" y="528"/>
                  </a:lnTo>
                  <a:lnTo>
                    <a:pt x="150" y="566"/>
                  </a:lnTo>
                  <a:close/>
                </a:path>
              </a:pathLst>
            </a:custGeom>
            <a:grpFill/>
            <a:ln w="3175" cmpd="sng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4" name="Oval 221"/>
            <p:cNvSpPr>
              <a:spLocks noChangeArrowheads="1"/>
            </p:cNvSpPr>
            <p:nvPr/>
          </p:nvSpPr>
          <p:spPr bwMode="auto">
            <a:xfrm rot="1789520">
              <a:off x="880929" y="1963314"/>
              <a:ext cx="20683" cy="32604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81" name="Oval 222"/>
            <p:cNvSpPr>
              <a:spLocks noChangeArrowheads="1"/>
            </p:cNvSpPr>
            <p:nvPr/>
          </p:nvSpPr>
          <p:spPr bwMode="auto">
            <a:xfrm rot="20150061">
              <a:off x="850765" y="1970650"/>
              <a:ext cx="6033" cy="7336"/>
            </a:xfrm>
            <a:prstGeom prst="ellipse">
              <a:avLst/>
            </a:prstGeom>
            <a:grpFill/>
            <a:ln w="952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21" name="Freeform 223"/>
            <p:cNvSpPr>
              <a:spLocks/>
            </p:cNvSpPr>
            <p:nvPr/>
          </p:nvSpPr>
          <p:spPr bwMode="auto">
            <a:xfrm>
              <a:off x="888685" y="1709004"/>
              <a:ext cx="197349" cy="200514"/>
            </a:xfrm>
            <a:custGeom>
              <a:avLst/>
              <a:gdLst>
                <a:gd name="T0" fmla="*/ 3 w 1068"/>
                <a:gd name="T1" fmla="*/ 11 h 1149"/>
                <a:gd name="T2" fmla="*/ 0 w 1068"/>
                <a:gd name="T3" fmla="*/ 8 h 1149"/>
                <a:gd name="T4" fmla="*/ 0 w 1068"/>
                <a:gd name="T5" fmla="*/ 3 h 1149"/>
                <a:gd name="T6" fmla="*/ 6 w 1068"/>
                <a:gd name="T7" fmla="*/ 0 h 1149"/>
                <a:gd name="T8" fmla="*/ 11 w 1068"/>
                <a:gd name="T9" fmla="*/ 3 h 1149"/>
                <a:gd name="T10" fmla="*/ 11 w 1068"/>
                <a:gd name="T11" fmla="*/ 7 h 1149"/>
                <a:gd name="T12" fmla="*/ 8 w 1068"/>
                <a:gd name="T13" fmla="*/ 9 h 1149"/>
                <a:gd name="T14" fmla="*/ 7 w 1068"/>
                <a:gd name="T15" fmla="*/ 9 h 1149"/>
                <a:gd name="T16" fmla="*/ 7 w 1068"/>
                <a:gd name="T17" fmla="*/ 10 h 1149"/>
                <a:gd name="T18" fmla="*/ 5 w 1068"/>
                <a:gd name="T19" fmla="*/ 11 h 114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68"/>
                <a:gd name="T31" fmla="*/ 0 h 1149"/>
                <a:gd name="T32" fmla="*/ 1068 w 1068"/>
                <a:gd name="T33" fmla="*/ 1149 h 114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68" h="1149">
                  <a:moveTo>
                    <a:pt x="330" y="1125"/>
                  </a:moveTo>
                  <a:lnTo>
                    <a:pt x="0" y="793"/>
                  </a:lnTo>
                  <a:lnTo>
                    <a:pt x="0" y="308"/>
                  </a:lnTo>
                  <a:lnTo>
                    <a:pt x="560" y="0"/>
                  </a:lnTo>
                  <a:lnTo>
                    <a:pt x="1068" y="279"/>
                  </a:lnTo>
                  <a:lnTo>
                    <a:pt x="1068" y="693"/>
                  </a:lnTo>
                  <a:lnTo>
                    <a:pt x="768" y="879"/>
                  </a:lnTo>
                  <a:lnTo>
                    <a:pt x="696" y="963"/>
                  </a:lnTo>
                  <a:lnTo>
                    <a:pt x="690" y="1047"/>
                  </a:lnTo>
                  <a:lnTo>
                    <a:pt x="498" y="1149"/>
                  </a:lnTo>
                </a:path>
              </a:pathLst>
            </a:custGeom>
            <a:grpFill/>
            <a:ln w="3175" cap="flat" cmpd="sng">
              <a:solidFill>
                <a:srgbClr val="17366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4" name="Freeform 224"/>
            <p:cNvSpPr>
              <a:spLocks/>
            </p:cNvSpPr>
            <p:nvPr/>
          </p:nvSpPr>
          <p:spPr bwMode="auto">
            <a:xfrm>
              <a:off x="890408" y="1761170"/>
              <a:ext cx="193902" cy="148348"/>
            </a:xfrm>
            <a:custGeom>
              <a:avLst/>
              <a:gdLst>
                <a:gd name="T0" fmla="*/ 8 w 806"/>
                <a:gd name="T1" fmla="*/ 14 h 651"/>
                <a:gd name="T2" fmla="*/ 11 w 806"/>
                <a:gd name="T3" fmla="*/ 13 h 651"/>
                <a:gd name="T4" fmla="*/ 12 w 806"/>
                <a:gd name="T5" fmla="*/ 10 h 651"/>
                <a:gd name="T6" fmla="*/ 18 w 806"/>
                <a:gd name="T7" fmla="*/ 6 h 651"/>
                <a:gd name="T8" fmla="*/ 18 w 806"/>
                <a:gd name="T9" fmla="*/ 0 h 651"/>
                <a:gd name="T10" fmla="*/ 9 w 806"/>
                <a:gd name="T11" fmla="*/ 5 h 651"/>
                <a:gd name="T12" fmla="*/ 0 w 806"/>
                <a:gd name="T13" fmla="*/ 1 h 651"/>
                <a:gd name="T14" fmla="*/ 0 w 806"/>
                <a:gd name="T15" fmla="*/ 3 h 651"/>
                <a:gd name="T16" fmla="*/ 8 w 806"/>
                <a:gd name="T17" fmla="*/ 9 h 651"/>
                <a:gd name="T18" fmla="*/ 8 w 806"/>
                <a:gd name="T19" fmla="*/ 14 h 65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806"/>
                <a:gd name="T31" fmla="*/ 0 h 651"/>
                <a:gd name="T32" fmla="*/ 806 w 806"/>
                <a:gd name="T33" fmla="*/ 651 h 65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806" h="651">
                  <a:moveTo>
                    <a:pt x="370" y="651"/>
                  </a:moveTo>
                  <a:lnTo>
                    <a:pt x="516" y="574"/>
                  </a:lnTo>
                  <a:lnTo>
                    <a:pt x="559" y="440"/>
                  </a:lnTo>
                  <a:lnTo>
                    <a:pt x="806" y="298"/>
                  </a:lnTo>
                  <a:lnTo>
                    <a:pt x="801" y="0"/>
                  </a:lnTo>
                  <a:lnTo>
                    <a:pt x="403" y="229"/>
                  </a:lnTo>
                  <a:lnTo>
                    <a:pt x="5" y="23"/>
                  </a:lnTo>
                  <a:lnTo>
                    <a:pt x="0" y="151"/>
                  </a:lnTo>
                  <a:lnTo>
                    <a:pt x="385" y="427"/>
                  </a:lnTo>
                  <a:lnTo>
                    <a:pt x="370" y="651"/>
                  </a:lnTo>
                  <a:close/>
                </a:path>
              </a:pathLst>
            </a:custGeom>
            <a:grpFill/>
            <a:ln w="3175" cap="flat" cmpd="sng">
              <a:solidFill>
                <a:srgbClr val="17366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5" name="Oval 225"/>
            <p:cNvSpPr>
              <a:spLocks noChangeArrowheads="1"/>
            </p:cNvSpPr>
            <p:nvPr/>
          </p:nvSpPr>
          <p:spPr bwMode="auto">
            <a:xfrm rot="1800000">
              <a:off x="771481" y="1890771"/>
              <a:ext cx="36195" cy="58687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26" name="Freeform 226"/>
            <p:cNvSpPr>
              <a:spLocks/>
            </p:cNvSpPr>
            <p:nvPr/>
          </p:nvSpPr>
          <p:spPr bwMode="auto">
            <a:xfrm>
              <a:off x="782684" y="1943752"/>
              <a:ext cx="53431" cy="39125"/>
            </a:xfrm>
            <a:custGeom>
              <a:avLst/>
              <a:gdLst>
                <a:gd name="T0" fmla="*/ 1 w 597"/>
                <a:gd name="T1" fmla="*/ 0 h 468"/>
                <a:gd name="T2" fmla="*/ 1 w 597"/>
                <a:gd name="T3" fmla="*/ 1 h 468"/>
                <a:gd name="T4" fmla="*/ 1 w 597"/>
                <a:gd name="T5" fmla="*/ 1 h 468"/>
                <a:gd name="T6" fmla="*/ 0 w 597"/>
                <a:gd name="T7" fmla="*/ 0 h 468"/>
                <a:gd name="T8" fmla="*/ 0 w 597"/>
                <a:gd name="T9" fmla="*/ 0 h 468"/>
                <a:gd name="T10" fmla="*/ 0 w 597"/>
                <a:gd name="T11" fmla="*/ 0 h 468"/>
                <a:gd name="T12" fmla="*/ 1 w 597"/>
                <a:gd name="T13" fmla="*/ 0 h 46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97"/>
                <a:gd name="T22" fmla="*/ 0 h 468"/>
                <a:gd name="T23" fmla="*/ 597 w 597"/>
                <a:gd name="T24" fmla="*/ 468 h 46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97" h="468">
                  <a:moveTo>
                    <a:pt x="591" y="318"/>
                  </a:moveTo>
                  <a:lnTo>
                    <a:pt x="597" y="451"/>
                  </a:lnTo>
                  <a:lnTo>
                    <a:pt x="571" y="468"/>
                  </a:lnTo>
                  <a:lnTo>
                    <a:pt x="0" y="141"/>
                  </a:lnTo>
                  <a:lnTo>
                    <a:pt x="3" y="9"/>
                  </a:lnTo>
                  <a:lnTo>
                    <a:pt x="36" y="0"/>
                  </a:lnTo>
                  <a:lnTo>
                    <a:pt x="591" y="318"/>
                  </a:lnTo>
                </a:path>
              </a:pathLst>
            </a:custGeom>
            <a:grpFill/>
            <a:ln w="3175" cmpd="sng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8" name="Freeform 227"/>
            <p:cNvSpPr>
              <a:spLocks/>
            </p:cNvSpPr>
            <p:nvPr/>
          </p:nvSpPr>
          <p:spPr bwMode="auto">
            <a:xfrm>
              <a:off x="762001" y="1795403"/>
              <a:ext cx="324032" cy="185842"/>
            </a:xfrm>
            <a:custGeom>
              <a:avLst/>
              <a:gdLst>
                <a:gd name="T0" fmla="*/ 1 w 3040"/>
                <a:gd name="T1" fmla="*/ 3 h 1830"/>
                <a:gd name="T2" fmla="*/ 0 w 3040"/>
                <a:gd name="T3" fmla="*/ 3 h 1830"/>
                <a:gd name="T4" fmla="*/ 0 w 3040"/>
                <a:gd name="T5" fmla="*/ 3 h 1830"/>
                <a:gd name="T6" fmla="*/ 0 w 3040"/>
                <a:gd name="T7" fmla="*/ 2 h 1830"/>
                <a:gd name="T8" fmla="*/ 0 w 3040"/>
                <a:gd name="T9" fmla="*/ 2 h 1830"/>
                <a:gd name="T10" fmla="*/ 0 w 3040"/>
                <a:gd name="T11" fmla="*/ 2 h 1830"/>
                <a:gd name="T12" fmla="*/ 1 w 3040"/>
                <a:gd name="T13" fmla="*/ 1 h 1830"/>
                <a:gd name="T14" fmla="*/ 1 w 3040"/>
                <a:gd name="T15" fmla="*/ 1 h 1830"/>
                <a:gd name="T16" fmla="*/ 1 w 3040"/>
                <a:gd name="T17" fmla="*/ 1 h 1830"/>
                <a:gd name="T18" fmla="*/ 1 w 3040"/>
                <a:gd name="T19" fmla="*/ 1 h 1830"/>
                <a:gd name="T20" fmla="*/ 1 w 3040"/>
                <a:gd name="T21" fmla="*/ 0 h 1830"/>
                <a:gd name="T22" fmla="*/ 1 w 3040"/>
                <a:gd name="T23" fmla="*/ 0 h 1830"/>
                <a:gd name="T24" fmla="*/ 2 w 3040"/>
                <a:gd name="T25" fmla="*/ 0 h 1830"/>
                <a:gd name="T26" fmla="*/ 2 w 3040"/>
                <a:gd name="T27" fmla="*/ 0 h 1830"/>
                <a:gd name="T28" fmla="*/ 2 w 3040"/>
                <a:gd name="T29" fmla="*/ 0 h 1830"/>
                <a:gd name="T30" fmla="*/ 4 w 3040"/>
                <a:gd name="T31" fmla="*/ 1 h 1830"/>
                <a:gd name="T32" fmla="*/ 4 w 3040"/>
                <a:gd name="T33" fmla="*/ 1 h 1830"/>
                <a:gd name="T34" fmla="*/ 4 w 3040"/>
                <a:gd name="T35" fmla="*/ 2 h 1830"/>
                <a:gd name="T36" fmla="*/ 4 w 3040"/>
                <a:gd name="T37" fmla="*/ 2 h 1830"/>
                <a:gd name="T38" fmla="*/ 4 w 3040"/>
                <a:gd name="T39" fmla="*/ 2 h 1830"/>
                <a:gd name="T40" fmla="*/ 5 w 3040"/>
                <a:gd name="T41" fmla="*/ 1 h 1830"/>
                <a:gd name="T42" fmla="*/ 6 w 3040"/>
                <a:gd name="T43" fmla="*/ 1 h 1830"/>
                <a:gd name="T44" fmla="*/ 6 w 3040"/>
                <a:gd name="T45" fmla="*/ 1 h 1830"/>
                <a:gd name="T46" fmla="*/ 5 w 3040"/>
                <a:gd name="T47" fmla="*/ 1 h 1830"/>
                <a:gd name="T48" fmla="*/ 5 w 3040"/>
                <a:gd name="T49" fmla="*/ 1 h 1830"/>
                <a:gd name="T50" fmla="*/ 5 w 3040"/>
                <a:gd name="T51" fmla="*/ 1 h 1830"/>
                <a:gd name="T52" fmla="*/ 5 w 3040"/>
                <a:gd name="T53" fmla="*/ 1 h 1830"/>
                <a:gd name="T54" fmla="*/ 5 w 3040"/>
                <a:gd name="T55" fmla="*/ 2 h 1830"/>
                <a:gd name="T56" fmla="*/ 5 w 3040"/>
                <a:gd name="T57" fmla="*/ 2 h 1830"/>
                <a:gd name="T58" fmla="*/ 3 w 3040"/>
                <a:gd name="T59" fmla="*/ 3 h 1830"/>
                <a:gd name="T60" fmla="*/ 3 w 3040"/>
                <a:gd name="T61" fmla="*/ 3 h 1830"/>
                <a:gd name="T62" fmla="*/ 2 w 3040"/>
                <a:gd name="T63" fmla="*/ 3 h 1830"/>
                <a:gd name="T64" fmla="*/ 2 w 3040"/>
                <a:gd name="T65" fmla="*/ 3 h 1830"/>
                <a:gd name="T66" fmla="*/ 2 w 3040"/>
                <a:gd name="T67" fmla="*/ 3 h 1830"/>
                <a:gd name="T68" fmla="*/ 2 w 3040"/>
                <a:gd name="T69" fmla="*/ 3 h 1830"/>
                <a:gd name="T70" fmla="*/ 2 w 3040"/>
                <a:gd name="T71" fmla="*/ 3 h 1830"/>
                <a:gd name="T72" fmla="*/ 1 w 3040"/>
                <a:gd name="T73" fmla="*/ 3 h 1830"/>
                <a:gd name="T74" fmla="*/ 1 w 3040"/>
                <a:gd name="T75" fmla="*/ 3 h 1830"/>
                <a:gd name="T76" fmla="*/ 1 w 3040"/>
                <a:gd name="T77" fmla="*/ 3 h 1830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3040"/>
                <a:gd name="T118" fmla="*/ 0 h 1830"/>
                <a:gd name="T119" fmla="*/ 3040 w 3040"/>
                <a:gd name="T120" fmla="*/ 1830 h 1830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3040" h="1830">
                  <a:moveTo>
                    <a:pt x="351" y="1533"/>
                  </a:moveTo>
                  <a:lnTo>
                    <a:pt x="177" y="1421"/>
                  </a:lnTo>
                  <a:lnTo>
                    <a:pt x="176" y="1380"/>
                  </a:lnTo>
                  <a:lnTo>
                    <a:pt x="0" y="1277"/>
                  </a:lnTo>
                  <a:lnTo>
                    <a:pt x="6" y="1155"/>
                  </a:lnTo>
                  <a:lnTo>
                    <a:pt x="21" y="1134"/>
                  </a:lnTo>
                  <a:cubicBezTo>
                    <a:pt x="81" y="1076"/>
                    <a:pt x="261" y="901"/>
                    <a:pt x="364" y="804"/>
                  </a:cubicBezTo>
                  <a:cubicBezTo>
                    <a:pt x="464" y="709"/>
                    <a:pt x="591" y="599"/>
                    <a:pt x="640" y="552"/>
                  </a:cubicBezTo>
                  <a:cubicBezTo>
                    <a:pt x="689" y="505"/>
                    <a:pt x="654" y="535"/>
                    <a:pt x="660" y="524"/>
                  </a:cubicBezTo>
                  <a:lnTo>
                    <a:pt x="676" y="484"/>
                  </a:lnTo>
                  <a:lnTo>
                    <a:pt x="692" y="244"/>
                  </a:lnTo>
                  <a:lnTo>
                    <a:pt x="756" y="196"/>
                  </a:lnTo>
                  <a:lnTo>
                    <a:pt x="1074" y="18"/>
                  </a:lnTo>
                  <a:lnTo>
                    <a:pt x="1134" y="0"/>
                  </a:lnTo>
                  <a:lnTo>
                    <a:pt x="1182" y="24"/>
                  </a:lnTo>
                  <a:lnTo>
                    <a:pt x="2040" y="508"/>
                  </a:lnTo>
                  <a:lnTo>
                    <a:pt x="2076" y="555"/>
                  </a:lnTo>
                  <a:lnTo>
                    <a:pt x="2076" y="1148"/>
                  </a:lnTo>
                  <a:lnTo>
                    <a:pt x="2331" y="1008"/>
                  </a:lnTo>
                  <a:lnTo>
                    <a:pt x="2364" y="876"/>
                  </a:lnTo>
                  <a:lnTo>
                    <a:pt x="2452" y="644"/>
                  </a:lnTo>
                  <a:lnTo>
                    <a:pt x="3040" y="320"/>
                  </a:lnTo>
                  <a:lnTo>
                    <a:pt x="3036" y="620"/>
                  </a:lnTo>
                  <a:lnTo>
                    <a:pt x="2852" y="724"/>
                  </a:lnTo>
                  <a:lnTo>
                    <a:pt x="2788" y="668"/>
                  </a:lnTo>
                  <a:cubicBezTo>
                    <a:pt x="2764" y="656"/>
                    <a:pt x="2747" y="636"/>
                    <a:pt x="2708" y="652"/>
                  </a:cubicBezTo>
                  <a:cubicBezTo>
                    <a:pt x="2660" y="668"/>
                    <a:pt x="2592" y="720"/>
                    <a:pt x="2556" y="764"/>
                  </a:cubicBezTo>
                  <a:lnTo>
                    <a:pt x="2492" y="916"/>
                  </a:lnTo>
                  <a:lnTo>
                    <a:pt x="2466" y="1050"/>
                  </a:lnTo>
                  <a:lnTo>
                    <a:pt x="1422" y="1638"/>
                  </a:lnTo>
                  <a:lnTo>
                    <a:pt x="1386" y="1554"/>
                  </a:lnTo>
                  <a:cubicBezTo>
                    <a:pt x="1360" y="1531"/>
                    <a:pt x="1320" y="1492"/>
                    <a:pt x="1266" y="1500"/>
                  </a:cubicBezTo>
                  <a:cubicBezTo>
                    <a:pt x="1158" y="1494"/>
                    <a:pt x="1104" y="1554"/>
                    <a:pt x="1062" y="1602"/>
                  </a:cubicBezTo>
                  <a:cubicBezTo>
                    <a:pt x="1020" y="1650"/>
                    <a:pt x="1009" y="1693"/>
                    <a:pt x="996" y="1728"/>
                  </a:cubicBezTo>
                  <a:lnTo>
                    <a:pt x="984" y="1806"/>
                  </a:lnTo>
                  <a:lnTo>
                    <a:pt x="960" y="1830"/>
                  </a:lnTo>
                  <a:lnTo>
                    <a:pt x="768" y="1731"/>
                  </a:lnTo>
                  <a:lnTo>
                    <a:pt x="722" y="1746"/>
                  </a:lnTo>
                  <a:lnTo>
                    <a:pt x="348" y="1533"/>
                  </a:lnTo>
                </a:path>
              </a:pathLst>
            </a:custGeom>
            <a:grpFill/>
            <a:ln w="3175" cmpd="sng">
              <a:solidFill>
                <a:srgbClr val="17366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4" name="Freeform 228"/>
            <p:cNvSpPr>
              <a:spLocks/>
            </p:cNvSpPr>
            <p:nvPr/>
          </p:nvSpPr>
          <p:spPr bwMode="auto">
            <a:xfrm>
              <a:off x="762863" y="1832083"/>
              <a:ext cx="321448" cy="147533"/>
            </a:xfrm>
            <a:custGeom>
              <a:avLst/>
              <a:gdLst>
                <a:gd name="T0" fmla="*/ 0 w 1332"/>
                <a:gd name="T1" fmla="*/ 9 h 649"/>
                <a:gd name="T2" fmla="*/ 0 w 1332"/>
                <a:gd name="T3" fmla="*/ 8 h 649"/>
                <a:gd name="T4" fmla="*/ 0 w 1332"/>
                <a:gd name="T5" fmla="*/ 7 h 649"/>
                <a:gd name="T6" fmla="*/ 2 w 1332"/>
                <a:gd name="T7" fmla="*/ 8 h 649"/>
                <a:gd name="T8" fmla="*/ 2 w 1332"/>
                <a:gd name="T9" fmla="*/ 8 h 649"/>
                <a:gd name="T10" fmla="*/ 7 w 1332"/>
                <a:gd name="T11" fmla="*/ 12 h 649"/>
                <a:gd name="T12" fmla="*/ 7 w 1332"/>
                <a:gd name="T13" fmla="*/ 12 h 649"/>
                <a:gd name="T14" fmla="*/ 8 w 1332"/>
                <a:gd name="T15" fmla="*/ 12 h 649"/>
                <a:gd name="T16" fmla="*/ 8 w 1332"/>
                <a:gd name="T17" fmla="*/ 12 h 649"/>
                <a:gd name="T18" fmla="*/ 9 w 1332"/>
                <a:gd name="T19" fmla="*/ 12 h 649"/>
                <a:gd name="T20" fmla="*/ 9 w 1332"/>
                <a:gd name="T21" fmla="*/ 13 h 649"/>
                <a:gd name="T22" fmla="*/ 11 w 1332"/>
                <a:gd name="T23" fmla="*/ 10 h 649"/>
                <a:gd name="T24" fmla="*/ 15 w 1332"/>
                <a:gd name="T25" fmla="*/ 8 h 649"/>
                <a:gd name="T26" fmla="*/ 16 w 1332"/>
                <a:gd name="T27" fmla="*/ 7 h 649"/>
                <a:gd name="T28" fmla="*/ 16 w 1332"/>
                <a:gd name="T29" fmla="*/ 4 h 649"/>
                <a:gd name="T30" fmla="*/ 20 w 1332"/>
                <a:gd name="T31" fmla="*/ 2 h 649"/>
                <a:gd name="T32" fmla="*/ 20 w 1332"/>
                <a:gd name="T33" fmla="*/ 2 h 649"/>
                <a:gd name="T34" fmla="*/ 20 w 1332"/>
                <a:gd name="T35" fmla="*/ 8 h 649"/>
                <a:gd name="T36" fmla="*/ 23 w 1332"/>
                <a:gd name="T37" fmla="*/ 6 h 649"/>
                <a:gd name="T38" fmla="*/ 23 w 1332"/>
                <a:gd name="T39" fmla="*/ 5 h 649"/>
                <a:gd name="T40" fmla="*/ 24 w 1332"/>
                <a:gd name="T41" fmla="*/ 3 h 649"/>
                <a:gd name="T42" fmla="*/ 27 w 1332"/>
                <a:gd name="T43" fmla="*/ 1 h 649"/>
                <a:gd name="T44" fmla="*/ 29 w 1332"/>
                <a:gd name="T45" fmla="*/ 0 h 649"/>
                <a:gd name="T46" fmla="*/ 29 w 1332"/>
                <a:gd name="T47" fmla="*/ 3 h 649"/>
                <a:gd name="T48" fmla="*/ 28 w 1332"/>
                <a:gd name="T49" fmla="*/ 3 h 649"/>
                <a:gd name="T50" fmla="*/ 27 w 1332"/>
                <a:gd name="T51" fmla="*/ 3 h 649"/>
                <a:gd name="T52" fmla="*/ 26 w 1332"/>
                <a:gd name="T53" fmla="*/ 3 h 649"/>
                <a:gd name="T54" fmla="*/ 25 w 1332"/>
                <a:gd name="T55" fmla="*/ 3 h 649"/>
                <a:gd name="T56" fmla="*/ 25 w 1332"/>
                <a:gd name="T57" fmla="*/ 4 h 649"/>
                <a:gd name="T58" fmla="*/ 24 w 1332"/>
                <a:gd name="T59" fmla="*/ 5 h 649"/>
                <a:gd name="T60" fmla="*/ 24 w 1332"/>
                <a:gd name="T61" fmla="*/ 7 h 649"/>
                <a:gd name="T62" fmla="*/ 14 w 1332"/>
                <a:gd name="T63" fmla="*/ 12 h 649"/>
                <a:gd name="T64" fmla="*/ 13 w 1332"/>
                <a:gd name="T65" fmla="*/ 11 h 649"/>
                <a:gd name="T66" fmla="*/ 12 w 1332"/>
                <a:gd name="T67" fmla="*/ 11 h 649"/>
                <a:gd name="T68" fmla="*/ 11 w 1332"/>
                <a:gd name="T69" fmla="*/ 11 h 649"/>
                <a:gd name="T70" fmla="*/ 11 w 1332"/>
                <a:gd name="T71" fmla="*/ 11 h 649"/>
                <a:gd name="T72" fmla="*/ 10 w 1332"/>
                <a:gd name="T73" fmla="*/ 13 h 649"/>
                <a:gd name="T74" fmla="*/ 10 w 1332"/>
                <a:gd name="T75" fmla="*/ 14 h 649"/>
                <a:gd name="T76" fmla="*/ 9 w 1332"/>
                <a:gd name="T77" fmla="*/ 14 h 649"/>
                <a:gd name="T78" fmla="*/ 7 w 1332"/>
                <a:gd name="T79" fmla="*/ 13 h 649"/>
                <a:gd name="T80" fmla="*/ 7 w 1332"/>
                <a:gd name="T81" fmla="*/ 13 h 649"/>
                <a:gd name="T82" fmla="*/ 2 w 1332"/>
                <a:gd name="T83" fmla="*/ 10 h 649"/>
                <a:gd name="T84" fmla="*/ 2 w 1332"/>
                <a:gd name="T85" fmla="*/ 10 h 649"/>
                <a:gd name="T86" fmla="*/ 0 w 1332"/>
                <a:gd name="T87" fmla="*/ 9 h 649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332"/>
                <a:gd name="T133" fmla="*/ 0 h 649"/>
                <a:gd name="T134" fmla="*/ 1332 w 1332"/>
                <a:gd name="T135" fmla="*/ 649 h 649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332" h="649">
                  <a:moveTo>
                    <a:pt x="0" y="409"/>
                  </a:moveTo>
                  <a:lnTo>
                    <a:pt x="1" y="359"/>
                  </a:lnTo>
                  <a:lnTo>
                    <a:pt x="8" y="341"/>
                  </a:lnTo>
                  <a:lnTo>
                    <a:pt x="77" y="391"/>
                  </a:lnTo>
                  <a:lnTo>
                    <a:pt x="89" y="392"/>
                  </a:lnTo>
                  <a:lnTo>
                    <a:pt x="335" y="535"/>
                  </a:lnTo>
                  <a:lnTo>
                    <a:pt x="329" y="545"/>
                  </a:lnTo>
                  <a:lnTo>
                    <a:pt x="346" y="541"/>
                  </a:lnTo>
                  <a:lnTo>
                    <a:pt x="380" y="568"/>
                  </a:lnTo>
                  <a:lnTo>
                    <a:pt x="392" y="569"/>
                  </a:lnTo>
                  <a:lnTo>
                    <a:pt x="407" y="573"/>
                  </a:lnTo>
                  <a:cubicBezTo>
                    <a:pt x="430" y="556"/>
                    <a:pt x="480" y="508"/>
                    <a:pt x="528" y="470"/>
                  </a:cubicBezTo>
                  <a:cubicBezTo>
                    <a:pt x="576" y="433"/>
                    <a:pt x="668" y="367"/>
                    <a:pt x="692" y="349"/>
                  </a:cubicBezTo>
                  <a:lnTo>
                    <a:pt x="712" y="335"/>
                  </a:lnTo>
                  <a:lnTo>
                    <a:pt x="712" y="172"/>
                  </a:lnTo>
                  <a:lnTo>
                    <a:pt x="893" y="70"/>
                  </a:lnTo>
                  <a:lnTo>
                    <a:pt x="911" y="88"/>
                  </a:lnTo>
                  <a:lnTo>
                    <a:pt x="913" y="356"/>
                  </a:lnTo>
                  <a:lnTo>
                    <a:pt x="1030" y="293"/>
                  </a:lnTo>
                  <a:lnTo>
                    <a:pt x="1048" y="229"/>
                  </a:lnTo>
                  <a:lnTo>
                    <a:pt x="1085" y="131"/>
                  </a:lnTo>
                  <a:lnTo>
                    <a:pt x="1245" y="44"/>
                  </a:lnTo>
                  <a:lnTo>
                    <a:pt x="1332" y="0"/>
                  </a:lnTo>
                  <a:lnTo>
                    <a:pt x="1332" y="119"/>
                  </a:lnTo>
                  <a:lnTo>
                    <a:pt x="1260" y="157"/>
                  </a:lnTo>
                  <a:lnTo>
                    <a:pt x="1235" y="136"/>
                  </a:lnTo>
                  <a:lnTo>
                    <a:pt x="1203" y="123"/>
                  </a:lnTo>
                  <a:lnTo>
                    <a:pt x="1162" y="143"/>
                  </a:lnTo>
                  <a:lnTo>
                    <a:pt x="1130" y="169"/>
                  </a:lnTo>
                  <a:lnTo>
                    <a:pt x="1096" y="240"/>
                  </a:lnTo>
                  <a:lnTo>
                    <a:pt x="1078" y="315"/>
                  </a:lnTo>
                  <a:lnTo>
                    <a:pt x="629" y="562"/>
                  </a:lnTo>
                  <a:lnTo>
                    <a:pt x="602" y="518"/>
                  </a:lnTo>
                  <a:lnTo>
                    <a:pt x="559" y="502"/>
                  </a:lnTo>
                  <a:lnTo>
                    <a:pt x="512" y="511"/>
                  </a:lnTo>
                  <a:lnTo>
                    <a:pt x="484" y="529"/>
                  </a:lnTo>
                  <a:lnTo>
                    <a:pt x="441" y="585"/>
                  </a:lnTo>
                  <a:lnTo>
                    <a:pt x="428" y="640"/>
                  </a:lnTo>
                  <a:lnTo>
                    <a:pt x="421" y="649"/>
                  </a:lnTo>
                  <a:lnTo>
                    <a:pt x="336" y="606"/>
                  </a:lnTo>
                  <a:lnTo>
                    <a:pt x="314" y="614"/>
                  </a:lnTo>
                  <a:lnTo>
                    <a:pt x="78" y="475"/>
                  </a:lnTo>
                  <a:lnTo>
                    <a:pt x="76" y="450"/>
                  </a:lnTo>
                  <a:lnTo>
                    <a:pt x="0" y="409"/>
                  </a:lnTo>
                  <a:close/>
                </a:path>
              </a:pathLst>
            </a:custGeom>
            <a:grpFill/>
            <a:ln w="3175" cmpd="sng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1" name="Freeform 229"/>
            <p:cNvSpPr>
              <a:spLocks/>
            </p:cNvSpPr>
            <p:nvPr/>
          </p:nvSpPr>
          <p:spPr bwMode="auto">
            <a:xfrm>
              <a:off x="831806" y="1847570"/>
              <a:ext cx="102553" cy="53796"/>
            </a:xfrm>
            <a:custGeom>
              <a:avLst/>
              <a:gdLst>
                <a:gd name="T0" fmla="*/ 2 w 954"/>
                <a:gd name="T1" fmla="*/ 1 h 528"/>
                <a:gd name="T2" fmla="*/ 0 w 954"/>
                <a:gd name="T3" fmla="*/ 0 h 528"/>
                <a:gd name="T4" fmla="*/ 0 60000 65536"/>
                <a:gd name="T5" fmla="*/ 0 60000 65536"/>
                <a:gd name="T6" fmla="*/ 0 w 954"/>
                <a:gd name="T7" fmla="*/ 0 h 528"/>
                <a:gd name="T8" fmla="*/ 954 w 954"/>
                <a:gd name="T9" fmla="*/ 528 h 528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954" h="528">
                  <a:moveTo>
                    <a:pt x="954" y="528"/>
                  </a:moveTo>
                  <a:lnTo>
                    <a:pt x="0" y="0"/>
                  </a:lnTo>
                </a:path>
              </a:pathLst>
            </a:custGeom>
            <a:grpFill/>
            <a:ln w="3175" cmpd="sng">
              <a:solidFill>
                <a:srgbClr val="17366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2" name="Freeform 230"/>
            <p:cNvSpPr>
              <a:spLocks/>
            </p:cNvSpPr>
            <p:nvPr/>
          </p:nvSpPr>
          <p:spPr bwMode="auto">
            <a:xfrm>
              <a:off x="836976" y="1821486"/>
              <a:ext cx="144780" cy="52981"/>
            </a:xfrm>
            <a:custGeom>
              <a:avLst/>
              <a:gdLst>
                <a:gd name="T0" fmla="*/ 0 w 1356"/>
                <a:gd name="T1" fmla="*/ 0 h 522"/>
                <a:gd name="T2" fmla="*/ 0 w 1356"/>
                <a:gd name="T3" fmla="*/ 0 h 522"/>
                <a:gd name="T4" fmla="*/ 0 w 1356"/>
                <a:gd name="T5" fmla="*/ 0 h 522"/>
                <a:gd name="T6" fmla="*/ 2 w 1356"/>
                <a:gd name="T7" fmla="*/ 1 h 522"/>
                <a:gd name="T8" fmla="*/ 2 w 1356"/>
                <a:gd name="T9" fmla="*/ 1 h 522"/>
                <a:gd name="T10" fmla="*/ 3 w 1356"/>
                <a:gd name="T11" fmla="*/ 0 h 52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56"/>
                <a:gd name="T19" fmla="*/ 0 h 522"/>
                <a:gd name="T20" fmla="*/ 1356 w 1356"/>
                <a:gd name="T21" fmla="*/ 522 h 52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56" h="522">
                  <a:moveTo>
                    <a:pt x="0" y="33"/>
                  </a:moveTo>
                  <a:lnTo>
                    <a:pt x="12" y="0"/>
                  </a:lnTo>
                  <a:lnTo>
                    <a:pt x="54" y="6"/>
                  </a:lnTo>
                  <a:lnTo>
                    <a:pt x="894" y="480"/>
                  </a:lnTo>
                  <a:lnTo>
                    <a:pt x="930" y="522"/>
                  </a:lnTo>
                  <a:lnTo>
                    <a:pt x="1356" y="272"/>
                  </a:lnTo>
                </a:path>
              </a:pathLst>
            </a:custGeom>
            <a:grpFill/>
            <a:ln w="3175" cmpd="sng">
              <a:solidFill>
                <a:srgbClr val="17366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3" name="Freeform 231"/>
            <p:cNvSpPr>
              <a:spLocks/>
            </p:cNvSpPr>
            <p:nvPr/>
          </p:nvSpPr>
          <p:spPr bwMode="auto">
            <a:xfrm>
              <a:off x="843009" y="1904626"/>
              <a:ext cx="93935" cy="52166"/>
            </a:xfrm>
            <a:custGeom>
              <a:avLst/>
              <a:gdLst>
                <a:gd name="T0" fmla="*/ 2 w 885"/>
                <a:gd name="T1" fmla="*/ 0 h 522"/>
                <a:gd name="T2" fmla="*/ 1 w 885"/>
                <a:gd name="T3" fmla="*/ 0 h 522"/>
                <a:gd name="T4" fmla="*/ 0 w 885"/>
                <a:gd name="T5" fmla="*/ 1 h 522"/>
                <a:gd name="T6" fmla="*/ 0 w 885"/>
                <a:gd name="T7" fmla="*/ 1 h 522"/>
                <a:gd name="T8" fmla="*/ 0 w 885"/>
                <a:gd name="T9" fmla="*/ 1 h 522"/>
                <a:gd name="T10" fmla="*/ 1 w 885"/>
                <a:gd name="T11" fmla="*/ 0 h 522"/>
                <a:gd name="T12" fmla="*/ 1 w 885"/>
                <a:gd name="T13" fmla="*/ 0 h 522"/>
                <a:gd name="T14" fmla="*/ 2 w 885"/>
                <a:gd name="T15" fmla="*/ 0 h 52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885"/>
                <a:gd name="T25" fmla="*/ 0 h 522"/>
                <a:gd name="T26" fmla="*/ 885 w 885"/>
                <a:gd name="T27" fmla="*/ 522 h 52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885" h="522">
                  <a:moveTo>
                    <a:pt x="885" y="33"/>
                  </a:moveTo>
                  <a:lnTo>
                    <a:pt x="476" y="248"/>
                  </a:lnTo>
                  <a:cubicBezTo>
                    <a:pt x="334" y="326"/>
                    <a:pt x="109" y="460"/>
                    <a:pt x="33" y="503"/>
                  </a:cubicBezTo>
                  <a:lnTo>
                    <a:pt x="0" y="522"/>
                  </a:lnTo>
                  <a:lnTo>
                    <a:pt x="35" y="494"/>
                  </a:lnTo>
                  <a:cubicBezTo>
                    <a:pt x="113" y="442"/>
                    <a:pt x="341" y="287"/>
                    <a:pt x="471" y="210"/>
                  </a:cubicBezTo>
                  <a:cubicBezTo>
                    <a:pt x="601" y="133"/>
                    <a:pt x="714" y="70"/>
                    <a:pt x="782" y="36"/>
                  </a:cubicBezTo>
                  <a:lnTo>
                    <a:pt x="864" y="0"/>
                  </a:lnTo>
                </a:path>
              </a:pathLst>
            </a:custGeom>
            <a:grpFill/>
            <a:ln w="3175" cmpd="sng">
              <a:solidFill>
                <a:srgbClr val="17366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4" name="Freeform 232"/>
            <p:cNvSpPr>
              <a:spLocks/>
            </p:cNvSpPr>
            <p:nvPr/>
          </p:nvSpPr>
          <p:spPr bwMode="auto">
            <a:xfrm>
              <a:off x="836976" y="1827192"/>
              <a:ext cx="95658" cy="69283"/>
            </a:xfrm>
            <a:custGeom>
              <a:avLst/>
              <a:gdLst>
                <a:gd name="T0" fmla="*/ 2 w 891"/>
                <a:gd name="T1" fmla="*/ 1 h 684"/>
                <a:gd name="T2" fmla="*/ 2 w 891"/>
                <a:gd name="T3" fmla="*/ 1 h 684"/>
                <a:gd name="T4" fmla="*/ 0 w 891"/>
                <a:gd name="T5" fmla="*/ 0 h 684"/>
                <a:gd name="T6" fmla="*/ 0 w 891"/>
                <a:gd name="T7" fmla="*/ 0 h 684"/>
                <a:gd name="T8" fmla="*/ 0 w 891"/>
                <a:gd name="T9" fmla="*/ 0 h 684"/>
                <a:gd name="T10" fmla="*/ 2 w 891"/>
                <a:gd name="T11" fmla="*/ 1 h 68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91"/>
                <a:gd name="T19" fmla="*/ 0 h 684"/>
                <a:gd name="T20" fmla="*/ 891 w 891"/>
                <a:gd name="T21" fmla="*/ 684 h 68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91" h="684">
                  <a:moveTo>
                    <a:pt x="891" y="477"/>
                  </a:moveTo>
                  <a:lnTo>
                    <a:pt x="879" y="684"/>
                  </a:lnTo>
                  <a:lnTo>
                    <a:pt x="0" y="195"/>
                  </a:lnTo>
                  <a:lnTo>
                    <a:pt x="15" y="6"/>
                  </a:lnTo>
                  <a:lnTo>
                    <a:pt x="51" y="0"/>
                  </a:lnTo>
                  <a:lnTo>
                    <a:pt x="879" y="456"/>
                  </a:lnTo>
                </a:path>
              </a:pathLst>
            </a:custGeom>
            <a:grpFill/>
            <a:ln w="3175" cmpd="sng">
              <a:solidFill>
                <a:srgbClr val="17366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8" name="Freeform 233"/>
            <p:cNvSpPr>
              <a:spLocks/>
            </p:cNvSpPr>
            <p:nvPr/>
          </p:nvSpPr>
          <p:spPr bwMode="auto">
            <a:xfrm>
              <a:off x="939530" y="1856536"/>
              <a:ext cx="36195" cy="40755"/>
            </a:xfrm>
            <a:custGeom>
              <a:avLst/>
              <a:gdLst>
                <a:gd name="T0" fmla="*/ 0 w 344"/>
                <a:gd name="T1" fmla="*/ 0 h 400"/>
                <a:gd name="T2" fmla="*/ 0 w 344"/>
                <a:gd name="T3" fmla="*/ 1 h 400"/>
                <a:gd name="T4" fmla="*/ 1 w 344"/>
                <a:gd name="T5" fmla="*/ 0 h 400"/>
                <a:gd name="T6" fmla="*/ 1 w 344"/>
                <a:gd name="T7" fmla="*/ 0 h 400"/>
                <a:gd name="T8" fmla="*/ 0 w 344"/>
                <a:gd name="T9" fmla="*/ 0 h 4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44"/>
                <a:gd name="T16" fmla="*/ 0 h 400"/>
                <a:gd name="T17" fmla="*/ 344 w 344"/>
                <a:gd name="T18" fmla="*/ 400 h 4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44" h="400">
                  <a:moveTo>
                    <a:pt x="0" y="188"/>
                  </a:moveTo>
                  <a:lnTo>
                    <a:pt x="0" y="400"/>
                  </a:lnTo>
                  <a:lnTo>
                    <a:pt x="344" y="200"/>
                  </a:lnTo>
                  <a:lnTo>
                    <a:pt x="344" y="0"/>
                  </a:lnTo>
                  <a:lnTo>
                    <a:pt x="35" y="175"/>
                  </a:lnTo>
                </a:path>
              </a:pathLst>
            </a:custGeom>
            <a:grpFill/>
            <a:ln w="3175" cmpd="sng">
              <a:solidFill>
                <a:srgbClr val="17366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31" name="Freeform 234"/>
            <p:cNvSpPr>
              <a:spLocks/>
            </p:cNvSpPr>
            <p:nvPr/>
          </p:nvSpPr>
          <p:spPr bwMode="auto">
            <a:xfrm>
              <a:off x="878343" y="1846754"/>
              <a:ext cx="6033" cy="22008"/>
            </a:xfrm>
            <a:custGeom>
              <a:avLst/>
              <a:gdLst>
                <a:gd name="T0" fmla="*/ 0 w 60"/>
                <a:gd name="T1" fmla="*/ 0 h 225"/>
                <a:gd name="T2" fmla="*/ 0 w 60"/>
                <a:gd name="T3" fmla="*/ 0 h 225"/>
                <a:gd name="T4" fmla="*/ 0 w 60"/>
                <a:gd name="T5" fmla="*/ 0 h 225"/>
                <a:gd name="T6" fmla="*/ 0 w 60"/>
                <a:gd name="T7" fmla="*/ 0 h 2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0"/>
                <a:gd name="T13" fmla="*/ 0 h 225"/>
                <a:gd name="T14" fmla="*/ 60 w 60"/>
                <a:gd name="T15" fmla="*/ 225 h 2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0" h="225">
                  <a:moveTo>
                    <a:pt x="0" y="213"/>
                  </a:moveTo>
                  <a:lnTo>
                    <a:pt x="27" y="0"/>
                  </a:lnTo>
                  <a:lnTo>
                    <a:pt x="60" y="24"/>
                  </a:lnTo>
                  <a:lnTo>
                    <a:pt x="39" y="225"/>
                  </a:lnTo>
                </a:path>
              </a:pathLst>
            </a:custGeom>
            <a:grpFill/>
            <a:ln w="3175" cap="flat" cmpd="sng">
              <a:solidFill>
                <a:srgbClr val="17366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32" name="Freeform 235"/>
            <p:cNvSpPr>
              <a:spLocks/>
            </p:cNvSpPr>
            <p:nvPr/>
          </p:nvSpPr>
          <p:spPr bwMode="auto">
            <a:xfrm>
              <a:off x="782684" y="1944566"/>
              <a:ext cx="49984" cy="27713"/>
            </a:xfrm>
            <a:custGeom>
              <a:avLst/>
              <a:gdLst>
                <a:gd name="T0" fmla="*/ 1 w 465"/>
                <a:gd name="T1" fmla="*/ 1 h 271"/>
                <a:gd name="T2" fmla="*/ 0 w 465"/>
                <a:gd name="T3" fmla="*/ 0 h 271"/>
                <a:gd name="T4" fmla="*/ 0 60000 65536"/>
                <a:gd name="T5" fmla="*/ 0 60000 65536"/>
                <a:gd name="T6" fmla="*/ 0 w 465"/>
                <a:gd name="T7" fmla="*/ 0 h 271"/>
                <a:gd name="T8" fmla="*/ 465 w 465"/>
                <a:gd name="T9" fmla="*/ 271 h 27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65" h="271">
                  <a:moveTo>
                    <a:pt x="465" y="271"/>
                  </a:moveTo>
                  <a:lnTo>
                    <a:pt x="0" y="0"/>
                  </a:lnTo>
                </a:path>
              </a:pathLst>
            </a:custGeom>
            <a:grpFill/>
            <a:ln w="3175" cmpd="sng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33" name="Freeform 236"/>
            <p:cNvSpPr>
              <a:spLocks/>
            </p:cNvSpPr>
            <p:nvPr/>
          </p:nvSpPr>
          <p:spPr bwMode="auto">
            <a:xfrm>
              <a:off x="842147" y="1892400"/>
              <a:ext cx="72390" cy="63578"/>
            </a:xfrm>
            <a:custGeom>
              <a:avLst/>
              <a:gdLst>
                <a:gd name="T0" fmla="*/ 0 w 684"/>
                <a:gd name="T1" fmla="*/ 1 h 626"/>
                <a:gd name="T2" fmla="*/ 0 w 684"/>
                <a:gd name="T3" fmla="*/ 1 h 626"/>
                <a:gd name="T4" fmla="*/ 1 w 684"/>
                <a:gd name="T5" fmla="*/ 0 h 626"/>
                <a:gd name="T6" fmla="*/ 1 w 684"/>
                <a:gd name="T7" fmla="*/ 0 h 626"/>
                <a:gd name="T8" fmla="*/ 1 w 684"/>
                <a:gd name="T9" fmla="*/ 0 h 6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84"/>
                <a:gd name="T16" fmla="*/ 0 h 626"/>
                <a:gd name="T17" fmla="*/ 684 w 684"/>
                <a:gd name="T18" fmla="*/ 626 h 62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84" h="626">
                  <a:moveTo>
                    <a:pt x="0" y="626"/>
                  </a:moveTo>
                  <a:lnTo>
                    <a:pt x="57" y="569"/>
                  </a:lnTo>
                  <a:cubicBezTo>
                    <a:pt x="121" y="503"/>
                    <a:pt x="290" y="316"/>
                    <a:pt x="384" y="228"/>
                  </a:cubicBezTo>
                  <a:cubicBezTo>
                    <a:pt x="509" y="133"/>
                    <a:pt x="564" y="75"/>
                    <a:pt x="624" y="42"/>
                  </a:cubicBezTo>
                  <a:lnTo>
                    <a:pt x="684" y="0"/>
                  </a:lnTo>
                </a:path>
              </a:pathLst>
            </a:custGeom>
            <a:grpFill/>
            <a:ln w="3175" cmpd="sng">
              <a:solidFill>
                <a:srgbClr val="17366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35" name="Oval 237"/>
            <p:cNvSpPr>
              <a:spLocks noChangeArrowheads="1"/>
            </p:cNvSpPr>
            <p:nvPr/>
          </p:nvSpPr>
          <p:spPr bwMode="auto">
            <a:xfrm rot="20160818">
              <a:off x="843009" y="1956793"/>
              <a:ext cx="6033" cy="8151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38" name="Freeform 238"/>
            <p:cNvSpPr>
              <a:spLocks/>
            </p:cNvSpPr>
            <p:nvPr/>
          </p:nvSpPr>
          <p:spPr bwMode="auto">
            <a:xfrm>
              <a:off x="935220" y="1852460"/>
              <a:ext cx="43089" cy="84770"/>
            </a:xfrm>
            <a:custGeom>
              <a:avLst/>
              <a:gdLst>
                <a:gd name="T0" fmla="*/ 0 w 408"/>
                <a:gd name="T1" fmla="*/ 0 h 848"/>
                <a:gd name="T2" fmla="*/ 0 w 408"/>
                <a:gd name="T3" fmla="*/ 1 h 848"/>
                <a:gd name="T4" fmla="*/ 0 w 408"/>
                <a:gd name="T5" fmla="*/ 2 h 848"/>
                <a:gd name="T6" fmla="*/ 0 w 408"/>
                <a:gd name="T7" fmla="*/ 2 h 848"/>
                <a:gd name="T8" fmla="*/ 1 w 408"/>
                <a:gd name="T9" fmla="*/ 1 h 848"/>
                <a:gd name="T10" fmla="*/ 1 w 408"/>
                <a:gd name="T11" fmla="*/ 1 h 848"/>
                <a:gd name="T12" fmla="*/ 1 w 408"/>
                <a:gd name="T13" fmla="*/ 0 h 848"/>
                <a:gd name="T14" fmla="*/ 0 w 408"/>
                <a:gd name="T15" fmla="*/ 0 h 84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08"/>
                <a:gd name="T25" fmla="*/ 0 h 848"/>
                <a:gd name="T26" fmla="*/ 408 w 408"/>
                <a:gd name="T27" fmla="*/ 848 h 84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08" h="848">
                  <a:moveTo>
                    <a:pt x="0" y="232"/>
                  </a:moveTo>
                  <a:lnTo>
                    <a:pt x="0" y="488"/>
                  </a:lnTo>
                  <a:lnTo>
                    <a:pt x="0" y="832"/>
                  </a:lnTo>
                  <a:lnTo>
                    <a:pt x="64" y="848"/>
                  </a:lnTo>
                  <a:lnTo>
                    <a:pt x="376" y="672"/>
                  </a:lnTo>
                  <a:lnTo>
                    <a:pt x="408" y="616"/>
                  </a:lnTo>
                  <a:lnTo>
                    <a:pt x="408" y="0"/>
                  </a:lnTo>
                  <a:lnTo>
                    <a:pt x="0" y="232"/>
                  </a:lnTo>
                  <a:close/>
                </a:path>
              </a:pathLst>
            </a:custGeom>
            <a:grpFill/>
            <a:ln w="3175" cmpd="sng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41" name="Freeform 239"/>
            <p:cNvSpPr>
              <a:spLocks/>
            </p:cNvSpPr>
            <p:nvPr/>
          </p:nvSpPr>
          <p:spPr bwMode="auto">
            <a:xfrm>
              <a:off x="781822" y="1850015"/>
              <a:ext cx="49984" cy="72544"/>
            </a:xfrm>
            <a:custGeom>
              <a:avLst/>
              <a:gdLst>
                <a:gd name="T0" fmla="*/ 1 w 474"/>
                <a:gd name="T1" fmla="*/ 0 h 705"/>
                <a:gd name="T2" fmla="*/ 1 w 474"/>
                <a:gd name="T3" fmla="*/ 0 h 705"/>
                <a:gd name="T4" fmla="*/ 1 w 474"/>
                <a:gd name="T5" fmla="*/ 1 h 705"/>
                <a:gd name="T6" fmla="*/ 0 w 474"/>
                <a:gd name="T7" fmla="*/ 1 h 705"/>
                <a:gd name="T8" fmla="*/ 0 w 474"/>
                <a:gd name="T9" fmla="*/ 1 h 705"/>
                <a:gd name="T10" fmla="*/ 0 w 474"/>
                <a:gd name="T11" fmla="*/ 1 h 705"/>
                <a:gd name="T12" fmla="*/ 0 w 474"/>
                <a:gd name="T13" fmla="*/ 1 h 705"/>
                <a:gd name="T14" fmla="*/ 1 w 474"/>
                <a:gd name="T15" fmla="*/ 0 h 705"/>
                <a:gd name="T16" fmla="*/ 1 w 474"/>
                <a:gd name="T17" fmla="*/ 0 h 70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74"/>
                <a:gd name="T28" fmla="*/ 0 h 705"/>
                <a:gd name="T29" fmla="*/ 474 w 474"/>
                <a:gd name="T30" fmla="*/ 705 h 70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74" h="705">
                  <a:moveTo>
                    <a:pt x="474" y="0"/>
                  </a:moveTo>
                  <a:lnTo>
                    <a:pt x="458" y="40"/>
                  </a:lnTo>
                  <a:cubicBezTo>
                    <a:pt x="435" y="83"/>
                    <a:pt x="391" y="178"/>
                    <a:pt x="338" y="260"/>
                  </a:cubicBezTo>
                  <a:cubicBezTo>
                    <a:pt x="251" y="392"/>
                    <a:pt x="198" y="459"/>
                    <a:pt x="142" y="532"/>
                  </a:cubicBezTo>
                  <a:lnTo>
                    <a:pt x="0" y="705"/>
                  </a:lnTo>
                  <a:lnTo>
                    <a:pt x="60" y="627"/>
                  </a:lnTo>
                  <a:cubicBezTo>
                    <a:pt x="103" y="566"/>
                    <a:pt x="204" y="421"/>
                    <a:pt x="258" y="336"/>
                  </a:cubicBezTo>
                  <a:cubicBezTo>
                    <a:pt x="333" y="216"/>
                    <a:pt x="355" y="166"/>
                    <a:pt x="382" y="116"/>
                  </a:cubicBezTo>
                  <a:lnTo>
                    <a:pt x="422" y="52"/>
                  </a:lnTo>
                </a:path>
              </a:pathLst>
            </a:custGeom>
            <a:grpFill/>
            <a:ln w="3175" cap="flat" cmpd="sng">
              <a:solidFill>
                <a:srgbClr val="17366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42" name="Freeform 240"/>
            <p:cNvSpPr>
              <a:spLocks/>
            </p:cNvSpPr>
            <p:nvPr/>
          </p:nvSpPr>
          <p:spPr bwMode="auto">
            <a:xfrm>
              <a:off x="780960" y="1860611"/>
              <a:ext cx="73252" cy="63578"/>
            </a:xfrm>
            <a:custGeom>
              <a:avLst/>
              <a:gdLst>
                <a:gd name="T0" fmla="*/ 0 w 684"/>
                <a:gd name="T1" fmla="*/ 1 h 626"/>
                <a:gd name="T2" fmla="*/ 0 w 684"/>
                <a:gd name="T3" fmla="*/ 1 h 626"/>
                <a:gd name="T4" fmla="*/ 1 w 684"/>
                <a:gd name="T5" fmla="*/ 0 h 626"/>
                <a:gd name="T6" fmla="*/ 1 w 684"/>
                <a:gd name="T7" fmla="*/ 0 h 626"/>
                <a:gd name="T8" fmla="*/ 1 w 684"/>
                <a:gd name="T9" fmla="*/ 0 h 6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84"/>
                <a:gd name="T16" fmla="*/ 0 h 626"/>
                <a:gd name="T17" fmla="*/ 684 w 684"/>
                <a:gd name="T18" fmla="*/ 626 h 62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84" h="626">
                  <a:moveTo>
                    <a:pt x="0" y="626"/>
                  </a:moveTo>
                  <a:lnTo>
                    <a:pt x="57" y="569"/>
                  </a:lnTo>
                  <a:cubicBezTo>
                    <a:pt x="121" y="503"/>
                    <a:pt x="290" y="316"/>
                    <a:pt x="384" y="228"/>
                  </a:cubicBezTo>
                  <a:cubicBezTo>
                    <a:pt x="509" y="133"/>
                    <a:pt x="564" y="75"/>
                    <a:pt x="624" y="42"/>
                  </a:cubicBezTo>
                  <a:lnTo>
                    <a:pt x="684" y="0"/>
                  </a:lnTo>
                </a:path>
              </a:pathLst>
            </a:custGeom>
            <a:grpFill/>
            <a:ln w="3175" cmpd="sng">
              <a:solidFill>
                <a:srgbClr val="17366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43" name="Oval 241"/>
            <p:cNvSpPr>
              <a:spLocks noChangeArrowheads="1"/>
            </p:cNvSpPr>
            <p:nvPr/>
          </p:nvSpPr>
          <p:spPr bwMode="auto">
            <a:xfrm rot="20160818">
              <a:off x="826635" y="1952717"/>
              <a:ext cx="11203" cy="13857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44" name="Oval 242"/>
            <p:cNvSpPr>
              <a:spLocks noChangeArrowheads="1"/>
            </p:cNvSpPr>
            <p:nvPr/>
          </p:nvSpPr>
          <p:spPr bwMode="auto">
            <a:xfrm rot="20160818">
              <a:off x="782684" y="1927449"/>
              <a:ext cx="11203" cy="15487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45" name="Oval 243"/>
            <p:cNvSpPr>
              <a:spLocks noChangeArrowheads="1"/>
            </p:cNvSpPr>
            <p:nvPr/>
          </p:nvSpPr>
          <p:spPr bwMode="auto">
            <a:xfrm rot="20160541">
              <a:off x="822326" y="1969834"/>
              <a:ext cx="4309" cy="6521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46" name="Oval 244"/>
            <p:cNvSpPr>
              <a:spLocks noChangeArrowheads="1"/>
            </p:cNvSpPr>
            <p:nvPr/>
          </p:nvSpPr>
          <p:spPr bwMode="auto">
            <a:xfrm rot="20160541">
              <a:off x="784407" y="1949457"/>
              <a:ext cx="5171" cy="6521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47" name="Freeform 245"/>
            <p:cNvSpPr>
              <a:spLocks/>
            </p:cNvSpPr>
            <p:nvPr/>
          </p:nvSpPr>
          <p:spPr bwMode="auto">
            <a:xfrm>
              <a:off x="796472" y="1933970"/>
              <a:ext cx="25854" cy="24453"/>
            </a:xfrm>
            <a:custGeom>
              <a:avLst/>
              <a:gdLst>
                <a:gd name="T0" fmla="*/ 0 w 141"/>
                <a:gd name="T1" fmla="*/ 1 h 138"/>
                <a:gd name="T2" fmla="*/ 1 w 141"/>
                <a:gd name="T3" fmla="*/ 2 h 138"/>
                <a:gd name="T4" fmla="*/ 1 w 141"/>
                <a:gd name="T5" fmla="*/ 1 h 138"/>
                <a:gd name="T6" fmla="*/ 0 w 141"/>
                <a:gd name="T7" fmla="*/ 0 h 138"/>
                <a:gd name="T8" fmla="*/ 0 w 141"/>
                <a:gd name="T9" fmla="*/ 1 h 1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1"/>
                <a:gd name="T16" fmla="*/ 0 h 138"/>
                <a:gd name="T17" fmla="*/ 141 w 141"/>
                <a:gd name="T18" fmla="*/ 138 h 13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1" h="138">
                  <a:moveTo>
                    <a:pt x="6" y="66"/>
                  </a:moveTo>
                  <a:lnTo>
                    <a:pt x="138" y="138"/>
                  </a:lnTo>
                  <a:lnTo>
                    <a:pt x="141" y="85"/>
                  </a:lnTo>
                  <a:lnTo>
                    <a:pt x="0" y="0"/>
                  </a:lnTo>
                  <a:lnTo>
                    <a:pt x="6" y="66"/>
                  </a:lnTo>
                  <a:close/>
                </a:path>
              </a:pathLst>
            </a:custGeom>
            <a:grpFill/>
            <a:ln w="3175" cap="flat" cmpd="sng">
              <a:solidFill>
                <a:srgbClr val="17366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48" name="Oval 246"/>
            <p:cNvSpPr>
              <a:spLocks noChangeArrowheads="1"/>
            </p:cNvSpPr>
            <p:nvPr/>
          </p:nvSpPr>
          <p:spPr bwMode="auto">
            <a:xfrm rot="20160541">
              <a:off x="849903" y="1961684"/>
              <a:ext cx="4309" cy="6521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49" name="Oval 247"/>
            <p:cNvSpPr>
              <a:spLocks noChangeArrowheads="1"/>
            </p:cNvSpPr>
            <p:nvPr/>
          </p:nvSpPr>
          <p:spPr bwMode="auto">
            <a:xfrm rot="20160818">
              <a:off x="764586" y="1913593"/>
              <a:ext cx="5171" cy="8966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50" name="Line 248"/>
            <p:cNvSpPr>
              <a:spLocks noChangeShapeType="1"/>
            </p:cNvSpPr>
            <p:nvPr/>
          </p:nvSpPr>
          <p:spPr bwMode="auto">
            <a:xfrm flipV="1">
              <a:off x="986067" y="1814967"/>
              <a:ext cx="0" cy="86400"/>
            </a:xfrm>
            <a:prstGeom prst="lin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51" name="Freeform 249"/>
            <p:cNvSpPr>
              <a:spLocks/>
            </p:cNvSpPr>
            <p:nvPr/>
          </p:nvSpPr>
          <p:spPr bwMode="auto">
            <a:xfrm>
              <a:off x="791302" y="1894845"/>
              <a:ext cx="80146" cy="57872"/>
            </a:xfrm>
            <a:custGeom>
              <a:avLst/>
              <a:gdLst>
                <a:gd name="T0" fmla="*/ 0 w 546"/>
                <a:gd name="T1" fmla="*/ 1 h 426"/>
                <a:gd name="T2" fmla="*/ 2 w 546"/>
                <a:gd name="T3" fmla="*/ 2 h 426"/>
                <a:gd name="T4" fmla="*/ 2 w 546"/>
                <a:gd name="T5" fmla="*/ 2 h 426"/>
                <a:gd name="T6" fmla="*/ 3 w 546"/>
                <a:gd name="T7" fmla="*/ 1 h 426"/>
                <a:gd name="T8" fmla="*/ 1 w 546"/>
                <a:gd name="T9" fmla="*/ 0 h 426"/>
                <a:gd name="T10" fmla="*/ 1 w 546"/>
                <a:gd name="T11" fmla="*/ 1 h 426"/>
                <a:gd name="T12" fmla="*/ 0 w 546"/>
                <a:gd name="T13" fmla="*/ 1 h 42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6"/>
                <a:gd name="T22" fmla="*/ 0 h 426"/>
                <a:gd name="T23" fmla="*/ 546 w 546"/>
                <a:gd name="T24" fmla="*/ 426 h 42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6" h="426">
                  <a:moveTo>
                    <a:pt x="0" y="246"/>
                  </a:moveTo>
                  <a:lnTo>
                    <a:pt x="300" y="426"/>
                  </a:lnTo>
                  <a:lnTo>
                    <a:pt x="402" y="312"/>
                  </a:lnTo>
                  <a:lnTo>
                    <a:pt x="546" y="162"/>
                  </a:lnTo>
                  <a:lnTo>
                    <a:pt x="252" y="0"/>
                  </a:lnTo>
                  <a:lnTo>
                    <a:pt x="126" y="114"/>
                  </a:lnTo>
                  <a:lnTo>
                    <a:pt x="0" y="246"/>
                  </a:lnTo>
                  <a:close/>
                </a:path>
              </a:pathLst>
            </a:custGeom>
            <a:grpFill/>
            <a:ln w="9525" cap="flat" cmpd="sng">
              <a:solidFill>
                <a:srgbClr val="17366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852" name="Group 250"/>
            <p:cNvGrpSpPr>
              <a:grpSpLocks/>
            </p:cNvGrpSpPr>
            <p:nvPr/>
          </p:nvGrpSpPr>
          <p:grpSpPr bwMode="auto">
            <a:xfrm>
              <a:off x="874033" y="1770950"/>
              <a:ext cx="61187" cy="56242"/>
              <a:chOff x="2352" y="3792"/>
              <a:chExt cx="329" cy="318"/>
            </a:xfrm>
            <a:grpFill/>
          </p:grpSpPr>
          <p:sp>
            <p:nvSpPr>
              <p:cNvPr id="877" name="Freeform 251"/>
              <p:cNvSpPr>
                <a:spLocks/>
              </p:cNvSpPr>
              <p:nvPr/>
            </p:nvSpPr>
            <p:spPr bwMode="auto">
              <a:xfrm>
                <a:off x="2352" y="3792"/>
                <a:ext cx="329" cy="318"/>
              </a:xfrm>
              <a:custGeom>
                <a:avLst/>
                <a:gdLst>
                  <a:gd name="T0" fmla="*/ 76 w 675"/>
                  <a:gd name="T1" fmla="*/ 55 h 653"/>
                  <a:gd name="T2" fmla="*/ 74 w 675"/>
                  <a:gd name="T3" fmla="*/ 23 h 653"/>
                  <a:gd name="T4" fmla="*/ 33 w 675"/>
                  <a:gd name="T5" fmla="*/ 0 h 653"/>
                  <a:gd name="T6" fmla="*/ 0 w 675"/>
                  <a:gd name="T7" fmla="*/ 20 h 653"/>
                  <a:gd name="T8" fmla="*/ 0 w 675"/>
                  <a:gd name="T9" fmla="*/ 53 h 653"/>
                  <a:gd name="T10" fmla="*/ 40 w 675"/>
                  <a:gd name="T11" fmla="*/ 75 h 653"/>
                  <a:gd name="T12" fmla="*/ 78 w 675"/>
                  <a:gd name="T13" fmla="*/ 53 h 65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75"/>
                  <a:gd name="T22" fmla="*/ 0 h 653"/>
                  <a:gd name="T23" fmla="*/ 675 w 675"/>
                  <a:gd name="T24" fmla="*/ 653 h 65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75" h="653">
                    <a:moveTo>
                      <a:pt x="654" y="477"/>
                    </a:moveTo>
                    <a:lnTo>
                      <a:pt x="639" y="198"/>
                    </a:lnTo>
                    <a:lnTo>
                      <a:pt x="288" y="0"/>
                    </a:lnTo>
                    <a:lnTo>
                      <a:pt x="0" y="173"/>
                    </a:lnTo>
                    <a:lnTo>
                      <a:pt x="0" y="461"/>
                    </a:lnTo>
                    <a:lnTo>
                      <a:pt x="345" y="653"/>
                    </a:lnTo>
                    <a:lnTo>
                      <a:pt x="675" y="458"/>
                    </a:lnTo>
                  </a:path>
                </a:pathLst>
              </a:custGeom>
              <a:grpFill/>
              <a:ln w="3175" cap="flat" cmpd="sng">
                <a:solidFill>
                  <a:srgbClr val="17366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8" name="Freeform 252"/>
              <p:cNvSpPr>
                <a:spLocks/>
              </p:cNvSpPr>
              <p:nvPr/>
            </p:nvSpPr>
            <p:spPr bwMode="auto">
              <a:xfrm>
                <a:off x="2533" y="3896"/>
                <a:ext cx="128" cy="80"/>
              </a:xfrm>
              <a:custGeom>
                <a:avLst/>
                <a:gdLst>
                  <a:gd name="T0" fmla="*/ 0 w 261"/>
                  <a:gd name="T1" fmla="*/ 19 h 164"/>
                  <a:gd name="T2" fmla="*/ 31 w 261"/>
                  <a:gd name="T3" fmla="*/ 0 h 164"/>
                  <a:gd name="T4" fmla="*/ 0 60000 65536"/>
                  <a:gd name="T5" fmla="*/ 0 60000 65536"/>
                  <a:gd name="T6" fmla="*/ 0 w 261"/>
                  <a:gd name="T7" fmla="*/ 0 h 164"/>
                  <a:gd name="T8" fmla="*/ 261 w 261"/>
                  <a:gd name="T9" fmla="*/ 164 h 164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61" h="164">
                    <a:moveTo>
                      <a:pt x="0" y="164"/>
                    </a:moveTo>
                    <a:lnTo>
                      <a:pt x="261" y="0"/>
                    </a:lnTo>
                  </a:path>
                </a:pathLst>
              </a:custGeom>
              <a:grpFill/>
              <a:ln w="3175" cmpd="sng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9" name="Freeform 253"/>
              <p:cNvSpPr>
                <a:spLocks/>
              </p:cNvSpPr>
              <p:nvPr/>
            </p:nvSpPr>
            <p:spPr bwMode="auto">
              <a:xfrm>
                <a:off x="2352" y="3881"/>
                <a:ext cx="161" cy="90"/>
              </a:xfrm>
              <a:custGeom>
                <a:avLst/>
                <a:gdLst>
                  <a:gd name="T0" fmla="*/ 0 w 330"/>
                  <a:gd name="T1" fmla="*/ 0 h 186"/>
                  <a:gd name="T2" fmla="*/ 39 w 330"/>
                  <a:gd name="T3" fmla="*/ 21 h 186"/>
                  <a:gd name="T4" fmla="*/ 0 60000 65536"/>
                  <a:gd name="T5" fmla="*/ 0 60000 65536"/>
                  <a:gd name="T6" fmla="*/ 0 w 330"/>
                  <a:gd name="T7" fmla="*/ 0 h 186"/>
                  <a:gd name="T8" fmla="*/ 330 w 330"/>
                  <a:gd name="T9" fmla="*/ 186 h 18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30" h="186">
                    <a:moveTo>
                      <a:pt x="0" y="0"/>
                    </a:moveTo>
                    <a:lnTo>
                      <a:pt x="330" y="186"/>
                    </a:lnTo>
                  </a:path>
                </a:pathLst>
              </a:custGeom>
              <a:grpFill/>
              <a:ln w="3175" cmpd="sng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0" name="Freeform 254"/>
              <p:cNvSpPr>
                <a:spLocks/>
              </p:cNvSpPr>
              <p:nvPr/>
            </p:nvSpPr>
            <p:spPr bwMode="auto">
              <a:xfrm>
                <a:off x="2522" y="3989"/>
                <a:ext cx="0" cy="121"/>
              </a:xfrm>
              <a:custGeom>
                <a:avLst/>
                <a:gdLst>
                  <a:gd name="T0" fmla="*/ 0 w 1"/>
                  <a:gd name="T1" fmla="*/ 29 h 249"/>
                  <a:gd name="T2" fmla="*/ 0 w 1"/>
                  <a:gd name="T3" fmla="*/ 0 h 249"/>
                  <a:gd name="T4" fmla="*/ 0 60000 65536"/>
                  <a:gd name="T5" fmla="*/ 0 60000 65536"/>
                  <a:gd name="T6" fmla="*/ 0 w 1"/>
                  <a:gd name="T7" fmla="*/ 0 h 249"/>
                  <a:gd name="T8" fmla="*/ 0 w 1"/>
                  <a:gd name="T9" fmla="*/ 249 h 249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" h="249">
                    <a:moveTo>
                      <a:pt x="0" y="249"/>
                    </a:moveTo>
                    <a:lnTo>
                      <a:pt x="0" y="0"/>
                    </a:lnTo>
                  </a:path>
                </a:pathLst>
              </a:custGeom>
              <a:grpFill/>
              <a:ln w="3175" cmpd="sng">
                <a:solidFill>
                  <a:srgbClr val="173660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1" name="Freeform 255"/>
              <p:cNvSpPr>
                <a:spLocks/>
              </p:cNvSpPr>
              <p:nvPr/>
            </p:nvSpPr>
            <p:spPr bwMode="auto">
              <a:xfrm>
                <a:off x="2361" y="3904"/>
                <a:ext cx="152" cy="188"/>
              </a:xfrm>
              <a:custGeom>
                <a:avLst/>
                <a:gdLst>
                  <a:gd name="T0" fmla="*/ 0 w 312"/>
                  <a:gd name="T1" fmla="*/ 0 h 387"/>
                  <a:gd name="T2" fmla="*/ 0 w 312"/>
                  <a:gd name="T3" fmla="*/ 25 h 387"/>
                  <a:gd name="T4" fmla="*/ 36 w 312"/>
                  <a:gd name="T5" fmla="*/ 44 h 387"/>
                  <a:gd name="T6" fmla="*/ 36 w 312"/>
                  <a:gd name="T7" fmla="*/ 20 h 387"/>
                  <a:gd name="T8" fmla="*/ 0 w 312"/>
                  <a:gd name="T9" fmla="*/ 0 h 38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2"/>
                  <a:gd name="T16" fmla="*/ 0 h 387"/>
                  <a:gd name="T17" fmla="*/ 312 w 312"/>
                  <a:gd name="T18" fmla="*/ 387 h 38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2" h="387">
                    <a:moveTo>
                      <a:pt x="0" y="0"/>
                    </a:moveTo>
                    <a:lnTo>
                      <a:pt x="0" y="216"/>
                    </a:lnTo>
                    <a:lnTo>
                      <a:pt x="312" y="387"/>
                    </a:lnTo>
                    <a:lnTo>
                      <a:pt x="312" y="17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17366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53" name="Line 256"/>
            <p:cNvSpPr>
              <a:spLocks noChangeShapeType="1"/>
            </p:cNvSpPr>
            <p:nvPr/>
          </p:nvSpPr>
          <p:spPr bwMode="auto">
            <a:xfrm>
              <a:off x="890407" y="1763614"/>
              <a:ext cx="95658" cy="50536"/>
            </a:xfrm>
            <a:prstGeom prst="lin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54" name="Line 257"/>
            <p:cNvSpPr>
              <a:spLocks noChangeShapeType="1"/>
            </p:cNvSpPr>
            <p:nvPr/>
          </p:nvSpPr>
          <p:spPr bwMode="auto">
            <a:xfrm flipV="1">
              <a:off x="984342" y="1761984"/>
              <a:ext cx="97382" cy="52981"/>
            </a:xfrm>
            <a:prstGeom prst="lin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855" name="Group 258"/>
            <p:cNvGrpSpPr>
              <a:grpSpLocks/>
            </p:cNvGrpSpPr>
            <p:nvPr/>
          </p:nvGrpSpPr>
          <p:grpSpPr bwMode="auto">
            <a:xfrm>
              <a:off x="1074830" y="1754653"/>
              <a:ext cx="6894" cy="107594"/>
              <a:chOff x="2784" y="2408"/>
              <a:chExt cx="30" cy="472"/>
            </a:xfrm>
            <a:grpFill/>
          </p:grpSpPr>
          <p:sp>
            <p:nvSpPr>
              <p:cNvPr id="875" name="Freeform 259"/>
              <p:cNvSpPr>
                <a:spLocks/>
              </p:cNvSpPr>
              <p:nvPr/>
            </p:nvSpPr>
            <p:spPr bwMode="auto">
              <a:xfrm>
                <a:off x="2792" y="2408"/>
                <a:ext cx="15" cy="235"/>
              </a:xfrm>
              <a:custGeom>
                <a:avLst/>
                <a:gdLst>
                  <a:gd name="T0" fmla="*/ 1 w 15"/>
                  <a:gd name="T1" fmla="*/ 0 h 235"/>
                  <a:gd name="T2" fmla="*/ 0 w 15"/>
                  <a:gd name="T3" fmla="*/ 232 h 235"/>
                  <a:gd name="T4" fmla="*/ 4 w 15"/>
                  <a:gd name="T5" fmla="*/ 235 h 235"/>
                  <a:gd name="T6" fmla="*/ 15 w 15"/>
                  <a:gd name="T7" fmla="*/ 234 h 235"/>
                  <a:gd name="T8" fmla="*/ 15 w 15"/>
                  <a:gd name="T9" fmla="*/ 1 h 235"/>
                  <a:gd name="T10" fmla="*/ 7 w 15"/>
                  <a:gd name="T11" fmla="*/ 1 h 235"/>
                  <a:gd name="T12" fmla="*/ 1 w 15"/>
                  <a:gd name="T13" fmla="*/ 0 h 23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5"/>
                  <a:gd name="T22" fmla="*/ 0 h 235"/>
                  <a:gd name="T23" fmla="*/ 15 w 15"/>
                  <a:gd name="T24" fmla="*/ 235 h 23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5" h="235">
                    <a:moveTo>
                      <a:pt x="1" y="0"/>
                    </a:moveTo>
                    <a:lnTo>
                      <a:pt x="0" y="232"/>
                    </a:lnTo>
                    <a:lnTo>
                      <a:pt x="4" y="235"/>
                    </a:lnTo>
                    <a:lnTo>
                      <a:pt x="15" y="234"/>
                    </a:lnTo>
                    <a:lnTo>
                      <a:pt x="15" y="1"/>
                    </a:lnTo>
                    <a:lnTo>
                      <a:pt x="7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3175" cmpd="sng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6" name="Freeform 260"/>
              <p:cNvSpPr>
                <a:spLocks/>
              </p:cNvSpPr>
              <p:nvPr/>
            </p:nvSpPr>
            <p:spPr bwMode="auto">
              <a:xfrm>
                <a:off x="2784" y="2632"/>
                <a:ext cx="30" cy="248"/>
              </a:xfrm>
              <a:custGeom>
                <a:avLst/>
                <a:gdLst>
                  <a:gd name="T0" fmla="*/ 5 w 30"/>
                  <a:gd name="T1" fmla="*/ 0 h 248"/>
                  <a:gd name="T2" fmla="*/ 0 w 30"/>
                  <a:gd name="T3" fmla="*/ 243 h 248"/>
                  <a:gd name="T4" fmla="*/ 12 w 30"/>
                  <a:gd name="T5" fmla="*/ 248 h 248"/>
                  <a:gd name="T6" fmla="*/ 30 w 30"/>
                  <a:gd name="T7" fmla="*/ 243 h 248"/>
                  <a:gd name="T8" fmla="*/ 27 w 30"/>
                  <a:gd name="T9" fmla="*/ 0 h 248"/>
                  <a:gd name="T10" fmla="*/ 15 w 30"/>
                  <a:gd name="T11" fmla="*/ 5 h 248"/>
                  <a:gd name="T12" fmla="*/ 3 w 30"/>
                  <a:gd name="T13" fmla="*/ 2 h 24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0"/>
                  <a:gd name="T22" fmla="*/ 0 h 248"/>
                  <a:gd name="T23" fmla="*/ 30 w 30"/>
                  <a:gd name="T24" fmla="*/ 248 h 24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0" h="248">
                    <a:moveTo>
                      <a:pt x="5" y="0"/>
                    </a:moveTo>
                    <a:lnTo>
                      <a:pt x="0" y="243"/>
                    </a:lnTo>
                    <a:lnTo>
                      <a:pt x="12" y="248"/>
                    </a:lnTo>
                    <a:lnTo>
                      <a:pt x="30" y="243"/>
                    </a:lnTo>
                    <a:lnTo>
                      <a:pt x="27" y="0"/>
                    </a:lnTo>
                    <a:lnTo>
                      <a:pt x="15" y="5"/>
                    </a:lnTo>
                    <a:lnTo>
                      <a:pt x="3" y="2"/>
                    </a:lnTo>
                  </a:path>
                </a:pathLst>
              </a:custGeom>
              <a:grpFill/>
              <a:ln w="3175" cmpd="sng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56" name="Group 261"/>
            <p:cNvGrpSpPr>
              <a:grpSpLocks/>
            </p:cNvGrpSpPr>
            <p:nvPr/>
          </p:nvGrpSpPr>
          <p:grpSpPr bwMode="auto">
            <a:xfrm flipH="1">
              <a:off x="1067935" y="1731826"/>
              <a:ext cx="25854" cy="35049"/>
              <a:chOff x="911" y="2160"/>
              <a:chExt cx="339" cy="480"/>
            </a:xfrm>
            <a:grpFill/>
          </p:grpSpPr>
          <p:sp>
            <p:nvSpPr>
              <p:cNvPr id="870" name="Freeform 262"/>
              <p:cNvSpPr>
                <a:spLocks/>
              </p:cNvSpPr>
              <p:nvPr/>
            </p:nvSpPr>
            <p:spPr bwMode="auto">
              <a:xfrm>
                <a:off x="911" y="2160"/>
                <a:ext cx="339" cy="480"/>
              </a:xfrm>
              <a:custGeom>
                <a:avLst/>
                <a:gdLst>
                  <a:gd name="T0" fmla="*/ 6 w 339"/>
                  <a:gd name="T1" fmla="*/ 150 h 480"/>
                  <a:gd name="T2" fmla="*/ 0 w 339"/>
                  <a:gd name="T3" fmla="*/ 334 h 480"/>
                  <a:gd name="T4" fmla="*/ 1 w 339"/>
                  <a:gd name="T5" fmla="*/ 405 h 480"/>
                  <a:gd name="T6" fmla="*/ 21 w 339"/>
                  <a:gd name="T7" fmla="*/ 431 h 480"/>
                  <a:gd name="T8" fmla="*/ 54 w 339"/>
                  <a:gd name="T9" fmla="*/ 456 h 480"/>
                  <a:gd name="T10" fmla="*/ 129 w 339"/>
                  <a:gd name="T11" fmla="*/ 477 h 480"/>
                  <a:gd name="T12" fmla="*/ 211 w 339"/>
                  <a:gd name="T13" fmla="*/ 480 h 480"/>
                  <a:gd name="T14" fmla="*/ 288 w 339"/>
                  <a:gd name="T15" fmla="*/ 458 h 480"/>
                  <a:gd name="T16" fmla="*/ 333 w 339"/>
                  <a:gd name="T17" fmla="*/ 419 h 480"/>
                  <a:gd name="T18" fmla="*/ 337 w 339"/>
                  <a:gd name="T19" fmla="*/ 393 h 480"/>
                  <a:gd name="T20" fmla="*/ 339 w 339"/>
                  <a:gd name="T21" fmla="*/ 149 h 480"/>
                  <a:gd name="T22" fmla="*/ 313 w 339"/>
                  <a:gd name="T23" fmla="*/ 73 h 480"/>
                  <a:gd name="T24" fmla="*/ 250 w 339"/>
                  <a:gd name="T25" fmla="*/ 21 h 480"/>
                  <a:gd name="T26" fmla="*/ 213 w 339"/>
                  <a:gd name="T27" fmla="*/ 9 h 480"/>
                  <a:gd name="T28" fmla="*/ 163 w 339"/>
                  <a:gd name="T29" fmla="*/ 0 h 480"/>
                  <a:gd name="T30" fmla="*/ 93 w 339"/>
                  <a:gd name="T31" fmla="*/ 20 h 480"/>
                  <a:gd name="T32" fmla="*/ 28 w 339"/>
                  <a:gd name="T33" fmla="*/ 77 h 480"/>
                  <a:gd name="T34" fmla="*/ 6 w 339"/>
                  <a:gd name="T35" fmla="*/ 150 h 480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339"/>
                  <a:gd name="T55" fmla="*/ 0 h 480"/>
                  <a:gd name="T56" fmla="*/ 339 w 339"/>
                  <a:gd name="T57" fmla="*/ 480 h 480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339" h="480">
                    <a:moveTo>
                      <a:pt x="6" y="150"/>
                    </a:moveTo>
                    <a:lnTo>
                      <a:pt x="0" y="334"/>
                    </a:lnTo>
                    <a:lnTo>
                      <a:pt x="1" y="405"/>
                    </a:lnTo>
                    <a:lnTo>
                      <a:pt x="21" y="431"/>
                    </a:lnTo>
                    <a:lnTo>
                      <a:pt x="54" y="456"/>
                    </a:lnTo>
                    <a:lnTo>
                      <a:pt x="129" y="477"/>
                    </a:lnTo>
                    <a:lnTo>
                      <a:pt x="211" y="480"/>
                    </a:lnTo>
                    <a:lnTo>
                      <a:pt x="288" y="458"/>
                    </a:lnTo>
                    <a:lnTo>
                      <a:pt x="333" y="419"/>
                    </a:lnTo>
                    <a:lnTo>
                      <a:pt x="337" y="393"/>
                    </a:lnTo>
                    <a:lnTo>
                      <a:pt x="339" y="149"/>
                    </a:lnTo>
                    <a:lnTo>
                      <a:pt x="313" y="73"/>
                    </a:lnTo>
                    <a:lnTo>
                      <a:pt x="250" y="21"/>
                    </a:lnTo>
                    <a:lnTo>
                      <a:pt x="213" y="9"/>
                    </a:lnTo>
                    <a:lnTo>
                      <a:pt x="163" y="0"/>
                    </a:lnTo>
                    <a:lnTo>
                      <a:pt x="93" y="20"/>
                    </a:lnTo>
                    <a:lnTo>
                      <a:pt x="28" y="77"/>
                    </a:lnTo>
                    <a:lnTo>
                      <a:pt x="6" y="150"/>
                    </a:lnTo>
                    <a:close/>
                  </a:path>
                </a:pathLst>
              </a:custGeom>
              <a:grpFill/>
              <a:ln w="9525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" name="Arc 263"/>
              <p:cNvSpPr>
                <a:spLocks/>
              </p:cNvSpPr>
              <p:nvPr/>
            </p:nvSpPr>
            <p:spPr bwMode="auto">
              <a:xfrm>
                <a:off x="914" y="2161"/>
                <a:ext cx="334" cy="168"/>
              </a:xfrm>
              <a:custGeom>
                <a:avLst/>
                <a:gdLst>
                  <a:gd name="T0" fmla="*/ 0 w 43186"/>
                  <a:gd name="T1" fmla="*/ 0 h 21600"/>
                  <a:gd name="T2" fmla="*/ 0 w 43186"/>
                  <a:gd name="T3" fmla="*/ 0 h 21600"/>
                  <a:gd name="T4" fmla="*/ 0 w 43186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6"/>
                  <a:gd name="T10" fmla="*/ 0 h 21600"/>
                  <a:gd name="T11" fmla="*/ 43186 w 43186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6" h="21600" fill="none" extrusionOk="0">
                    <a:moveTo>
                      <a:pt x="0" y="21592"/>
                    </a:moveTo>
                    <a:cubicBezTo>
                      <a:pt x="4" y="9665"/>
                      <a:pt x="9673" y="-1"/>
                      <a:pt x="21600" y="0"/>
                    </a:cubicBezTo>
                    <a:cubicBezTo>
                      <a:pt x="33230" y="0"/>
                      <a:pt x="42772" y="9208"/>
                      <a:pt x="43186" y="20830"/>
                    </a:cubicBezTo>
                  </a:path>
                  <a:path w="43186" h="21600" stroke="0" extrusionOk="0">
                    <a:moveTo>
                      <a:pt x="0" y="21592"/>
                    </a:moveTo>
                    <a:cubicBezTo>
                      <a:pt x="4" y="9665"/>
                      <a:pt x="9673" y="-1"/>
                      <a:pt x="21600" y="0"/>
                    </a:cubicBezTo>
                    <a:cubicBezTo>
                      <a:pt x="33230" y="0"/>
                      <a:pt x="42772" y="9208"/>
                      <a:pt x="43186" y="2083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grpFill/>
              <a:ln w="3175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72" name="Arc 264"/>
              <p:cNvSpPr>
                <a:spLocks/>
              </p:cNvSpPr>
              <p:nvPr/>
            </p:nvSpPr>
            <p:spPr bwMode="auto">
              <a:xfrm flipV="1">
                <a:off x="914" y="2543"/>
                <a:ext cx="334" cy="97"/>
              </a:xfrm>
              <a:custGeom>
                <a:avLst/>
                <a:gdLst>
                  <a:gd name="T0" fmla="*/ 0 w 43200"/>
                  <a:gd name="T1" fmla="*/ 0 h 23263"/>
                  <a:gd name="T2" fmla="*/ 0 w 43200"/>
                  <a:gd name="T3" fmla="*/ 0 h 23263"/>
                  <a:gd name="T4" fmla="*/ 0 w 43200"/>
                  <a:gd name="T5" fmla="*/ 0 h 23263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3263"/>
                  <a:gd name="T11" fmla="*/ 43200 w 43200"/>
                  <a:gd name="T12" fmla="*/ 23263 h 2326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3263" fill="none" extrusionOk="0">
                    <a:moveTo>
                      <a:pt x="5" y="22103"/>
                    </a:moveTo>
                    <a:cubicBezTo>
                      <a:pt x="1" y="21935"/>
                      <a:pt x="0" y="21767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22154"/>
                      <a:pt x="43178" y="22709"/>
                      <a:pt x="43135" y="23262"/>
                    </a:cubicBezTo>
                  </a:path>
                  <a:path w="43200" h="23263" stroke="0" extrusionOk="0">
                    <a:moveTo>
                      <a:pt x="5" y="22103"/>
                    </a:moveTo>
                    <a:cubicBezTo>
                      <a:pt x="1" y="21935"/>
                      <a:pt x="0" y="21767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22154"/>
                      <a:pt x="43178" y="22709"/>
                      <a:pt x="43135" y="23262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grpFill/>
              <a:ln w="3175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73" name="Line 265"/>
              <p:cNvSpPr>
                <a:spLocks noChangeShapeType="1"/>
              </p:cNvSpPr>
              <p:nvPr/>
            </p:nvSpPr>
            <p:spPr bwMode="auto">
              <a:xfrm>
                <a:off x="1248" y="2317"/>
                <a:ext cx="0" cy="240"/>
              </a:xfrm>
              <a:prstGeom prst="line">
                <a:avLst/>
              </a:prstGeom>
              <a:grpFill/>
              <a:ln w="3175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4" name="Line 266"/>
              <p:cNvSpPr>
                <a:spLocks noChangeShapeType="1"/>
              </p:cNvSpPr>
              <p:nvPr/>
            </p:nvSpPr>
            <p:spPr bwMode="auto">
              <a:xfrm>
                <a:off x="914" y="2323"/>
                <a:ext cx="0" cy="221"/>
              </a:xfrm>
              <a:prstGeom prst="line">
                <a:avLst/>
              </a:prstGeom>
              <a:grpFill/>
              <a:ln w="3175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57" name="Group 267"/>
            <p:cNvGrpSpPr>
              <a:grpSpLocks/>
            </p:cNvGrpSpPr>
            <p:nvPr/>
          </p:nvGrpSpPr>
          <p:grpSpPr bwMode="auto">
            <a:xfrm>
              <a:off x="917984" y="1709003"/>
              <a:ext cx="36195" cy="54612"/>
              <a:chOff x="2133" y="2208"/>
              <a:chExt cx="150" cy="241"/>
            </a:xfrm>
            <a:grpFill/>
          </p:grpSpPr>
          <p:grpSp>
            <p:nvGrpSpPr>
              <p:cNvPr id="865" name="Group 268"/>
              <p:cNvGrpSpPr>
                <a:grpSpLocks/>
              </p:cNvGrpSpPr>
              <p:nvPr/>
            </p:nvGrpSpPr>
            <p:grpSpPr bwMode="auto">
              <a:xfrm>
                <a:off x="2133" y="2330"/>
                <a:ext cx="150" cy="119"/>
                <a:chOff x="2133" y="2384"/>
                <a:chExt cx="150" cy="119"/>
              </a:xfrm>
              <a:grpFill/>
            </p:grpSpPr>
            <p:sp>
              <p:nvSpPr>
                <p:cNvPr id="867" name="Freeform 269"/>
                <p:cNvSpPr>
                  <a:spLocks/>
                </p:cNvSpPr>
                <p:nvPr/>
              </p:nvSpPr>
              <p:spPr bwMode="auto">
                <a:xfrm>
                  <a:off x="2133" y="2384"/>
                  <a:ext cx="150" cy="119"/>
                </a:xfrm>
                <a:custGeom>
                  <a:avLst/>
                  <a:gdLst>
                    <a:gd name="T0" fmla="*/ 0 w 150"/>
                    <a:gd name="T1" fmla="*/ 46 h 119"/>
                    <a:gd name="T2" fmla="*/ 123 w 150"/>
                    <a:gd name="T3" fmla="*/ 119 h 119"/>
                    <a:gd name="T4" fmla="*/ 138 w 150"/>
                    <a:gd name="T5" fmla="*/ 64 h 119"/>
                    <a:gd name="T6" fmla="*/ 150 w 150"/>
                    <a:gd name="T7" fmla="*/ 16 h 119"/>
                    <a:gd name="T8" fmla="*/ 129 w 150"/>
                    <a:gd name="T9" fmla="*/ 0 h 119"/>
                    <a:gd name="T10" fmla="*/ 29 w 150"/>
                    <a:gd name="T11" fmla="*/ 16 h 119"/>
                    <a:gd name="T12" fmla="*/ 0 w 150"/>
                    <a:gd name="T13" fmla="*/ 46 h 119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50"/>
                    <a:gd name="T22" fmla="*/ 0 h 119"/>
                    <a:gd name="T23" fmla="*/ 150 w 150"/>
                    <a:gd name="T24" fmla="*/ 119 h 119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50" h="119">
                      <a:moveTo>
                        <a:pt x="0" y="46"/>
                      </a:moveTo>
                      <a:lnTo>
                        <a:pt x="123" y="119"/>
                      </a:lnTo>
                      <a:lnTo>
                        <a:pt x="138" y="64"/>
                      </a:lnTo>
                      <a:lnTo>
                        <a:pt x="150" y="16"/>
                      </a:lnTo>
                      <a:lnTo>
                        <a:pt x="129" y="0"/>
                      </a:lnTo>
                      <a:lnTo>
                        <a:pt x="29" y="16"/>
                      </a:lnTo>
                      <a:lnTo>
                        <a:pt x="0" y="46"/>
                      </a:lnTo>
                    </a:path>
                  </a:pathLst>
                </a:custGeom>
                <a:grpFill/>
                <a:ln w="3175" cmpd="sng">
                  <a:solidFill>
                    <a:srgbClr val="17366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68" name="Freeform 270"/>
                <p:cNvSpPr>
                  <a:spLocks/>
                </p:cNvSpPr>
                <p:nvPr/>
              </p:nvSpPr>
              <p:spPr bwMode="auto">
                <a:xfrm>
                  <a:off x="2163" y="2385"/>
                  <a:ext cx="97" cy="66"/>
                </a:xfrm>
                <a:custGeom>
                  <a:avLst/>
                  <a:gdLst>
                    <a:gd name="T0" fmla="*/ 0 w 97"/>
                    <a:gd name="T1" fmla="*/ 17 h 66"/>
                    <a:gd name="T2" fmla="*/ 80 w 97"/>
                    <a:gd name="T3" fmla="*/ 66 h 66"/>
                    <a:gd name="T4" fmla="*/ 97 w 97"/>
                    <a:gd name="T5" fmla="*/ 0 h 66"/>
                    <a:gd name="T6" fmla="*/ 0 w 97"/>
                    <a:gd name="T7" fmla="*/ 15 h 66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97"/>
                    <a:gd name="T13" fmla="*/ 0 h 66"/>
                    <a:gd name="T14" fmla="*/ 97 w 97"/>
                    <a:gd name="T15" fmla="*/ 66 h 6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97" h="66">
                      <a:moveTo>
                        <a:pt x="0" y="17"/>
                      </a:moveTo>
                      <a:lnTo>
                        <a:pt x="80" y="66"/>
                      </a:lnTo>
                      <a:lnTo>
                        <a:pt x="97" y="0"/>
                      </a:lnTo>
                      <a:lnTo>
                        <a:pt x="0" y="15"/>
                      </a:lnTo>
                    </a:path>
                  </a:pathLst>
                </a:custGeom>
                <a:grpFill/>
                <a:ln w="3175" cmpd="sng">
                  <a:solidFill>
                    <a:srgbClr val="17366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69" name="Line 271"/>
                <p:cNvSpPr>
                  <a:spLocks noChangeShapeType="1"/>
                </p:cNvSpPr>
                <p:nvPr/>
              </p:nvSpPr>
              <p:spPr bwMode="auto">
                <a:xfrm>
                  <a:off x="2246" y="2456"/>
                  <a:ext cx="9" cy="42"/>
                </a:xfrm>
                <a:prstGeom prst="line">
                  <a:avLst/>
                </a:prstGeom>
                <a:grpFill/>
                <a:ln w="3175">
                  <a:solidFill>
                    <a:srgbClr val="17366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866" name="Line 272"/>
              <p:cNvSpPr>
                <a:spLocks noChangeShapeType="1"/>
              </p:cNvSpPr>
              <p:nvPr/>
            </p:nvSpPr>
            <p:spPr bwMode="auto">
              <a:xfrm flipV="1">
                <a:off x="2224" y="2208"/>
                <a:ext cx="0" cy="144"/>
              </a:xfrm>
              <a:prstGeom prst="line">
                <a:avLst/>
              </a:prstGeom>
              <a:grpFill/>
              <a:ln w="9525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58" name="Line 273"/>
            <p:cNvSpPr>
              <a:spLocks noChangeShapeType="1"/>
            </p:cNvSpPr>
            <p:nvPr/>
          </p:nvSpPr>
          <p:spPr bwMode="auto">
            <a:xfrm flipV="1">
              <a:off x="992960" y="1786435"/>
              <a:ext cx="0" cy="65208"/>
            </a:xfrm>
            <a:prstGeom prst="line">
              <a:avLst/>
            </a:prstGeom>
            <a:grpFill/>
            <a:ln w="9525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859" name="Group 274"/>
            <p:cNvGrpSpPr>
              <a:grpSpLocks/>
            </p:cNvGrpSpPr>
            <p:nvPr/>
          </p:nvGrpSpPr>
          <p:grpSpPr bwMode="auto">
            <a:xfrm>
              <a:off x="915398" y="1795404"/>
              <a:ext cx="60325" cy="54612"/>
              <a:chOff x="2352" y="3792"/>
              <a:chExt cx="329" cy="318"/>
            </a:xfrm>
            <a:grpFill/>
          </p:grpSpPr>
          <p:sp>
            <p:nvSpPr>
              <p:cNvPr id="860" name="Freeform 275"/>
              <p:cNvSpPr>
                <a:spLocks/>
              </p:cNvSpPr>
              <p:nvPr/>
            </p:nvSpPr>
            <p:spPr bwMode="auto">
              <a:xfrm>
                <a:off x="2352" y="3792"/>
                <a:ext cx="329" cy="318"/>
              </a:xfrm>
              <a:custGeom>
                <a:avLst/>
                <a:gdLst>
                  <a:gd name="T0" fmla="*/ 76 w 675"/>
                  <a:gd name="T1" fmla="*/ 55 h 653"/>
                  <a:gd name="T2" fmla="*/ 74 w 675"/>
                  <a:gd name="T3" fmla="*/ 23 h 653"/>
                  <a:gd name="T4" fmla="*/ 33 w 675"/>
                  <a:gd name="T5" fmla="*/ 0 h 653"/>
                  <a:gd name="T6" fmla="*/ 0 w 675"/>
                  <a:gd name="T7" fmla="*/ 20 h 653"/>
                  <a:gd name="T8" fmla="*/ 0 w 675"/>
                  <a:gd name="T9" fmla="*/ 53 h 653"/>
                  <a:gd name="T10" fmla="*/ 40 w 675"/>
                  <a:gd name="T11" fmla="*/ 75 h 653"/>
                  <a:gd name="T12" fmla="*/ 78 w 675"/>
                  <a:gd name="T13" fmla="*/ 53 h 65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75"/>
                  <a:gd name="T22" fmla="*/ 0 h 653"/>
                  <a:gd name="T23" fmla="*/ 675 w 675"/>
                  <a:gd name="T24" fmla="*/ 653 h 65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75" h="653">
                    <a:moveTo>
                      <a:pt x="654" y="477"/>
                    </a:moveTo>
                    <a:lnTo>
                      <a:pt x="639" y="198"/>
                    </a:lnTo>
                    <a:lnTo>
                      <a:pt x="288" y="0"/>
                    </a:lnTo>
                    <a:lnTo>
                      <a:pt x="0" y="173"/>
                    </a:lnTo>
                    <a:lnTo>
                      <a:pt x="0" y="461"/>
                    </a:lnTo>
                    <a:lnTo>
                      <a:pt x="345" y="653"/>
                    </a:lnTo>
                    <a:lnTo>
                      <a:pt x="675" y="458"/>
                    </a:lnTo>
                  </a:path>
                </a:pathLst>
              </a:custGeom>
              <a:grpFill/>
              <a:ln w="3175" cap="flat" cmpd="sng">
                <a:solidFill>
                  <a:srgbClr val="17366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1" name="Freeform 276"/>
              <p:cNvSpPr>
                <a:spLocks/>
              </p:cNvSpPr>
              <p:nvPr/>
            </p:nvSpPr>
            <p:spPr bwMode="auto">
              <a:xfrm>
                <a:off x="2533" y="3896"/>
                <a:ext cx="128" cy="80"/>
              </a:xfrm>
              <a:custGeom>
                <a:avLst/>
                <a:gdLst>
                  <a:gd name="T0" fmla="*/ 0 w 261"/>
                  <a:gd name="T1" fmla="*/ 19 h 164"/>
                  <a:gd name="T2" fmla="*/ 31 w 261"/>
                  <a:gd name="T3" fmla="*/ 0 h 164"/>
                  <a:gd name="T4" fmla="*/ 0 60000 65536"/>
                  <a:gd name="T5" fmla="*/ 0 60000 65536"/>
                  <a:gd name="T6" fmla="*/ 0 w 261"/>
                  <a:gd name="T7" fmla="*/ 0 h 164"/>
                  <a:gd name="T8" fmla="*/ 261 w 261"/>
                  <a:gd name="T9" fmla="*/ 164 h 164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61" h="164">
                    <a:moveTo>
                      <a:pt x="0" y="164"/>
                    </a:moveTo>
                    <a:lnTo>
                      <a:pt x="261" y="0"/>
                    </a:lnTo>
                  </a:path>
                </a:pathLst>
              </a:custGeom>
              <a:grpFill/>
              <a:ln w="3175" cmpd="sng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2" name="Freeform 277"/>
              <p:cNvSpPr>
                <a:spLocks/>
              </p:cNvSpPr>
              <p:nvPr/>
            </p:nvSpPr>
            <p:spPr bwMode="auto">
              <a:xfrm>
                <a:off x="2352" y="3881"/>
                <a:ext cx="161" cy="90"/>
              </a:xfrm>
              <a:custGeom>
                <a:avLst/>
                <a:gdLst>
                  <a:gd name="T0" fmla="*/ 0 w 330"/>
                  <a:gd name="T1" fmla="*/ 0 h 186"/>
                  <a:gd name="T2" fmla="*/ 39 w 330"/>
                  <a:gd name="T3" fmla="*/ 21 h 186"/>
                  <a:gd name="T4" fmla="*/ 0 60000 65536"/>
                  <a:gd name="T5" fmla="*/ 0 60000 65536"/>
                  <a:gd name="T6" fmla="*/ 0 w 330"/>
                  <a:gd name="T7" fmla="*/ 0 h 186"/>
                  <a:gd name="T8" fmla="*/ 330 w 330"/>
                  <a:gd name="T9" fmla="*/ 186 h 18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30" h="186">
                    <a:moveTo>
                      <a:pt x="0" y="0"/>
                    </a:moveTo>
                    <a:lnTo>
                      <a:pt x="330" y="186"/>
                    </a:lnTo>
                  </a:path>
                </a:pathLst>
              </a:custGeom>
              <a:grpFill/>
              <a:ln w="3175" cmpd="sng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3" name="Freeform 278"/>
              <p:cNvSpPr>
                <a:spLocks/>
              </p:cNvSpPr>
              <p:nvPr/>
            </p:nvSpPr>
            <p:spPr bwMode="auto">
              <a:xfrm>
                <a:off x="2522" y="3989"/>
                <a:ext cx="0" cy="121"/>
              </a:xfrm>
              <a:custGeom>
                <a:avLst/>
                <a:gdLst>
                  <a:gd name="T0" fmla="*/ 0 w 1"/>
                  <a:gd name="T1" fmla="*/ 29 h 249"/>
                  <a:gd name="T2" fmla="*/ 0 w 1"/>
                  <a:gd name="T3" fmla="*/ 0 h 249"/>
                  <a:gd name="T4" fmla="*/ 0 60000 65536"/>
                  <a:gd name="T5" fmla="*/ 0 60000 65536"/>
                  <a:gd name="T6" fmla="*/ 0 w 1"/>
                  <a:gd name="T7" fmla="*/ 0 h 249"/>
                  <a:gd name="T8" fmla="*/ 0 w 1"/>
                  <a:gd name="T9" fmla="*/ 249 h 249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" h="249">
                    <a:moveTo>
                      <a:pt x="0" y="249"/>
                    </a:moveTo>
                    <a:lnTo>
                      <a:pt x="0" y="0"/>
                    </a:lnTo>
                  </a:path>
                </a:pathLst>
              </a:custGeom>
              <a:grpFill/>
              <a:ln w="3175" cmpd="sng">
                <a:solidFill>
                  <a:srgbClr val="173660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4" name="Freeform 279"/>
              <p:cNvSpPr>
                <a:spLocks/>
              </p:cNvSpPr>
              <p:nvPr/>
            </p:nvSpPr>
            <p:spPr bwMode="auto">
              <a:xfrm>
                <a:off x="2361" y="3904"/>
                <a:ext cx="152" cy="188"/>
              </a:xfrm>
              <a:custGeom>
                <a:avLst/>
                <a:gdLst>
                  <a:gd name="T0" fmla="*/ 0 w 312"/>
                  <a:gd name="T1" fmla="*/ 0 h 387"/>
                  <a:gd name="T2" fmla="*/ 0 w 312"/>
                  <a:gd name="T3" fmla="*/ 25 h 387"/>
                  <a:gd name="T4" fmla="*/ 36 w 312"/>
                  <a:gd name="T5" fmla="*/ 44 h 387"/>
                  <a:gd name="T6" fmla="*/ 36 w 312"/>
                  <a:gd name="T7" fmla="*/ 20 h 387"/>
                  <a:gd name="T8" fmla="*/ 0 w 312"/>
                  <a:gd name="T9" fmla="*/ 0 h 38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2"/>
                  <a:gd name="T16" fmla="*/ 0 h 387"/>
                  <a:gd name="T17" fmla="*/ 312 w 312"/>
                  <a:gd name="T18" fmla="*/ 387 h 38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2" h="387">
                    <a:moveTo>
                      <a:pt x="0" y="0"/>
                    </a:moveTo>
                    <a:lnTo>
                      <a:pt x="0" y="216"/>
                    </a:lnTo>
                    <a:lnTo>
                      <a:pt x="312" y="387"/>
                    </a:lnTo>
                    <a:lnTo>
                      <a:pt x="312" y="17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17366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aphicFrame>
        <p:nvGraphicFramePr>
          <p:cNvPr id="11" name="Object 13"/>
          <p:cNvGraphicFramePr>
            <a:graphicFrameLocks noChangeAspect="1"/>
          </p:cNvGraphicFramePr>
          <p:nvPr userDrawn="1"/>
        </p:nvGraphicFramePr>
        <p:xfrm>
          <a:off x="6279117" y="504825"/>
          <a:ext cx="672550" cy="581025"/>
        </p:xfrm>
        <a:graphic>
          <a:graphicData uri="http://schemas.openxmlformats.org/presentationml/2006/ole">
            <p:oleObj spid="_x0000_s112643" name="Visio" r:id="rId36" imgW="1038157" imgH="896296" progId="Visio.Drawing.11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oogleEarth_Image.jpg"/>
          <p:cNvPicPr>
            <a:picLocks noChangeAspect="1"/>
          </p:cNvPicPr>
          <p:nvPr userDrawn="1"/>
        </p:nvPicPr>
        <p:blipFill>
          <a:blip r:embed="rId3">
            <a:lum bright="45000" contrast="-58000"/>
          </a:blip>
          <a:srcRect r="6730" b="11458"/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graphicFrame>
        <p:nvGraphicFramePr>
          <p:cNvPr id="17" name="Object 18"/>
          <p:cNvGraphicFramePr>
            <a:graphicFrameLocks noChangeAspect="1"/>
          </p:cNvGraphicFramePr>
          <p:nvPr userDrawn="1"/>
        </p:nvGraphicFramePr>
        <p:xfrm>
          <a:off x="2817628" y="1401394"/>
          <a:ext cx="2678112" cy="1103312"/>
        </p:xfrm>
        <a:graphic>
          <a:graphicData uri="http://schemas.openxmlformats.org/presentationml/2006/ole">
            <p:oleObj spid="_x0000_s151560" name="Visio" r:id="rId4" imgW="7204953" imgH="2968557" progId="Visio.Drawing.11">
              <p:embed/>
            </p:oleObj>
          </a:graphicData>
        </a:graphic>
      </p:graphicFrame>
      <p:graphicFrame>
        <p:nvGraphicFramePr>
          <p:cNvPr id="19" name="Object 5"/>
          <p:cNvGraphicFramePr>
            <a:graphicFrameLocks noChangeAspect="1"/>
          </p:cNvGraphicFramePr>
          <p:nvPr userDrawn="1"/>
        </p:nvGraphicFramePr>
        <p:xfrm>
          <a:off x="3570103" y="2006230"/>
          <a:ext cx="706414" cy="1000170"/>
        </p:xfrm>
        <a:graphic>
          <a:graphicData uri="http://schemas.openxmlformats.org/presentationml/2006/ole">
            <p:oleObj spid="_x0000_s151562" name="Visio" r:id="rId5" imgW="640674" imgH="908455" progId="Visio.Drawing.11">
              <p:embed/>
            </p:oleObj>
          </a:graphicData>
        </a:graphic>
      </p:graphicFrame>
      <p:graphicFrame>
        <p:nvGraphicFramePr>
          <p:cNvPr id="90" name="Object 23"/>
          <p:cNvGraphicFramePr>
            <a:graphicFrameLocks noChangeAspect="1"/>
          </p:cNvGraphicFramePr>
          <p:nvPr userDrawn="1"/>
        </p:nvGraphicFramePr>
        <p:xfrm>
          <a:off x="2614392" y="0"/>
          <a:ext cx="808037" cy="558800"/>
        </p:xfrm>
        <a:graphic>
          <a:graphicData uri="http://schemas.openxmlformats.org/presentationml/2006/ole">
            <p:oleObj spid="_x0000_s151563" name="Visio" r:id="rId6" imgW="808747" imgH="558260" progId="Visio.Drawing.11">
              <p:embed/>
            </p:oleObj>
          </a:graphicData>
        </a:graphic>
      </p:graphicFrame>
      <p:graphicFrame>
        <p:nvGraphicFramePr>
          <p:cNvPr id="96" name="Object 25"/>
          <p:cNvGraphicFramePr>
            <a:graphicFrameLocks noChangeAspect="1"/>
          </p:cNvGraphicFramePr>
          <p:nvPr userDrawn="1"/>
        </p:nvGraphicFramePr>
        <p:xfrm>
          <a:off x="1089358" y="777579"/>
          <a:ext cx="1161121" cy="492125"/>
        </p:xfrm>
        <a:graphic>
          <a:graphicData uri="http://schemas.openxmlformats.org/presentationml/2006/ole">
            <p:oleObj spid="_x0000_s151567" name="Visio" r:id="rId7" imgW="5410200" imgH="2293144" progId="Visio.Drawing.11">
              <p:embed/>
            </p:oleObj>
          </a:graphicData>
        </a:graphic>
      </p:graphicFrame>
      <p:grpSp>
        <p:nvGrpSpPr>
          <p:cNvPr id="2" name="Group 100"/>
          <p:cNvGrpSpPr/>
          <p:nvPr userDrawn="1"/>
        </p:nvGrpSpPr>
        <p:grpSpPr>
          <a:xfrm>
            <a:off x="4172614" y="4254481"/>
            <a:ext cx="538133" cy="539337"/>
            <a:chOff x="762001" y="1676401"/>
            <a:chExt cx="331788" cy="333375"/>
          </a:xfrm>
          <a:solidFill>
            <a:srgbClr val="173660"/>
          </a:solidFill>
        </p:grpSpPr>
        <p:sp>
          <p:nvSpPr>
            <p:cNvPr id="102" name="Line 211"/>
            <p:cNvSpPr>
              <a:spLocks noChangeShapeType="1"/>
            </p:cNvSpPr>
            <p:nvPr/>
          </p:nvSpPr>
          <p:spPr bwMode="auto">
            <a:xfrm flipV="1">
              <a:off x="992961" y="1676401"/>
              <a:ext cx="0" cy="66023"/>
            </a:xfrm>
            <a:prstGeom prst="line">
              <a:avLst/>
            </a:prstGeom>
            <a:grpFill/>
            <a:ln w="9525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" name="Freeform 212"/>
            <p:cNvSpPr>
              <a:spLocks/>
            </p:cNvSpPr>
            <p:nvPr/>
          </p:nvSpPr>
          <p:spPr bwMode="auto">
            <a:xfrm>
              <a:off x="972278" y="1867949"/>
              <a:ext cx="44813" cy="50536"/>
            </a:xfrm>
            <a:custGeom>
              <a:avLst/>
              <a:gdLst>
                <a:gd name="T0" fmla="*/ 0 w 672"/>
                <a:gd name="T1" fmla="*/ 0 h 720"/>
                <a:gd name="T2" fmla="*/ 0 w 672"/>
                <a:gd name="T3" fmla="*/ 0 h 720"/>
                <a:gd name="T4" fmla="*/ 0 w 672"/>
                <a:gd name="T5" fmla="*/ 0 h 720"/>
                <a:gd name="T6" fmla="*/ 0 w 672"/>
                <a:gd name="T7" fmla="*/ 0 h 72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72"/>
                <a:gd name="T13" fmla="*/ 0 h 720"/>
                <a:gd name="T14" fmla="*/ 672 w 672"/>
                <a:gd name="T15" fmla="*/ 720 h 72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72" h="720">
                  <a:moveTo>
                    <a:pt x="48" y="720"/>
                  </a:moveTo>
                  <a:lnTo>
                    <a:pt x="672" y="384"/>
                  </a:lnTo>
                  <a:lnTo>
                    <a:pt x="624" y="0"/>
                  </a:lnTo>
                  <a:lnTo>
                    <a:pt x="0" y="720"/>
                  </a:lnTo>
                </a:path>
              </a:pathLst>
            </a:custGeom>
            <a:grpFill/>
            <a:ln w="9525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" name="Oval 213"/>
            <p:cNvSpPr>
              <a:spLocks noChangeArrowheads="1"/>
            </p:cNvSpPr>
            <p:nvPr/>
          </p:nvSpPr>
          <p:spPr bwMode="auto">
            <a:xfrm rot="1789520">
              <a:off x="1017091" y="1855723"/>
              <a:ext cx="37919" cy="61947"/>
            </a:xfrm>
            <a:prstGeom prst="ellipse">
              <a:avLst/>
            </a:prstGeom>
            <a:grpFill/>
            <a:ln w="952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5" name="Oval 214"/>
            <p:cNvSpPr>
              <a:spLocks noChangeArrowheads="1"/>
            </p:cNvSpPr>
            <p:nvPr/>
          </p:nvSpPr>
          <p:spPr bwMode="auto">
            <a:xfrm rot="1789520">
              <a:off x="1030018" y="1862243"/>
              <a:ext cx="37919" cy="61947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6" name="Freeform 215"/>
            <p:cNvSpPr>
              <a:spLocks/>
            </p:cNvSpPr>
            <p:nvPr/>
          </p:nvSpPr>
          <p:spPr bwMode="auto">
            <a:xfrm rot="21589520">
              <a:off x="1013644" y="1858168"/>
              <a:ext cx="51707" cy="61132"/>
            </a:xfrm>
            <a:custGeom>
              <a:avLst/>
              <a:gdLst>
                <a:gd name="T0" fmla="*/ 0 w 457"/>
                <a:gd name="T1" fmla="*/ 1 h 566"/>
                <a:gd name="T2" fmla="*/ 0 w 457"/>
                <a:gd name="T3" fmla="*/ 1 h 566"/>
                <a:gd name="T4" fmla="*/ 0 w 457"/>
                <a:gd name="T5" fmla="*/ 1 h 566"/>
                <a:gd name="T6" fmla="*/ 0 w 457"/>
                <a:gd name="T7" fmla="*/ 1 h 566"/>
                <a:gd name="T8" fmla="*/ 0 w 457"/>
                <a:gd name="T9" fmla="*/ 1 h 566"/>
                <a:gd name="T10" fmla="*/ 0 w 457"/>
                <a:gd name="T11" fmla="*/ 1 h 566"/>
                <a:gd name="T12" fmla="*/ 0 w 457"/>
                <a:gd name="T13" fmla="*/ 0 h 566"/>
                <a:gd name="T14" fmla="*/ 0 w 457"/>
                <a:gd name="T15" fmla="*/ 0 h 566"/>
                <a:gd name="T16" fmla="*/ 0 w 457"/>
                <a:gd name="T17" fmla="*/ 0 h 566"/>
                <a:gd name="T18" fmla="*/ 1 w 457"/>
                <a:gd name="T19" fmla="*/ 0 h 566"/>
                <a:gd name="T20" fmla="*/ 1 w 457"/>
                <a:gd name="T21" fmla="*/ 0 h 566"/>
                <a:gd name="T22" fmla="*/ 1 w 457"/>
                <a:gd name="T23" fmla="*/ 0 h 566"/>
                <a:gd name="T24" fmla="*/ 1 w 457"/>
                <a:gd name="T25" fmla="*/ 0 h 566"/>
                <a:gd name="T26" fmla="*/ 1 w 457"/>
                <a:gd name="T27" fmla="*/ 0 h 566"/>
                <a:gd name="T28" fmla="*/ 1 w 457"/>
                <a:gd name="T29" fmla="*/ 0 h 566"/>
                <a:gd name="T30" fmla="*/ 1 w 457"/>
                <a:gd name="T31" fmla="*/ 0 h 566"/>
                <a:gd name="T32" fmla="*/ 1 w 457"/>
                <a:gd name="T33" fmla="*/ 0 h 566"/>
                <a:gd name="T34" fmla="*/ 1 w 457"/>
                <a:gd name="T35" fmla="*/ 0 h 566"/>
                <a:gd name="T36" fmla="*/ 0 w 457"/>
                <a:gd name="T37" fmla="*/ 0 h 566"/>
                <a:gd name="T38" fmla="*/ 0 w 457"/>
                <a:gd name="T39" fmla="*/ 1 h 566"/>
                <a:gd name="T40" fmla="*/ 0 w 457"/>
                <a:gd name="T41" fmla="*/ 1 h 566"/>
                <a:gd name="T42" fmla="*/ 0 w 457"/>
                <a:gd name="T43" fmla="*/ 1 h 566"/>
                <a:gd name="T44" fmla="*/ 0 w 457"/>
                <a:gd name="T45" fmla="*/ 1 h 566"/>
                <a:gd name="T46" fmla="*/ 0 w 457"/>
                <a:gd name="T47" fmla="*/ 1 h 566"/>
                <a:gd name="T48" fmla="*/ 0 w 457"/>
                <a:gd name="T49" fmla="*/ 1 h 566"/>
                <a:gd name="T50" fmla="*/ 0 w 457"/>
                <a:gd name="T51" fmla="*/ 1 h 566"/>
                <a:gd name="T52" fmla="*/ 0 w 457"/>
                <a:gd name="T53" fmla="*/ 1 h 566"/>
                <a:gd name="T54" fmla="*/ 0 w 457"/>
                <a:gd name="T55" fmla="*/ 1 h 566"/>
                <a:gd name="T56" fmla="*/ 0 w 457"/>
                <a:gd name="T57" fmla="*/ 1 h 566"/>
                <a:gd name="T58" fmla="*/ 0 w 457"/>
                <a:gd name="T59" fmla="*/ 1 h 566"/>
                <a:gd name="T60" fmla="*/ 0 w 457"/>
                <a:gd name="T61" fmla="*/ 1 h 566"/>
                <a:gd name="T62" fmla="*/ 0 w 457"/>
                <a:gd name="T63" fmla="*/ 1 h 566"/>
                <a:gd name="T64" fmla="*/ 0 w 457"/>
                <a:gd name="T65" fmla="*/ 1 h 566"/>
                <a:gd name="T66" fmla="*/ 0 w 457"/>
                <a:gd name="T67" fmla="*/ 1 h 566"/>
                <a:gd name="T68" fmla="*/ 0 w 457"/>
                <a:gd name="T69" fmla="*/ 1 h 566"/>
                <a:gd name="T70" fmla="*/ 0 w 457"/>
                <a:gd name="T71" fmla="*/ 1 h 566"/>
                <a:gd name="T72" fmla="*/ 0 w 457"/>
                <a:gd name="T73" fmla="*/ 1 h 566"/>
                <a:gd name="T74" fmla="*/ 0 w 457"/>
                <a:gd name="T75" fmla="*/ 1 h 566"/>
                <a:gd name="T76" fmla="*/ 0 w 457"/>
                <a:gd name="T77" fmla="*/ 1 h 566"/>
                <a:gd name="T78" fmla="*/ 0 w 457"/>
                <a:gd name="T79" fmla="*/ 1 h 566"/>
                <a:gd name="T80" fmla="*/ 0 w 457"/>
                <a:gd name="T81" fmla="*/ 1 h 566"/>
                <a:gd name="T82" fmla="*/ 0 w 457"/>
                <a:gd name="T83" fmla="*/ 1 h 56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57"/>
                <a:gd name="T127" fmla="*/ 0 h 566"/>
                <a:gd name="T128" fmla="*/ 457 w 457"/>
                <a:gd name="T129" fmla="*/ 566 h 56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57" h="566">
                  <a:moveTo>
                    <a:pt x="150" y="566"/>
                  </a:moveTo>
                  <a:lnTo>
                    <a:pt x="37" y="504"/>
                  </a:lnTo>
                  <a:lnTo>
                    <a:pt x="15" y="470"/>
                  </a:lnTo>
                  <a:lnTo>
                    <a:pt x="0" y="413"/>
                  </a:lnTo>
                  <a:lnTo>
                    <a:pt x="0" y="347"/>
                  </a:lnTo>
                  <a:lnTo>
                    <a:pt x="25" y="248"/>
                  </a:lnTo>
                  <a:lnTo>
                    <a:pt x="61" y="171"/>
                  </a:lnTo>
                  <a:lnTo>
                    <a:pt x="130" y="86"/>
                  </a:lnTo>
                  <a:lnTo>
                    <a:pt x="199" y="27"/>
                  </a:lnTo>
                  <a:lnTo>
                    <a:pt x="259" y="8"/>
                  </a:lnTo>
                  <a:lnTo>
                    <a:pt x="313" y="0"/>
                  </a:lnTo>
                  <a:lnTo>
                    <a:pt x="346" y="15"/>
                  </a:lnTo>
                  <a:lnTo>
                    <a:pt x="457" y="75"/>
                  </a:lnTo>
                  <a:lnTo>
                    <a:pt x="396" y="66"/>
                  </a:lnTo>
                  <a:lnTo>
                    <a:pt x="352" y="75"/>
                  </a:lnTo>
                  <a:lnTo>
                    <a:pt x="304" y="99"/>
                  </a:lnTo>
                  <a:lnTo>
                    <a:pt x="262" y="132"/>
                  </a:lnTo>
                  <a:lnTo>
                    <a:pt x="214" y="176"/>
                  </a:lnTo>
                  <a:lnTo>
                    <a:pt x="187" y="174"/>
                  </a:lnTo>
                  <a:lnTo>
                    <a:pt x="195" y="204"/>
                  </a:lnTo>
                  <a:lnTo>
                    <a:pt x="174" y="201"/>
                  </a:lnTo>
                  <a:lnTo>
                    <a:pt x="163" y="215"/>
                  </a:lnTo>
                  <a:lnTo>
                    <a:pt x="180" y="221"/>
                  </a:lnTo>
                  <a:lnTo>
                    <a:pt x="180" y="228"/>
                  </a:lnTo>
                  <a:lnTo>
                    <a:pt x="162" y="254"/>
                  </a:lnTo>
                  <a:lnTo>
                    <a:pt x="138" y="245"/>
                  </a:lnTo>
                  <a:lnTo>
                    <a:pt x="136" y="272"/>
                  </a:lnTo>
                  <a:lnTo>
                    <a:pt x="153" y="279"/>
                  </a:lnTo>
                  <a:lnTo>
                    <a:pt x="145" y="297"/>
                  </a:lnTo>
                  <a:lnTo>
                    <a:pt x="123" y="305"/>
                  </a:lnTo>
                  <a:lnTo>
                    <a:pt x="117" y="326"/>
                  </a:lnTo>
                  <a:lnTo>
                    <a:pt x="130" y="333"/>
                  </a:lnTo>
                  <a:lnTo>
                    <a:pt x="126" y="350"/>
                  </a:lnTo>
                  <a:lnTo>
                    <a:pt x="105" y="351"/>
                  </a:lnTo>
                  <a:lnTo>
                    <a:pt x="93" y="360"/>
                  </a:lnTo>
                  <a:lnTo>
                    <a:pt x="118" y="383"/>
                  </a:lnTo>
                  <a:lnTo>
                    <a:pt x="111" y="420"/>
                  </a:lnTo>
                  <a:lnTo>
                    <a:pt x="90" y="426"/>
                  </a:lnTo>
                  <a:lnTo>
                    <a:pt x="85" y="438"/>
                  </a:lnTo>
                  <a:lnTo>
                    <a:pt x="108" y="453"/>
                  </a:lnTo>
                  <a:lnTo>
                    <a:pt x="121" y="528"/>
                  </a:lnTo>
                  <a:lnTo>
                    <a:pt x="150" y="566"/>
                  </a:lnTo>
                  <a:close/>
                </a:path>
              </a:pathLst>
            </a:custGeom>
            <a:grpFill/>
            <a:ln w="9525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7" name="Oval 216"/>
            <p:cNvSpPr>
              <a:spLocks noChangeArrowheads="1"/>
            </p:cNvSpPr>
            <p:nvPr/>
          </p:nvSpPr>
          <p:spPr bwMode="auto">
            <a:xfrm rot="1789520">
              <a:off x="1039497" y="1877730"/>
              <a:ext cx="19821" cy="32604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8" name="Oval 217"/>
            <p:cNvSpPr>
              <a:spLocks noChangeArrowheads="1"/>
            </p:cNvSpPr>
            <p:nvPr/>
          </p:nvSpPr>
          <p:spPr bwMode="auto">
            <a:xfrm rot="20150061">
              <a:off x="1009335" y="1885066"/>
              <a:ext cx="4309" cy="7336"/>
            </a:xfrm>
            <a:prstGeom prst="ellipse">
              <a:avLst/>
            </a:prstGeom>
            <a:grpFill/>
            <a:ln w="952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9" name="Oval 218"/>
            <p:cNvSpPr>
              <a:spLocks noChangeArrowheads="1"/>
            </p:cNvSpPr>
            <p:nvPr/>
          </p:nvSpPr>
          <p:spPr bwMode="auto">
            <a:xfrm rot="1789520">
              <a:off x="858521" y="1942123"/>
              <a:ext cx="38780" cy="61132"/>
            </a:xfrm>
            <a:prstGeom prst="ellipse">
              <a:avLst/>
            </a:prstGeom>
            <a:grpFill/>
            <a:ln w="952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0" name="Oval 219"/>
            <p:cNvSpPr>
              <a:spLocks noChangeArrowheads="1"/>
            </p:cNvSpPr>
            <p:nvPr/>
          </p:nvSpPr>
          <p:spPr bwMode="auto">
            <a:xfrm rot="1789520">
              <a:off x="871449" y="1948644"/>
              <a:ext cx="37919" cy="61132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1" name="Freeform 220"/>
            <p:cNvSpPr>
              <a:spLocks/>
            </p:cNvSpPr>
            <p:nvPr/>
          </p:nvSpPr>
          <p:spPr bwMode="auto">
            <a:xfrm rot="21589520">
              <a:off x="854213" y="1943753"/>
              <a:ext cx="52569" cy="60317"/>
            </a:xfrm>
            <a:custGeom>
              <a:avLst/>
              <a:gdLst>
                <a:gd name="T0" fmla="*/ 0 w 457"/>
                <a:gd name="T1" fmla="*/ 1 h 566"/>
                <a:gd name="T2" fmla="*/ 0 w 457"/>
                <a:gd name="T3" fmla="*/ 1 h 566"/>
                <a:gd name="T4" fmla="*/ 0 w 457"/>
                <a:gd name="T5" fmla="*/ 1 h 566"/>
                <a:gd name="T6" fmla="*/ 0 w 457"/>
                <a:gd name="T7" fmla="*/ 1 h 566"/>
                <a:gd name="T8" fmla="*/ 0 w 457"/>
                <a:gd name="T9" fmla="*/ 1 h 566"/>
                <a:gd name="T10" fmla="*/ 0 w 457"/>
                <a:gd name="T11" fmla="*/ 1 h 566"/>
                <a:gd name="T12" fmla="*/ 0 w 457"/>
                <a:gd name="T13" fmla="*/ 0 h 566"/>
                <a:gd name="T14" fmla="*/ 0 w 457"/>
                <a:gd name="T15" fmla="*/ 0 h 566"/>
                <a:gd name="T16" fmla="*/ 1 w 457"/>
                <a:gd name="T17" fmla="*/ 0 h 566"/>
                <a:gd name="T18" fmla="*/ 1 w 457"/>
                <a:gd name="T19" fmla="*/ 0 h 566"/>
                <a:gd name="T20" fmla="*/ 1 w 457"/>
                <a:gd name="T21" fmla="*/ 0 h 566"/>
                <a:gd name="T22" fmla="*/ 1 w 457"/>
                <a:gd name="T23" fmla="*/ 0 h 566"/>
                <a:gd name="T24" fmla="*/ 1 w 457"/>
                <a:gd name="T25" fmla="*/ 0 h 566"/>
                <a:gd name="T26" fmla="*/ 1 w 457"/>
                <a:gd name="T27" fmla="*/ 0 h 566"/>
                <a:gd name="T28" fmla="*/ 1 w 457"/>
                <a:gd name="T29" fmla="*/ 0 h 566"/>
                <a:gd name="T30" fmla="*/ 1 w 457"/>
                <a:gd name="T31" fmla="*/ 0 h 566"/>
                <a:gd name="T32" fmla="*/ 1 w 457"/>
                <a:gd name="T33" fmla="*/ 0 h 566"/>
                <a:gd name="T34" fmla="*/ 1 w 457"/>
                <a:gd name="T35" fmla="*/ 0 h 566"/>
                <a:gd name="T36" fmla="*/ 0 w 457"/>
                <a:gd name="T37" fmla="*/ 0 h 566"/>
                <a:gd name="T38" fmla="*/ 0 w 457"/>
                <a:gd name="T39" fmla="*/ 1 h 566"/>
                <a:gd name="T40" fmla="*/ 0 w 457"/>
                <a:gd name="T41" fmla="*/ 0 h 566"/>
                <a:gd name="T42" fmla="*/ 0 w 457"/>
                <a:gd name="T43" fmla="*/ 1 h 566"/>
                <a:gd name="T44" fmla="*/ 0 w 457"/>
                <a:gd name="T45" fmla="*/ 1 h 566"/>
                <a:gd name="T46" fmla="*/ 0 w 457"/>
                <a:gd name="T47" fmla="*/ 1 h 566"/>
                <a:gd name="T48" fmla="*/ 0 w 457"/>
                <a:gd name="T49" fmla="*/ 1 h 566"/>
                <a:gd name="T50" fmla="*/ 0 w 457"/>
                <a:gd name="T51" fmla="*/ 1 h 566"/>
                <a:gd name="T52" fmla="*/ 0 w 457"/>
                <a:gd name="T53" fmla="*/ 1 h 566"/>
                <a:gd name="T54" fmla="*/ 0 w 457"/>
                <a:gd name="T55" fmla="*/ 1 h 566"/>
                <a:gd name="T56" fmla="*/ 0 w 457"/>
                <a:gd name="T57" fmla="*/ 1 h 566"/>
                <a:gd name="T58" fmla="*/ 0 w 457"/>
                <a:gd name="T59" fmla="*/ 1 h 566"/>
                <a:gd name="T60" fmla="*/ 0 w 457"/>
                <a:gd name="T61" fmla="*/ 1 h 566"/>
                <a:gd name="T62" fmla="*/ 0 w 457"/>
                <a:gd name="T63" fmla="*/ 1 h 566"/>
                <a:gd name="T64" fmla="*/ 0 w 457"/>
                <a:gd name="T65" fmla="*/ 1 h 566"/>
                <a:gd name="T66" fmla="*/ 0 w 457"/>
                <a:gd name="T67" fmla="*/ 1 h 566"/>
                <a:gd name="T68" fmla="*/ 0 w 457"/>
                <a:gd name="T69" fmla="*/ 1 h 566"/>
                <a:gd name="T70" fmla="*/ 0 w 457"/>
                <a:gd name="T71" fmla="*/ 1 h 566"/>
                <a:gd name="T72" fmla="*/ 0 w 457"/>
                <a:gd name="T73" fmla="*/ 1 h 566"/>
                <a:gd name="T74" fmla="*/ 0 w 457"/>
                <a:gd name="T75" fmla="*/ 1 h 566"/>
                <a:gd name="T76" fmla="*/ 0 w 457"/>
                <a:gd name="T77" fmla="*/ 1 h 566"/>
                <a:gd name="T78" fmla="*/ 0 w 457"/>
                <a:gd name="T79" fmla="*/ 1 h 566"/>
                <a:gd name="T80" fmla="*/ 0 w 457"/>
                <a:gd name="T81" fmla="*/ 1 h 566"/>
                <a:gd name="T82" fmla="*/ 0 w 457"/>
                <a:gd name="T83" fmla="*/ 1 h 56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57"/>
                <a:gd name="T127" fmla="*/ 0 h 566"/>
                <a:gd name="T128" fmla="*/ 457 w 457"/>
                <a:gd name="T129" fmla="*/ 566 h 56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57" h="566">
                  <a:moveTo>
                    <a:pt x="150" y="566"/>
                  </a:moveTo>
                  <a:lnTo>
                    <a:pt x="37" y="504"/>
                  </a:lnTo>
                  <a:lnTo>
                    <a:pt x="15" y="470"/>
                  </a:lnTo>
                  <a:lnTo>
                    <a:pt x="0" y="413"/>
                  </a:lnTo>
                  <a:lnTo>
                    <a:pt x="0" y="347"/>
                  </a:lnTo>
                  <a:lnTo>
                    <a:pt x="25" y="248"/>
                  </a:lnTo>
                  <a:lnTo>
                    <a:pt x="61" y="171"/>
                  </a:lnTo>
                  <a:lnTo>
                    <a:pt x="130" y="86"/>
                  </a:lnTo>
                  <a:lnTo>
                    <a:pt x="199" y="27"/>
                  </a:lnTo>
                  <a:lnTo>
                    <a:pt x="259" y="8"/>
                  </a:lnTo>
                  <a:lnTo>
                    <a:pt x="313" y="0"/>
                  </a:lnTo>
                  <a:lnTo>
                    <a:pt x="346" y="15"/>
                  </a:lnTo>
                  <a:lnTo>
                    <a:pt x="457" y="75"/>
                  </a:lnTo>
                  <a:lnTo>
                    <a:pt x="396" y="66"/>
                  </a:lnTo>
                  <a:lnTo>
                    <a:pt x="352" y="75"/>
                  </a:lnTo>
                  <a:lnTo>
                    <a:pt x="304" y="99"/>
                  </a:lnTo>
                  <a:lnTo>
                    <a:pt x="262" y="132"/>
                  </a:lnTo>
                  <a:lnTo>
                    <a:pt x="214" y="176"/>
                  </a:lnTo>
                  <a:lnTo>
                    <a:pt x="187" y="174"/>
                  </a:lnTo>
                  <a:lnTo>
                    <a:pt x="195" y="204"/>
                  </a:lnTo>
                  <a:lnTo>
                    <a:pt x="174" y="201"/>
                  </a:lnTo>
                  <a:lnTo>
                    <a:pt x="163" y="215"/>
                  </a:lnTo>
                  <a:lnTo>
                    <a:pt x="180" y="221"/>
                  </a:lnTo>
                  <a:lnTo>
                    <a:pt x="180" y="228"/>
                  </a:lnTo>
                  <a:lnTo>
                    <a:pt x="162" y="254"/>
                  </a:lnTo>
                  <a:lnTo>
                    <a:pt x="138" y="245"/>
                  </a:lnTo>
                  <a:lnTo>
                    <a:pt x="136" y="272"/>
                  </a:lnTo>
                  <a:lnTo>
                    <a:pt x="153" y="279"/>
                  </a:lnTo>
                  <a:lnTo>
                    <a:pt x="145" y="297"/>
                  </a:lnTo>
                  <a:lnTo>
                    <a:pt x="123" y="305"/>
                  </a:lnTo>
                  <a:lnTo>
                    <a:pt x="117" y="326"/>
                  </a:lnTo>
                  <a:lnTo>
                    <a:pt x="130" y="333"/>
                  </a:lnTo>
                  <a:lnTo>
                    <a:pt x="126" y="350"/>
                  </a:lnTo>
                  <a:lnTo>
                    <a:pt x="105" y="351"/>
                  </a:lnTo>
                  <a:lnTo>
                    <a:pt x="93" y="360"/>
                  </a:lnTo>
                  <a:lnTo>
                    <a:pt x="118" y="383"/>
                  </a:lnTo>
                  <a:lnTo>
                    <a:pt x="111" y="420"/>
                  </a:lnTo>
                  <a:lnTo>
                    <a:pt x="90" y="426"/>
                  </a:lnTo>
                  <a:lnTo>
                    <a:pt x="85" y="438"/>
                  </a:lnTo>
                  <a:lnTo>
                    <a:pt x="108" y="453"/>
                  </a:lnTo>
                  <a:lnTo>
                    <a:pt x="121" y="528"/>
                  </a:lnTo>
                  <a:lnTo>
                    <a:pt x="150" y="566"/>
                  </a:lnTo>
                  <a:close/>
                </a:path>
              </a:pathLst>
            </a:custGeom>
            <a:grpFill/>
            <a:ln w="3175" cmpd="sng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2" name="Oval 221"/>
            <p:cNvSpPr>
              <a:spLocks noChangeArrowheads="1"/>
            </p:cNvSpPr>
            <p:nvPr/>
          </p:nvSpPr>
          <p:spPr bwMode="auto">
            <a:xfrm rot="1789520">
              <a:off x="880929" y="1963314"/>
              <a:ext cx="20683" cy="32604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3" name="Oval 222"/>
            <p:cNvSpPr>
              <a:spLocks noChangeArrowheads="1"/>
            </p:cNvSpPr>
            <p:nvPr/>
          </p:nvSpPr>
          <p:spPr bwMode="auto">
            <a:xfrm rot="20150061">
              <a:off x="850765" y="1970650"/>
              <a:ext cx="6033" cy="7336"/>
            </a:xfrm>
            <a:prstGeom prst="ellipse">
              <a:avLst/>
            </a:prstGeom>
            <a:grpFill/>
            <a:ln w="952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4" name="Freeform 223"/>
            <p:cNvSpPr>
              <a:spLocks/>
            </p:cNvSpPr>
            <p:nvPr/>
          </p:nvSpPr>
          <p:spPr bwMode="auto">
            <a:xfrm>
              <a:off x="888685" y="1709004"/>
              <a:ext cx="197349" cy="200514"/>
            </a:xfrm>
            <a:custGeom>
              <a:avLst/>
              <a:gdLst>
                <a:gd name="T0" fmla="*/ 3 w 1068"/>
                <a:gd name="T1" fmla="*/ 11 h 1149"/>
                <a:gd name="T2" fmla="*/ 0 w 1068"/>
                <a:gd name="T3" fmla="*/ 8 h 1149"/>
                <a:gd name="T4" fmla="*/ 0 w 1068"/>
                <a:gd name="T5" fmla="*/ 3 h 1149"/>
                <a:gd name="T6" fmla="*/ 6 w 1068"/>
                <a:gd name="T7" fmla="*/ 0 h 1149"/>
                <a:gd name="T8" fmla="*/ 11 w 1068"/>
                <a:gd name="T9" fmla="*/ 3 h 1149"/>
                <a:gd name="T10" fmla="*/ 11 w 1068"/>
                <a:gd name="T11" fmla="*/ 7 h 1149"/>
                <a:gd name="T12" fmla="*/ 8 w 1068"/>
                <a:gd name="T13" fmla="*/ 9 h 1149"/>
                <a:gd name="T14" fmla="*/ 7 w 1068"/>
                <a:gd name="T15" fmla="*/ 9 h 1149"/>
                <a:gd name="T16" fmla="*/ 7 w 1068"/>
                <a:gd name="T17" fmla="*/ 10 h 1149"/>
                <a:gd name="T18" fmla="*/ 5 w 1068"/>
                <a:gd name="T19" fmla="*/ 11 h 114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68"/>
                <a:gd name="T31" fmla="*/ 0 h 1149"/>
                <a:gd name="T32" fmla="*/ 1068 w 1068"/>
                <a:gd name="T33" fmla="*/ 1149 h 114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68" h="1149">
                  <a:moveTo>
                    <a:pt x="330" y="1125"/>
                  </a:moveTo>
                  <a:lnTo>
                    <a:pt x="0" y="793"/>
                  </a:lnTo>
                  <a:lnTo>
                    <a:pt x="0" y="308"/>
                  </a:lnTo>
                  <a:lnTo>
                    <a:pt x="560" y="0"/>
                  </a:lnTo>
                  <a:lnTo>
                    <a:pt x="1068" y="279"/>
                  </a:lnTo>
                  <a:lnTo>
                    <a:pt x="1068" y="693"/>
                  </a:lnTo>
                  <a:lnTo>
                    <a:pt x="768" y="879"/>
                  </a:lnTo>
                  <a:lnTo>
                    <a:pt x="696" y="963"/>
                  </a:lnTo>
                  <a:lnTo>
                    <a:pt x="690" y="1047"/>
                  </a:lnTo>
                  <a:lnTo>
                    <a:pt x="498" y="1149"/>
                  </a:lnTo>
                </a:path>
              </a:pathLst>
            </a:custGeom>
            <a:grpFill/>
            <a:ln w="3175" cap="flat" cmpd="sng">
              <a:solidFill>
                <a:srgbClr val="17366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5" name="Freeform 224"/>
            <p:cNvSpPr>
              <a:spLocks/>
            </p:cNvSpPr>
            <p:nvPr/>
          </p:nvSpPr>
          <p:spPr bwMode="auto">
            <a:xfrm>
              <a:off x="890408" y="1761170"/>
              <a:ext cx="193902" cy="148348"/>
            </a:xfrm>
            <a:custGeom>
              <a:avLst/>
              <a:gdLst>
                <a:gd name="T0" fmla="*/ 8 w 806"/>
                <a:gd name="T1" fmla="*/ 14 h 651"/>
                <a:gd name="T2" fmla="*/ 11 w 806"/>
                <a:gd name="T3" fmla="*/ 13 h 651"/>
                <a:gd name="T4" fmla="*/ 12 w 806"/>
                <a:gd name="T5" fmla="*/ 10 h 651"/>
                <a:gd name="T6" fmla="*/ 18 w 806"/>
                <a:gd name="T7" fmla="*/ 6 h 651"/>
                <a:gd name="T8" fmla="*/ 18 w 806"/>
                <a:gd name="T9" fmla="*/ 0 h 651"/>
                <a:gd name="T10" fmla="*/ 9 w 806"/>
                <a:gd name="T11" fmla="*/ 5 h 651"/>
                <a:gd name="T12" fmla="*/ 0 w 806"/>
                <a:gd name="T13" fmla="*/ 1 h 651"/>
                <a:gd name="T14" fmla="*/ 0 w 806"/>
                <a:gd name="T15" fmla="*/ 3 h 651"/>
                <a:gd name="T16" fmla="*/ 8 w 806"/>
                <a:gd name="T17" fmla="*/ 9 h 651"/>
                <a:gd name="T18" fmla="*/ 8 w 806"/>
                <a:gd name="T19" fmla="*/ 14 h 65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806"/>
                <a:gd name="T31" fmla="*/ 0 h 651"/>
                <a:gd name="T32" fmla="*/ 806 w 806"/>
                <a:gd name="T33" fmla="*/ 651 h 65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806" h="651">
                  <a:moveTo>
                    <a:pt x="370" y="651"/>
                  </a:moveTo>
                  <a:lnTo>
                    <a:pt x="516" y="574"/>
                  </a:lnTo>
                  <a:lnTo>
                    <a:pt x="559" y="440"/>
                  </a:lnTo>
                  <a:lnTo>
                    <a:pt x="806" y="298"/>
                  </a:lnTo>
                  <a:lnTo>
                    <a:pt x="801" y="0"/>
                  </a:lnTo>
                  <a:lnTo>
                    <a:pt x="403" y="229"/>
                  </a:lnTo>
                  <a:lnTo>
                    <a:pt x="5" y="23"/>
                  </a:lnTo>
                  <a:lnTo>
                    <a:pt x="0" y="151"/>
                  </a:lnTo>
                  <a:lnTo>
                    <a:pt x="385" y="427"/>
                  </a:lnTo>
                  <a:lnTo>
                    <a:pt x="370" y="651"/>
                  </a:lnTo>
                  <a:close/>
                </a:path>
              </a:pathLst>
            </a:custGeom>
            <a:grpFill/>
            <a:ln w="3175" cap="flat" cmpd="sng">
              <a:solidFill>
                <a:srgbClr val="17366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6" name="Oval 225"/>
            <p:cNvSpPr>
              <a:spLocks noChangeArrowheads="1"/>
            </p:cNvSpPr>
            <p:nvPr/>
          </p:nvSpPr>
          <p:spPr bwMode="auto">
            <a:xfrm rot="1800000">
              <a:off x="771481" y="1890771"/>
              <a:ext cx="36195" cy="58687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7" name="Freeform 226"/>
            <p:cNvSpPr>
              <a:spLocks/>
            </p:cNvSpPr>
            <p:nvPr/>
          </p:nvSpPr>
          <p:spPr bwMode="auto">
            <a:xfrm>
              <a:off x="782684" y="1943752"/>
              <a:ext cx="53431" cy="39125"/>
            </a:xfrm>
            <a:custGeom>
              <a:avLst/>
              <a:gdLst>
                <a:gd name="T0" fmla="*/ 1 w 597"/>
                <a:gd name="T1" fmla="*/ 0 h 468"/>
                <a:gd name="T2" fmla="*/ 1 w 597"/>
                <a:gd name="T3" fmla="*/ 1 h 468"/>
                <a:gd name="T4" fmla="*/ 1 w 597"/>
                <a:gd name="T5" fmla="*/ 1 h 468"/>
                <a:gd name="T6" fmla="*/ 0 w 597"/>
                <a:gd name="T7" fmla="*/ 0 h 468"/>
                <a:gd name="T8" fmla="*/ 0 w 597"/>
                <a:gd name="T9" fmla="*/ 0 h 468"/>
                <a:gd name="T10" fmla="*/ 0 w 597"/>
                <a:gd name="T11" fmla="*/ 0 h 468"/>
                <a:gd name="T12" fmla="*/ 1 w 597"/>
                <a:gd name="T13" fmla="*/ 0 h 46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97"/>
                <a:gd name="T22" fmla="*/ 0 h 468"/>
                <a:gd name="T23" fmla="*/ 597 w 597"/>
                <a:gd name="T24" fmla="*/ 468 h 46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97" h="468">
                  <a:moveTo>
                    <a:pt x="591" y="318"/>
                  </a:moveTo>
                  <a:lnTo>
                    <a:pt x="597" y="451"/>
                  </a:lnTo>
                  <a:lnTo>
                    <a:pt x="571" y="468"/>
                  </a:lnTo>
                  <a:lnTo>
                    <a:pt x="0" y="141"/>
                  </a:lnTo>
                  <a:lnTo>
                    <a:pt x="3" y="9"/>
                  </a:lnTo>
                  <a:lnTo>
                    <a:pt x="36" y="0"/>
                  </a:lnTo>
                  <a:lnTo>
                    <a:pt x="591" y="318"/>
                  </a:lnTo>
                </a:path>
              </a:pathLst>
            </a:custGeom>
            <a:grpFill/>
            <a:ln w="3175" cmpd="sng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8" name="Freeform 227"/>
            <p:cNvSpPr>
              <a:spLocks/>
            </p:cNvSpPr>
            <p:nvPr/>
          </p:nvSpPr>
          <p:spPr bwMode="auto">
            <a:xfrm>
              <a:off x="762001" y="1795403"/>
              <a:ext cx="324032" cy="185842"/>
            </a:xfrm>
            <a:custGeom>
              <a:avLst/>
              <a:gdLst>
                <a:gd name="T0" fmla="*/ 1 w 3040"/>
                <a:gd name="T1" fmla="*/ 3 h 1830"/>
                <a:gd name="T2" fmla="*/ 0 w 3040"/>
                <a:gd name="T3" fmla="*/ 3 h 1830"/>
                <a:gd name="T4" fmla="*/ 0 w 3040"/>
                <a:gd name="T5" fmla="*/ 3 h 1830"/>
                <a:gd name="T6" fmla="*/ 0 w 3040"/>
                <a:gd name="T7" fmla="*/ 2 h 1830"/>
                <a:gd name="T8" fmla="*/ 0 w 3040"/>
                <a:gd name="T9" fmla="*/ 2 h 1830"/>
                <a:gd name="T10" fmla="*/ 0 w 3040"/>
                <a:gd name="T11" fmla="*/ 2 h 1830"/>
                <a:gd name="T12" fmla="*/ 1 w 3040"/>
                <a:gd name="T13" fmla="*/ 1 h 1830"/>
                <a:gd name="T14" fmla="*/ 1 w 3040"/>
                <a:gd name="T15" fmla="*/ 1 h 1830"/>
                <a:gd name="T16" fmla="*/ 1 w 3040"/>
                <a:gd name="T17" fmla="*/ 1 h 1830"/>
                <a:gd name="T18" fmla="*/ 1 w 3040"/>
                <a:gd name="T19" fmla="*/ 1 h 1830"/>
                <a:gd name="T20" fmla="*/ 1 w 3040"/>
                <a:gd name="T21" fmla="*/ 0 h 1830"/>
                <a:gd name="T22" fmla="*/ 1 w 3040"/>
                <a:gd name="T23" fmla="*/ 0 h 1830"/>
                <a:gd name="T24" fmla="*/ 2 w 3040"/>
                <a:gd name="T25" fmla="*/ 0 h 1830"/>
                <a:gd name="T26" fmla="*/ 2 w 3040"/>
                <a:gd name="T27" fmla="*/ 0 h 1830"/>
                <a:gd name="T28" fmla="*/ 2 w 3040"/>
                <a:gd name="T29" fmla="*/ 0 h 1830"/>
                <a:gd name="T30" fmla="*/ 4 w 3040"/>
                <a:gd name="T31" fmla="*/ 1 h 1830"/>
                <a:gd name="T32" fmla="*/ 4 w 3040"/>
                <a:gd name="T33" fmla="*/ 1 h 1830"/>
                <a:gd name="T34" fmla="*/ 4 w 3040"/>
                <a:gd name="T35" fmla="*/ 2 h 1830"/>
                <a:gd name="T36" fmla="*/ 4 w 3040"/>
                <a:gd name="T37" fmla="*/ 2 h 1830"/>
                <a:gd name="T38" fmla="*/ 4 w 3040"/>
                <a:gd name="T39" fmla="*/ 2 h 1830"/>
                <a:gd name="T40" fmla="*/ 5 w 3040"/>
                <a:gd name="T41" fmla="*/ 1 h 1830"/>
                <a:gd name="T42" fmla="*/ 6 w 3040"/>
                <a:gd name="T43" fmla="*/ 1 h 1830"/>
                <a:gd name="T44" fmla="*/ 6 w 3040"/>
                <a:gd name="T45" fmla="*/ 1 h 1830"/>
                <a:gd name="T46" fmla="*/ 5 w 3040"/>
                <a:gd name="T47" fmla="*/ 1 h 1830"/>
                <a:gd name="T48" fmla="*/ 5 w 3040"/>
                <a:gd name="T49" fmla="*/ 1 h 1830"/>
                <a:gd name="T50" fmla="*/ 5 w 3040"/>
                <a:gd name="T51" fmla="*/ 1 h 1830"/>
                <a:gd name="T52" fmla="*/ 5 w 3040"/>
                <a:gd name="T53" fmla="*/ 1 h 1830"/>
                <a:gd name="T54" fmla="*/ 5 w 3040"/>
                <a:gd name="T55" fmla="*/ 2 h 1830"/>
                <a:gd name="T56" fmla="*/ 5 w 3040"/>
                <a:gd name="T57" fmla="*/ 2 h 1830"/>
                <a:gd name="T58" fmla="*/ 3 w 3040"/>
                <a:gd name="T59" fmla="*/ 3 h 1830"/>
                <a:gd name="T60" fmla="*/ 3 w 3040"/>
                <a:gd name="T61" fmla="*/ 3 h 1830"/>
                <a:gd name="T62" fmla="*/ 2 w 3040"/>
                <a:gd name="T63" fmla="*/ 3 h 1830"/>
                <a:gd name="T64" fmla="*/ 2 w 3040"/>
                <a:gd name="T65" fmla="*/ 3 h 1830"/>
                <a:gd name="T66" fmla="*/ 2 w 3040"/>
                <a:gd name="T67" fmla="*/ 3 h 1830"/>
                <a:gd name="T68" fmla="*/ 2 w 3040"/>
                <a:gd name="T69" fmla="*/ 3 h 1830"/>
                <a:gd name="T70" fmla="*/ 2 w 3040"/>
                <a:gd name="T71" fmla="*/ 3 h 1830"/>
                <a:gd name="T72" fmla="*/ 1 w 3040"/>
                <a:gd name="T73" fmla="*/ 3 h 1830"/>
                <a:gd name="T74" fmla="*/ 1 w 3040"/>
                <a:gd name="T75" fmla="*/ 3 h 1830"/>
                <a:gd name="T76" fmla="*/ 1 w 3040"/>
                <a:gd name="T77" fmla="*/ 3 h 1830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3040"/>
                <a:gd name="T118" fmla="*/ 0 h 1830"/>
                <a:gd name="T119" fmla="*/ 3040 w 3040"/>
                <a:gd name="T120" fmla="*/ 1830 h 1830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3040" h="1830">
                  <a:moveTo>
                    <a:pt x="351" y="1533"/>
                  </a:moveTo>
                  <a:lnTo>
                    <a:pt x="177" y="1421"/>
                  </a:lnTo>
                  <a:lnTo>
                    <a:pt x="176" y="1380"/>
                  </a:lnTo>
                  <a:lnTo>
                    <a:pt x="0" y="1277"/>
                  </a:lnTo>
                  <a:lnTo>
                    <a:pt x="6" y="1155"/>
                  </a:lnTo>
                  <a:lnTo>
                    <a:pt x="21" y="1134"/>
                  </a:lnTo>
                  <a:cubicBezTo>
                    <a:pt x="81" y="1076"/>
                    <a:pt x="261" y="901"/>
                    <a:pt x="364" y="804"/>
                  </a:cubicBezTo>
                  <a:cubicBezTo>
                    <a:pt x="464" y="709"/>
                    <a:pt x="591" y="599"/>
                    <a:pt x="640" y="552"/>
                  </a:cubicBezTo>
                  <a:cubicBezTo>
                    <a:pt x="689" y="505"/>
                    <a:pt x="654" y="535"/>
                    <a:pt x="660" y="524"/>
                  </a:cubicBezTo>
                  <a:lnTo>
                    <a:pt x="676" y="484"/>
                  </a:lnTo>
                  <a:lnTo>
                    <a:pt x="692" y="244"/>
                  </a:lnTo>
                  <a:lnTo>
                    <a:pt x="756" y="196"/>
                  </a:lnTo>
                  <a:lnTo>
                    <a:pt x="1074" y="18"/>
                  </a:lnTo>
                  <a:lnTo>
                    <a:pt x="1134" y="0"/>
                  </a:lnTo>
                  <a:lnTo>
                    <a:pt x="1182" y="24"/>
                  </a:lnTo>
                  <a:lnTo>
                    <a:pt x="2040" y="508"/>
                  </a:lnTo>
                  <a:lnTo>
                    <a:pt x="2076" y="555"/>
                  </a:lnTo>
                  <a:lnTo>
                    <a:pt x="2076" y="1148"/>
                  </a:lnTo>
                  <a:lnTo>
                    <a:pt x="2331" y="1008"/>
                  </a:lnTo>
                  <a:lnTo>
                    <a:pt x="2364" y="876"/>
                  </a:lnTo>
                  <a:lnTo>
                    <a:pt x="2452" y="644"/>
                  </a:lnTo>
                  <a:lnTo>
                    <a:pt x="3040" y="320"/>
                  </a:lnTo>
                  <a:lnTo>
                    <a:pt x="3036" y="620"/>
                  </a:lnTo>
                  <a:lnTo>
                    <a:pt x="2852" y="724"/>
                  </a:lnTo>
                  <a:lnTo>
                    <a:pt x="2788" y="668"/>
                  </a:lnTo>
                  <a:cubicBezTo>
                    <a:pt x="2764" y="656"/>
                    <a:pt x="2747" y="636"/>
                    <a:pt x="2708" y="652"/>
                  </a:cubicBezTo>
                  <a:cubicBezTo>
                    <a:pt x="2660" y="668"/>
                    <a:pt x="2592" y="720"/>
                    <a:pt x="2556" y="764"/>
                  </a:cubicBezTo>
                  <a:lnTo>
                    <a:pt x="2492" y="916"/>
                  </a:lnTo>
                  <a:lnTo>
                    <a:pt x="2466" y="1050"/>
                  </a:lnTo>
                  <a:lnTo>
                    <a:pt x="1422" y="1638"/>
                  </a:lnTo>
                  <a:lnTo>
                    <a:pt x="1386" y="1554"/>
                  </a:lnTo>
                  <a:cubicBezTo>
                    <a:pt x="1360" y="1531"/>
                    <a:pt x="1320" y="1492"/>
                    <a:pt x="1266" y="1500"/>
                  </a:cubicBezTo>
                  <a:cubicBezTo>
                    <a:pt x="1158" y="1494"/>
                    <a:pt x="1104" y="1554"/>
                    <a:pt x="1062" y="1602"/>
                  </a:cubicBezTo>
                  <a:cubicBezTo>
                    <a:pt x="1020" y="1650"/>
                    <a:pt x="1009" y="1693"/>
                    <a:pt x="996" y="1728"/>
                  </a:cubicBezTo>
                  <a:lnTo>
                    <a:pt x="984" y="1806"/>
                  </a:lnTo>
                  <a:lnTo>
                    <a:pt x="960" y="1830"/>
                  </a:lnTo>
                  <a:lnTo>
                    <a:pt x="768" y="1731"/>
                  </a:lnTo>
                  <a:lnTo>
                    <a:pt x="722" y="1746"/>
                  </a:lnTo>
                  <a:lnTo>
                    <a:pt x="348" y="1533"/>
                  </a:lnTo>
                </a:path>
              </a:pathLst>
            </a:custGeom>
            <a:grpFill/>
            <a:ln w="3175" cmpd="sng">
              <a:solidFill>
                <a:srgbClr val="17366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9" name="Freeform 228"/>
            <p:cNvSpPr>
              <a:spLocks/>
            </p:cNvSpPr>
            <p:nvPr/>
          </p:nvSpPr>
          <p:spPr bwMode="auto">
            <a:xfrm>
              <a:off x="762863" y="1832083"/>
              <a:ext cx="321448" cy="147533"/>
            </a:xfrm>
            <a:custGeom>
              <a:avLst/>
              <a:gdLst>
                <a:gd name="T0" fmla="*/ 0 w 1332"/>
                <a:gd name="T1" fmla="*/ 9 h 649"/>
                <a:gd name="T2" fmla="*/ 0 w 1332"/>
                <a:gd name="T3" fmla="*/ 8 h 649"/>
                <a:gd name="T4" fmla="*/ 0 w 1332"/>
                <a:gd name="T5" fmla="*/ 7 h 649"/>
                <a:gd name="T6" fmla="*/ 2 w 1332"/>
                <a:gd name="T7" fmla="*/ 8 h 649"/>
                <a:gd name="T8" fmla="*/ 2 w 1332"/>
                <a:gd name="T9" fmla="*/ 8 h 649"/>
                <a:gd name="T10" fmla="*/ 7 w 1332"/>
                <a:gd name="T11" fmla="*/ 12 h 649"/>
                <a:gd name="T12" fmla="*/ 7 w 1332"/>
                <a:gd name="T13" fmla="*/ 12 h 649"/>
                <a:gd name="T14" fmla="*/ 8 w 1332"/>
                <a:gd name="T15" fmla="*/ 12 h 649"/>
                <a:gd name="T16" fmla="*/ 8 w 1332"/>
                <a:gd name="T17" fmla="*/ 12 h 649"/>
                <a:gd name="T18" fmla="*/ 9 w 1332"/>
                <a:gd name="T19" fmla="*/ 12 h 649"/>
                <a:gd name="T20" fmla="*/ 9 w 1332"/>
                <a:gd name="T21" fmla="*/ 13 h 649"/>
                <a:gd name="T22" fmla="*/ 11 w 1332"/>
                <a:gd name="T23" fmla="*/ 10 h 649"/>
                <a:gd name="T24" fmla="*/ 15 w 1332"/>
                <a:gd name="T25" fmla="*/ 8 h 649"/>
                <a:gd name="T26" fmla="*/ 16 w 1332"/>
                <a:gd name="T27" fmla="*/ 7 h 649"/>
                <a:gd name="T28" fmla="*/ 16 w 1332"/>
                <a:gd name="T29" fmla="*/ 4 h 649"/>
                <a:gd name="T30" fmla="*/ 20 w 1332"/>
                <a:gd name="T31" fmla="*/ 2 h 649"/>
                <a:gd name="T32" fmla="*/ 20 w 1332"/>
                <a:gd name="T33" fmla="*/ 2 h 649"/>
                <a:gd name="T34" fmla="*/ 20 w 1332"/>
                <a:gd name="T35" fmla="*/ 8 h 649"/>
                <a:gd name="T36" fmla="*/ 23 w 1332"/>
                <a:gd name="T37" fmla="*/ 6 h 649"/>
                <a:gd name="T38" fmla="*/ 23 w 1332"/>
                <a:gd name="T39" fmla="*/ 5 h 649"/>
                <a:gd name="T40" fmla="*/ 24 w 1332"/>
                <a:gd name="T41" fmla="*/ 3 h 649"/>
                <a:gd name="T42" fmla="*/ 27 w 1332"/>
                <a:gd name="T43" fmla="*/ 1 h 649"/>
                <a:gd name="T44" fmla="*/ 29 w 1332"/>
                <a:gd name="T45" fmla="*/ 0 h 649"/>
                <a:gd name="T46" fmla="*/ 29 w 1332"/>
                <a:gd name="T47" fmla="*/ 3 h 649"/>
                <a:gd name="T48" fmla="*/ 28 w 1332"/>
                <a:gd name="T49" fmla="*/ 3 h 649"/>
                <a:gd name="T50" fmla="*/ 27 w 1332"/>
                <a:gd name="T51" fmla="*/ 3 h 649"/>
                <a:gd name="T52" fmla="*/ 26 w 1332"/>
                <a:gd name="T53" fmla="*/ 3 h 649"/>
                <a:gd name="T54" fmla="*/ 25 w 1332"/>
                <a:gd name="T55" fmla="*/ 3 h 649"/>
                <a:gd name="T56" fmla="*/ 25 w 1332"/>
                <a:gd name="T57" fmla="*/ 4 h 649"/>
                <a:gd name="T58" fmla="*/ 24 w 1332"/>
                <a:gd name="T59" fmla="*/ 5 h 649"/>
                <a:gd name="T60" fmla="*/ 24 w 1332"/>
                <a:gd name="T61" fmla="*/ 7 h 649"/>
                <a:gd name="T62" fmla="*/ 14 w 1332"/>
                <a:gd name="T63" fmla="*/ 12 h 649"/>
                <a:gd name="T64" fmla="*/ 13 w 1332"/>
                <a:gd name="T65" fmla="*/ 11 h 649"/>
                <a:gd name="T66" fmla="*/ 12 w 1332"/>
                <a:gd name="T67" fmla="*/ 11 h 649"/>
                <a:gd name="T68" fmla="*/ 11 w 1332"/>
                <a:gd name="T69" fmla="*/ 11 h 649"/>
                <a:gd name="T70" fmla="*/ 11 w 1332"/>
                <a:gd name="T71" fmla="*/ 11 h 649"/>
                <a:gd name="T72" fmla="*/ 10 w 1332"/>
                <a:gd name="T73" fmla="*/ 13 h 649"/>
                <a:gd name="T74" fmla="*/ 10 w 1332"/>
                <a:gd name="T75" fmla="*/ 14 h 649"/>
                <a:gd name="T76" fmla="*/ 9 w 1332"/>
                <a:gd name="T77" fmla="*/ 14 h 649"/>
                <a:gd name="T78" fmla="*/ 7 w 1332"/>
                <a:gd name="T79" fmla="*/ 13 h 649"/>
                <a:gd name="T80" fmla="*/ 7 w 1332"/>
                <a:gd name="T81" fmla="*/ 13 h 649"/>
                <a:gd name="T82" fmla="*/ 2 w 1332"/>
                <a:gd name="T83" fmla="*/ 10 h 649"/>
                <a:gd name="T84" fmla="*/ 2 w 1332"/>
                <a:gd name="T85" fmla="*/ 10 h 649"/>
                <a:gd name="T86" fmla="*/ 0 w 1332"/>
                <a:gd name="T87" fmla="*/ 9 h 649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332"/>
                <a:gd name="T133" fmla="*/ 0 h 649"/>
                <a:gd name="T134" fmla="*/ 1332 w 1332"/>
                <a:gd name="T135" fmla="*/ 649 h 649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332" h="649">
                  <a:moveTo>
                    <a:pt x="0" y="409"/>
                  </a:moveTo>
                  <a:lnTo>
                    <a:pt x="1" y="359"/>
                  </a:lnTo>
                  <a:lnTo>
                    <a:pt x="8" y="341"/>
                  </a:lnTo>
                  <a:lnTo>
                    <a:pt x="77" y="391"/>
                  </a:lnTo>
                  <a:lnTo>
                    <a:pt x="89" y="392"/>
                  </a:lnTo>
                  <a:lnTo>
                    <a:pt x="335" y="535"/>
                  </a:lnTo>
                  <a:lnTo>
                    <a:pt x="329" y="545"/>
                  </a:lnTo>
                  <a:lnTo>
                    <a:pt x="346" y="541"/>
                  </a:lnTo>
                  <a:lnTo>
                    <a:pt x="380" y="568"/>
                  </a:lnTo>
                  <a:lnTo>
                    <a:pt x="392" y="569"/>
                  </a:lnTo>
                  <a:lnTo>
                    <a:pt x="407" y="573"/>
                  </a:lnTo>
                  <a:cubicBezTo>
                    <a:pt x="430" y="556"/>
                    <a:pt x="480" y="508"/>
                    <a:pt x="528" y="470"/>
                  </a:cubicBezTo>
                  <a:cubicBezTo>
                    <a:pt x="576" y="433"/>
                    <a:pt x="668" y="367"/>
                    <a:pt x="692" y="349"/>
                  </a:cubicBezTo>
                  <a:lnTo>
                    <a:pt x="712" y="335"/>
                  </a:lnTo>
                  <a:lnTo>
                    <a:pt x="712" y="172"/>
                  </a:lnTo>
                  <a:lnTo>
                    <a:pt x="893" y="70"/>
                  </a:lnTo>
                  <a:lnTo>
                    <a:pt x="911" y="88"/>
                  </a:lnTo>
                  <a:lnTo>
                    <a:pt x="913" y="356"/>
                  </a:lnTo>
                  <a:lnTo>
                    <a:pt x="1030" y="293"/>
                  </a:lnTo>
                  <a:lnTo>
                    <a:pt x="1048" y="229"/>
                  </a:lnTo>
                  <a:lnTo>
                    <a:pt x="1085" y="131"/>
                  </a:lnTo>
                  <a:lnTo>
                    <a:pt x="1245" y="44"/>
                  </a:lnTo>
                  <a:lnTo>
                    <a:pt x="1332" y="0"/>
                  </a:lnTo>
                  <a:lnTo>
                    <a:pt x="1332" y="119"/>
                  </a:lnTo>
                  <a:lnTo>
                    <a:pt x="1260" y="157"/>
                  </a:lnTo>
                  <a:lnTo>
                    <a:pt x="1235" y="136"/>
                  </a:lnTo>
                  <a:lnTo>
                    <a:pt x="1203" y="123"/>
                  </a:lnTo>
                  <a:lnTo>
                    <a:pt x="1162" y="143"/>
                  </a:lnTo>
                  <a:lnTo>
                    <a:pt x="1130" y="169"/>
                  </a:lnTo>
                  <a:lnTo>
                    <a:pt x="1096" y="240"/>
                  </a:lnTo>
                  <a:lnTo>
                    <a:pt x="1078" y="315"/>
                  </a:lnTo>
                  <a:lnTo>
                    <a:pt x="629" y="562"/>
                  </a:lnTo>
                  <a:lnTo>
                    <a:pt x="602" y="518"/>
                  </a:lnTo>
                  <a:lnTo>
                    <a:pt x="559" y="502"/>
                  </a:lnTo>
                  <a:lnTo>
                    <a:pt x="512" y="511"/>
                  </a:lnTo>
                  <a:lnTo>
                    <a:pt x="484" y="529"/>
                  </a:lnTo>
                  <a:lnTo>
                    <a:pt x="441" y="585"/>
                  </a:lnTo>
                  <a:lnTo>
                    <a:pt x="428" y="640"/>
                  </a:lnTo>
                  <a:lnTo>
                    <a:pt x="421" y="649"/>
                  </a:lnTo>
                  <a:lnTo>
                    <a:pt x="336" y="606"/>
                  </a:lnTo>
                  <a:lnTo>
                    <a:pt x="314" y="614"/>
                  </a:lnTo>
                  <a:lnTo>
                    <a:pt x="78" y="475"/>
                  </a:lnTo>
                  <a:lnTo>
                    <a:pt x="76" y="450"/>
                  </a:lnTo>
                  <a:lnTo>
                    <a:pt x="0" y="409"/>
                  </a:lnTo>
                  <a:close/>
                </a:path>
              </a:pathLst>
            </a:custGeom>
            <a:grpFill/>
            <a:ln w="3175" cmpd="sng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0" name="Freeform 229"/>
            <p:cNvSpPr>
              <a:spLocks/>
            </p:cNvSpPr>
            <p:nvPr/>
          </p:nvSpPr>
          <p:spPr bwMode="auto">
            <a:xfrm>
              <a:off x="831806" y="1847570"/>
              <a:ext cx="102553" cy="53796"/>
            </a:xfrm>
            <a:custGeom>
              <a:avLst/>
              <a:gdLst>
                <a:gd name="T0" fmla="*/ 2 w 954"/>
                <a:gd name="T1" fmla="*/ 1 h 528"/>
                <a:gd name="T2" fmla="*/ 0 w 954"/>
                <a:gd name="T3" fmla="*/ 0 h 528"/>
                <a:gd name="T4" fmla="*/ 0 60000 65536"/>
                <a:gd name="T5" fmla="*/ 0 60000 65536"/>
                <a:gd name="T6" fmla="*/ 0 w 954"/>
                <a:gd name="T7" fmla="*/ 0 h 528"/>
                <a:gd name="T8" fmla="*/ 954 w 954"/>
                <a:gd name="T9" fmla="*/ 528 h 528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954" h="528">
                  <a:moveTo>
                    <a:pt x="954" y="528"/>
                  </a:moveTo>
                  <a:lnTo>
                    <a:pt x="0" y="0"/>
                  </a:lnTo>
                </a:path>
              </a:pathLst>
            </a:custGeom>
            <a:grpFill/>
            <a:ln w="3175" cmpd="sng">
              <a:solidFill>
                <a:srgbClr val="17366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1" name="Freeform 230"/>
            <p:cNvSpPr>
              <a:spLocks/>
            </p:cNvSpPr>
            <p:nvPr/>
          </p:nvSpPr>
          <p:spPr bwMode="auto">
            <a:xfrm>
              <a:off x="836976" y="1821486"/>
              <a:ext cx="144780" cy="52981"/>
            </a:xfrm>
            <a:custGeom>
              <a:avLst/>
              <a:gdLst>
                <a:gd name="T0" fmla="*/ 0 w 1356"/>
                <a:gd name="T1" fmla="*/ 0 h 522"/>
                <a:gd name="T2" fmla="*/ 0 w 1356"/>
                <a:gd name="T3" fmla="*/ 0 h 522"/>
                <a:gd name="T4" fmla="*/ 0 w 1356"/>
                <a:gd name="T5" fmla="*/ 0 h 522"/>
                <a:gd name="T6" fmla="*/ 2 w 1356"/>
                <a:gd name="T7" fmla="*/ 1 h 522"/>
                <a:gd name="T8" fmla="*/ 2 w 1356"/>
                <a:gd name="T9" fmla="*/ 1 h 522"/>
                <a:gd name="T10" fmla="*/ 3 w 1356"/>
                <a:gd name="T11" fmla="*/ 0 h 52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56"/>
                <a:gd name="T19" fmla="*/ 0 h 522"/>
                <a:gd name="T20" fmla="*/ 1356 w 1356"/>
                <a:gd name="T21" fmla="*/ 522 h 52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56" h="522">
                  <a:moveTo>
                    <a:pt x="0" y="33"/>
                  </a:moveTo>
                  <a:lnTo>
                    <a:pt x="12" y="0"/>
                  </a:lnTo>
                  <a:lnTo>
                    <a:pt x="54" y="6"/>
                  </a:lnTo>
                  <a:lnTo>
                    <a:pt x="894" y="480"/>
                  </a:lnTo>
                  <a:lnTo>
                    <a:pt x="930" y="522"/>
                  </a:lnTo>
                  <a:lnTo>
                    <a:pt x="1356" y="272"/>
                  </a:lnTo>
                </a:path>
              </a:pathLst>
            </a:custGeom>
            <a:grpFill/>
            <a:ln w="3175" cmpd="sng">
              <a:solidFill>
                <a:srgbClr val="17366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2" name="Freeform 231"/>
            <p:cNvSpPr>
              <a:spLocks/>
            </p:cNvSpPr>
            <p:nvPr/>
          </p:nvSpPr>
          <p:spPr bwMode="auto">
            <a:xfrm>
              <a:off x="843009" y="1904626"/>
              <a:ext cx="93935" cy="52166"/>
            </a:xfrm>
            <a:custGeom>
              <a:avLst/>
              <a:gdLst>
                <a:gd name="T0" fmla="*/ 2 w 885"/>
                <a:gd name="T1" fmla="*/ 0 h 522"/>
                <a:gd name="T2" fmla="*/ 1 w 885"/>
                <a:gd name="T3" fmla="*/ 0 h 522"/>
                <a:gd name="T4" fmla="*/ 0 w 885"/>
                <a:gd name="T5" fmla="*/ 1 h 522"/>
                <a:gd name="T6" fmla="*/ 0 w 885"/>
                <a:gd name="T7" fmla="*/ 1 h 522"/>
                <a:gd name="T8" fmla="*/ 0 w 885"/>
                <a:gd name="T9" fmla="*/ 1 h 522"/>
                <a:gd name="T10" fmla="*/ 1 w 885"/>
                <a:gd name="T11" fmla="*/ 0 h 522"/>
                <a:gd name="T12" fmla="*/ 1 w 885"/>
                <a:gd name="T13" fmla="*/ 0 h 522"/>
                <a:gd name="T14" fmla="*/ 2 w 885"/>
                <a:gd name="T15" fmla="*/ 0 h 52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885"/>
                <a:gd name="T25" fmla="*/ 0 h 522"/>
                <a:gd name="T26" fmla="*/ 885 w 885"/>
                <a:gd name="T27" fmla="*/ 522 h 52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885" h="522">
                  <a:moveTo>
                    <a:pt x="885" y="33"/>
                  </a:moveTo>
                  <a:lnTo>
                    <a:pt x="476" y="248"/>
                  </a:lnTo>
                  <a:cubicBezTo>
                    <a:pt x="334" y="326"/>
                    <a:pt x="109" y="460"/>
                    <a:pt x="33" y="503"/>
                  </a:cubicBezTo>
                  <a:lnTo>
                    <a:pt x="0" y="522"/>
                  </a:lnTo>
                  <a:lnTo>
                    <a:pt x="35" y="494"/>
                  </a:lnTo>
                  <a:cubicBezTo>
                    <a:pt x="113" y="442"/>
                    <a:pt x="341" y="287"/>
                    <a:pt x="471" y="210"/>
                  </a:cubicBezTo>
                  <a:cubicBezTo>
                    <a:pt x="601" y="133"/>
                    <a:pt x="714" y="70"/>
                    <a:pt x="782" y="36"/>
                  </a:cubicBezTo>
                  <a:lnTo>
                    <a:pt x="864" y="0"/>
                  </a:lnTo>
                </a:path>
              </a:pathLst>
            </a:custGeom>
            <a:grpFill/>
            <a:ln w="3175" cmpd="sng">
              <a:solidFill>
                <a:srgbClr val="17366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" name="Freeform 232"/>
            <p:cNvSpPr>
              <a:spLocks/>
            </p:cNvSpPr>
            <p:nvPr/>
          </p:nvSpPr>
          <p:spPr bwMode="auto">
            <a:xfrm>
              <a:off x="836976" y="1827192"/>
              <a:ext cx="95658" cy="69283"/>
            </a:xfrm>
            <a:custGeom>
              <a:avLst/>
              <a:gdLst>
                <a:gd name="T0" fmla="*/ 2 w 891"/>
                <a:gd name="T1" fmla="*/ 1 h 684"/>
                <a:gd name="T2" fmla="*/ 2 w 891"/>
                <a:gd name="T3" fmla="*/ 1 h 684"/>
                <a:gd name="T4" fmla="*/ 0 w 891"/>
                <a:gd name="T5" fmla="*/ 0 h 684"/>
                <a:gd name="T6" fmla="*/ 0 w 891"/>
                <a:gd name="T7" fmla="*/ 0 h 684"/>
                <a:gd name="T8" fmla="*/ 0 w 891"/>
                <a:gd name="T9" fmla="*/ 0 h 684"/>
                <a:gd name="T10" fmla="*/ 2 w 891"/>
                <a:gd name="T11" fmla="*/ 1 h 68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91"/>
                <a:gd name="T19" fmla="*/ 0 h 684"/>
                <a:gd name="T20" fmla="*/ 891 w 891"/>
                <a:gd name="T21" fmla="*/ 684 h 68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91" h="684">
                  <a:moveTo>
                    <a:pt x="891" y="477"/>
                  </a:moveTo>
                  <a:lnTo>
                    <a:pt x="879" y="684"/>
                  </a:lnTo>
                  <a:lnTo>
                    <a:pt x="0" y="195"/>
                  </a:lnTo>
                  <a:lnTo>
                    <a:pt x="15" y="6"/>
                  </a:lnTo>
                  <a:lnTo>
                    <a:pt x="51" y="0"/>
                  </a:lnTo>
                  <a:lnTo>
                    <a:pt x="879" y="456"/>
                  </a:lnTo>
                </a:path>
              </a:pathLst>
            </a:custGeom>
            <a:grpFill/>
            <a:ln w="3175" cmpd="sng">
              <a:solidFill>
                <a:srgbClr val="17366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4" name="Freeform 233"/>
            <p:cNvSpPr>
              <a:spLocks/>
            </p:cNvSpPr>
            <p:nvPr/>
          </p:nvSpPr>
          <p:spPr bwMode="auto">
            <a:xfrm>
              <a:off x="939530" y="1856536"/>
              <a:ext cx="36195" cy="40755"/>
            </a:xfrm>
            <a:custGeom>
              <a:avLst/>
              <a:gdLst>
                <a:gd name="T0" fmla="*/ 0 w 344"/>
                <a:gd name="T1" fmla="*/ 0 h 400"/>
                <a:gd name="T2" fmla="*/ 0 w 344"/>
                <a:gd name="T3" fmla="*/ 1 h 400"/>
                <a:gd name="T4" fmla="*/ 1 w 344"/>
                <a:gd name="T5" fmla="*/ 0 h 400"/>
                <a:gd name="T6" fmla="*/ 1 w 344"/>
                <a:gd name="T7" fmla="*/ 0 h 400"/>
                <a:gd name="T8" fmla="*/ 0 w 344"/>
                <a:gd name="T9" fmla="*/ 0 h 4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44"/>
                <a:gd name="T16" fmla="*/ 0 h 400"/>
                <a:gd name="T17" fmla="*/ 344 w 344"/>
                <a:gd name="T18" fmla="*/ 400 h 4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44" h="400">
                  <a:moveTo>
                    <a:pt x="0" y="188"/>
                  </a:moveTo>
                  <a:lnTo>
                    <a:pt x="0" y="400"/>
                  </a:lnTo>
                  <a:lnTo>
                    <a:pt x="344" y="200"/>
                  </a:lnTo>
                  <a:lnTo>
                    <a:pt x="344" y="0"/>
                  </a:lnTo>
                  <a:lnTo>
                    <a:pt x="35" y="175"/>
                  </a:lnTo>
                </a:path>
              </a:pathLst>
            </a:custGeom>
            <a:grpFill/>
            <a:ln w="3175" cmpd="sng">
              <a:solidFill>
                <a:srgbClr val="17366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" name="Freeform 234"/>
            <p:cNvSpPr>
              <a:spLocks/>
            </p:cNvSpPr>
            <p:nvPr/>
          </p:nvSpPr>
          <p:spPr bwMode="auto">
            <a:xfrm>
              <a:off x="878343" y="1846754"/>
              <a:ext cx="6033" cy="22008"/>
            </a:xfrm>
            <a:custGeom>
              <a:avLst/>
              <a:gdLst>
                <a:gd name="T0" fmla="*/ 0 w 60"/>
                <a:gd name="T1" fmla="*/ 0 h 225"/>
                <a:gd name="T2" fmla="*/ 0 w 60"/>
                <a:gd name="T3" fmla="*/ 0 h 225"/>
                <a:gd name="T4" fmla="*/ 0 w 60"/>
                <a:gd name="T5" fmla="*/ 0 h 225"/>
                <a:gd name="T6" fmla="*/ 0 w 60"/>
                <a:gd name="T7" fmla="*/ 0 h 2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0"/>
                <a:gd name="T13" fmla="*/ 0 h 225"/>
                <a:gd name="T14" fmla="*/ 60 w 60"/>
                <a:gd name="T15" fmla="*/ 225 h 2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0" h="225">
                  <a:moveTo>
                    <a:pt x="0" y="213"/>
                  </a:moveTo>
                  <a:lnTo>
                    <a:pt x="27" y="0"/>
                  </a:lnTo>
                  <a:lnTo>
                    <a:pt x="60" y="24"/>
                  </a:lnTo>
                  <a:lnTo>
                    <a:pt x="39" y="225"/>
                  </a:lnTo>
                </a:path>
              </a:pathLst>
            </a:custGeom>
            <a:grpFill/>
            <a:ln w="3175" cap="flat" cmpd="sng">
              <a:solidFill>
                <a:srgbClr val="17366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6" name="Freeform 235"/>
            <p:cNvSpPr>
              <a:spLocks/>
            </p:cNvSpPr>
            <p:nvPr/>
          </p:nvSpPr>
          <p:spPr bwMode="auto">
            <a:xfrm>
              <a:off x="782684" y="1944566"/>
              <a:ext cx="49984" cy="27713"/>
            </a:xfrm>
            <a:custGeom>
              <a:avLst/>
              <a:gdLst>
                <a:gd name="T0" fmla="*/ 1 w 465"/>
                <a:gd name="T1" fmla="*/ 1 h 271"/>
                <a:gd name="T2" fmla="*/ 0 w 465"/>
                <a:gd name="T3" fmla="*/ 0 h 271"/>
                <a:gd name="T4" fmla="*/ 0 60000 65536"/>
                <a:gd name="T5" fmla="*/ 0 60000 65536"/>
                <a:gd name="T6" fmla="*/ 0 w 465"/>
                <a:gd name="T7" fmla="*/ 0 h 271"/>
                <a:gd name="T8" fmla="*/ 465 w 465"/>
                <a:gd name="T9" fmla="*/ 271 h 27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65" h="271">
                  <a:moveTo>
                    <a:pt x="465" y="271"/>
                  </a:moveTo>
                  <a:lnTo>
                    <a:pt x="0" y="0"/>
                  </a:lnTo>
                </a:path>
              </a:pathLst>
            </a:custGeom>
            <a:grpFill/>
            <a:ln w="3175" cmpd="sng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7" name="Freeform 236"/>
            <p:cNvSpPr>
              <a:spLocks/>
            </p:cNvSpPr>
            <p:nvPr/>
          </p:nvSpPr>
          <p:spPr bwMode="auto">
            <a:xfrm>
              <a:off x="842147" y="1892400"/>
              <a:ext cx="72390" cy="63578"/>
            </a:xfrm>
            <a:custGeom>
              <a:avLst/>
              <a:gdLst>
                <a:gd name="T0" fmla="*/ 0 w 684"/>
                <a:gd name="T1" fmla="*/ 1 h 626"/>
                <a:gd name="T2" fmla="*/ 0 w 684"/>
                <a:gd name="T3" fmla="*/ 1 h 626"/>
                <a:gd name="T4" fmla="*/ 1 w 684"/>
                <a:gd name="T5" fmla="*/ 0 h 626"/>
                <a:gd name="T6" fmla="*/ 1 w 684"/>
                <a:gd name="T7" fmla="*/ 0 h 626"/>
                <a:gd name="T8" fmla="*/ 1 w 684"/>
                <a:gd name="T9" fmla="*/ 0 h 6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84"/>
                <a:gd name="T16" fmla="*/ 0 h 626"/>
                <a:gd name="T17" fmla="*/ 684 w 684"/>
                <a:gd name="T18" fmla="*/ 626 h 62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84" h="626">
                  <a:moveTo>
                    <a:pt x="0" y="626"/>
                  </a:moveTo>
                  <a:lnTo>
                    <a:pt x="57" y="569"/>
                  </a:lnTo>
                  <a:cubicBezTo>
                    <a:pt x="121" y="503"/>
                    <a:pt x="290" y="316"/>
                    <a:pt x="384" y="228"/>
                  </a:cubicBezTo>
                  <a:cubicBezTo>
                    <a:pt x="509" y="133"/>
                    <a:pt x="564" y="75"/>
                    <a:pt x="624" y="42"/>
                  </a:cubicBezTo>
                  <a:lnTo>
                    <a:pt x="684" y="0"/>
                  </a:lnTo>
                </a:path>
              </a:pathLst>
            </a:custGeom>
            <a:grpFill/>
            <a:ln w="3175" cmpd="sng">
              <a:solidFill>
                <a:srgbClr val="17366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8" name="Oval 237"/>
            <p:cNvSpPr>
              <a:spLocks noChangeArrowheads="1"/>
            </p:cNvSpPr>
            <p:nvPr/>
          </p:nvSpPr>
          <p:spPr bwMode="auto">
            <a:xfrm rot="20160818">
              <a:off x="843009" y="1956793"/>
              <a:ext cx="6033" cy="8151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9" name="Freeform 238"/>
            <p:cNvSpPr>
              <a:spLocks/>
            </p:cNvSpPr>
            <p:nvPr/>
          </p:nvSpPr>
          <p:spPr bwMode="auto">
            <a:xfrm>
              <a:off x="935220" y="1852460"/>
              <a:ext cx="43089" cy="84770"/>
            </a:xfrm>
            <a:custGeom>
              <a:avLst/>
              <a:gdLst>
                <a:gd name="T0" fmla="*/ 0 w 408"/>
                <a:gd name="T1" fmla="*/ 0 h 848"/>
                <a:gd name="T2" fmla="*/ 0 w 408"/>
                <a:gd name="T3" fmla="*/ 1 h 848"/>
                <a:gd name="T4" fmla="*/ 0 w 408"/>
                <a:gd name="T5" fmla="*/ 2 h 848"/>
                <a:gd name="T6" fmla="*/ 0 w 408"/>
                <a:gd name="T7" fmla="*/ 2 h 848"/>
                <a:gd name="T8" fmla="*/ 1 w 408"/>
                <a:gd name="T9" fmla="*/ 1 h 848"/>
                <a:gd name="T10" fmla="*/ 1 w 408"/>
                <a:gd name="T11" fmla="*/ 1 h 848"/>
                <a:gd name="T12" fmla="*/ 1 w 408"/>
                <a:gd name="T13" fmla="*/ 0 h 848"/>
                <a:gd name="T14" fmla="*/ 0 w 408"/>
                <a:gd name="T15" fmla="*/ 0 h 84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08"/>
                <a:gd name="T25" fmla="*/ 0 h 848"/>
                <a:gd name="T26" fmla="*/ 408 w 408"/>
                <a:gd name="T27" fmla="*/ 848 h 84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08" h="848">
                  <a:moveTo>
                    <a:pt x="0" y="232"/>
                  </a:moveTo>
                  <a:lnTo>
                    <a:pt x="0" y="488"/>
                  </a:lnTo>
                  <a:lnTo>
                    <a:pt x="0" y="832"/>
                  </a:lnTo>
                  <a:lnTo>
                    <a:pt x="64" y="848"/>
                  </a:lnTo>
                  <a:lnTo>
                    <a:pt x="376" y="672"/>
                  </a:lnTo>
                  <a:lnTo>
                    <a:pt x="408" y="616"/>
                  </a:lnTo>
                  <a:lnTo>
                    <a:pt x="408" y="0"/>
                  </a:lnTo>
                  <a:lnTo>
                    <a:pt x="0" y="232"/>
                  </a:lnTo>
                  <a:close/>
                </a:path>
              </a:pathLst>
            </a:custGeom>
            <a:grpFill/>
            <a:ln w="3175" cmpd="sng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0" name="Freeform 239"/>
            <p:cNvSpPr>
              <a:spLocks/>
            </p:cNvSpPr>
            <p:nvPr/>
          </p:nvSpPr>
          <p:spPr bwMode="auto">
            <a:xfrm>
              <a:off x="781822" y="1850015"/>
              <a:ext cx="49984" cy="72544"/>
            </a:xfrm>
            <a:custGeom>
              <a:avLst/>
              <a:gdLst>
                <a:gd name="T0" fmla="*/ 1 w 474"/>
                <a:gd name="T1" fmla="*/ 0 h 705"/>
                <a:gd name="T2" fmla="*/ 1 w 474"/>
                <a:gd name="T3" fmla="*/ 0 h 705"/>
                <a:gd name="T4" fmla="*/ 1 w 474"/>
                <a:gd name="T5" fmla="*/ 1 h 705"/>
                <a:gd name="T6" fmla="*/ 0 w 474"/>
                <a:gd name="T7" fmla="*/ 1 h 705"/>
                <a:gd name="T8" fmla="*/ 0 w 474"/>
                <a:gd name="T9" fmla="*/ 1 h 705"/>
                <a:gd name="T10" fmla="*/ 0 w 474"/>
                <a:gd name="T11" fmla="*/ 1 h 705"/>
                <a:gd name="T12" fmla="*/ 0 w 474"/>
                <a:gd name="T13" fmla="*/ 1 h 705"/>
                <a:gd name="T14" fmla="*/ 1 w 474"/>
                <a:gd name="T15" fmla="*/ 0 h 705"/>
                <a:gd name="T16" fmla="*/ 1 w 474"/>
                <a:gd name="T17" fmla="*/ 0 h 70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74"/>
                <a:gd name="T28" fmla="*/ 0 h 705"/>
                <a:gd name="T29" fmla="*/ 474 w 474"/>
                <a:gd name="T30" fmla="*/ 705 h 70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74" h="705">
                  <a:moveTo>
                    <a:pt x="474" y="0"/>
                  </a:moveTo>
                  <a:lnTo>
                    <a:pt x="458" y="40"/>
                  </a:lnTo>
                  <a:cubicBezTo>
                    <a:pt x="435" y="83"/>
                    <a:pt x="391" y="178"/>
                    <a:pt x="338" y="260"/>
                  </a:cubicBezTo>
                  <a:cubicBezTo>
                    <a:pt x="251" y="392"/>
                    <a:pt x="198" y="459"/>
                    <a:pt x="142" y="532"/>
                  </a:cubicBezTo>
                  <a:lnTo>
                    <a:pt x="0" y="705"/>
                  </a:lnTo>
                  <a:lnTo>
                    <a:pt x="60" y="627"/>
                  </a:lnTo>
                  <a:cubicBezTo>
                    <a:pt x="103" y="566"/>
                    <a:pt x="204" y="421"/>
                    <a:pt x="258" y="336"/>
                  </a:cubicBezTo>
                  <a:cubicBezTo>
                    <a:pt x="333" y="216"/>
                    <a:pt x="355" y="166"/>
                    <a:pt x="382" y="116"/>
                  </a:cubicBezTo>
                  <a:lnTo>
                    <a:pt x="422" y="52"/>
                  </a:lnTo>
                </a:path>
              </a:pathLst>
            </a:custGeom>
            <a:grpFill/>
            <a:ln w="3175" cap="flat" cmpd="sng">
              <a:solidFill>
                <a:srgbClr val="17366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1" name="Freeform 240"/>
            <p:cNvSpPr>
              <a:spLocks/>
            </p:cNvSpPr>
            <p:nvPr/>
          </p:nvSpPr>
          <p:spPr bwMode="auto">
            <a:xfrm>
              <a:off x="780960" y="1860611"/>
              <a:ext cx="73252" cy="63578"/>
            </a:xfrm>
            <a:custGeom>
              <a:avLst/>
              <a:gdLst>
                <a:gd name="T0" fmla="*/ 0 w 684"/>
                <a:gd name="T1" fmla="*/ 1 h 626"/>
                <a:gd name="T2" fmla="*/ 0 w 684"/>
                <a:gd name="T3" fmla="*/ 1 h 626"/>
                <a:gd name="T4" fmla="*/ 1 w 684"/>
                <a:gd name="T5" fmla="*/ 0 h 626"/>
                <a:gd name="T6" fmla="*/ 1 w 684"/>
                <a:gd name="T7" fmla="*/ 0 h 626"/>
                <a:gd name="T8" fmla="*/ 1 w 684"/>
                <a:gd name="T9" fmla="*/ 0 h 6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84"/>
                <a:gd name="T16" fmla="*/ 0 h 626"/>
                <a:gd name="T17" fmla="*/ 684 w 684"/>
                <a:gd name="T18" fmla="*/ 626 h 62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84" h="626">
                  <a:moveTo>
                    <a:pt x="0" y="626"/>
                  </a:moveTo>
                  <a:lnTo>
                    <a:pt x="57" y="569"/>
                  </a:lnTo>
                  <a:cubicBezTo>
                    <a:pt x="121" y="503"/>
                    <a:pt x="290" y="316"/>
                    <a:pt x="384" y="228"/>
                  </a:cubicBezTo>
                  <a:cubicBezTo>
                    <a:pt x="509" y="133"/>
                    <a:pt x="564" y="75"/>
                    <a:pt x="624" y="42"/>
                  </a:cubicBezTo>
                  <a:lnTo>
                    <a:pt x="684" y="0"/>
                  </a:lnTo>
                </a:path>
              </a:pathLst>
            </a:custGeom>
            <a:grpFill/>
            <a:ln w="3175" cmpd="sng">
              <a:solidFill>
                <a:srgbClr val="17366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2" name="Oval 241"/>
            <p:cNvSpPr>
              <a:spLocks noChangeArrowheads="1"/>
            </p:cNvSpPr>
            <p:nvPr/>
          </p:nvSpPr>
          <p:spPr bwMode="auto">
            <a:xfrm rot="20160818">
              <a:off x="826635" y="1952717"/>
              <a:ext cx="11203" cy="13857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33" name="Oval 242"/>
            <p:cNvSpPr>
              <a:spLocks noChangeArrowheads="1"/>
            </p:cNvSpPr>
            <p:nvPr/>
          </p:nvSpPr>
          <p:spPr bwMode="auto">
            <a:xfrm rot="20160818">
              <a:off x="782684" y="1927449"/>
              <a:ext cx="11203" cy="15487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34" name="Oval 243"/>
            <p:cNvSpPr>
              <a:spLocks noChangeArrowheads="1"/>
            </p:cNvSpPr>
            <p:nvPr/>
          </p:nvSpPr>
          <p:spPr bwMode="auto">
            <a:xfrm rot="20160541">
              <a:off x="822326" y="1969834"/>
              <a:ext cx="4309" cy="6521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35" name="Oval 244"/>
            <p:cNvSpPr>
              <a:spLocks noChangeArrowheads="1"/>
            </p:cNvSpPr>
            <p:nvPr/>
          </p:nvSpPr>
          <p:spPr bwMode="auto">
            <a:xfrm rot="20160541">
              <a:off x="784407" y="1949457"/>
              <a:ext cx="5171" cy="6521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36" name="Freeform 245"/>
            <p:cNvSpPr>
              <a:spLocks/>
            </p:cNvSpPr>
            <p:nvPr/>
          </p:nvSpPr>
          <p:spPr bwMode="auto">
            <a:xfrm>
              <a:off x="796472" y="1933970"/>
              <a:ext cx="25854" cy="24453"/>
            </a:xfrm>
            <a:custGeom>
              <a:avLst/>
              <a:gdLst>
                <a:gd name="T0" fmla="*/ 0 w 141"/>
                <a:gd name="T1" fmla="*/ 1 h 138"/>
                <a:gd name="T2" fmla="*/ 1 w 141"/>
                <a:gd name="T3" fmla="*/ 2 h 138"/>
                <a:gd name="T4" fmla="*/ 1 w 141"/>
                <a:gd name="T5" fmla="*/ 1 h 138"/>
                <a:gd name="T6" fmla="*/ 0 w 141"/>
                <a:gd name="T7" fmla="*/ 0 h 138"/>
                <a:gd name="T8" fmla="*/ 0 w 141"/>
                <a:gd name="T9" fmla="*/ 1 h 1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1"/>
                <a:gd name="T16" fmla="*/ 0 h 138"/>
                <a:gd name="T17" fmla="*/ 141 w 141"/>
                <a:gd name="T18" fmla="*/ 138 h 13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1" h="138">
                  <a:moveTo>
                    <a:pt x="6" y="66"/>
                  </a:moveTo>
                  <a:lnTo>
                    <a:pt x="138" y="138"/>
                  </a:lnTo>
                  <a:lnTo>
                    <a:pt x="141" y="85"/>
                  </a:lnTo>
                  <a:lnTo>
                    <a:pt x="0" y="0"/>
                  </a:lnTo>
                  <a:lnTo>
                    <a:pt x="6" y="66"/>
                  </a:lnTo>
                  <a:close/>
                </a:path>
              </a:pathLst>
            </a:custGeom>
            <a:grpFill/>
            <a:ln w="3175" cap="flat" cmpd="sng">
              <a:solidFill>
                <a:srgbClr val="17366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7" name="Oval 246"/>
            <p:cNvSpPr>
              <a:spLocks noChangeArrowheads="1"/>
            </p:cNvSpPr>
            <p:nvPr/>
          </p:nvSpPr>
          <p:spPr bwMode="auto">
            <a:xfrm rot="20160541">
              <a:off x="849903" y="1961684"/>
              <a:ext cx="4309" cy="6521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38" name="Oval 247"/>
            <p:cNvSpPr>
              <a:spLocks noChangeArrowheads="1"/>
            </p:cNvSpPr>
            <p:nvPr/>
          </p:nvSpPr>
          <p:spPr bwMode="auto">
            <a:xfrm rot="20160818">
              <a:off x="764586" y="1913593"/>
              <a:ext cx="5171" cy="8966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39" name="Line 248"/>
            <p:cNvSpPr>
              <a:spLocks noChangeShapeType="1"/>
            </p:cNvSpPr>
            <p:nvPr/>
          </p:nvSpPr>
          <p:spPr bwMode="auto">
            <a:xfrm flipV="1">
              <a:off x="986067" y="1814967"/>
              <a:ext cx="0" cy="86400"/>
            </a:xfrm>
            <a:prstGeom prst="lin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0" name="Freeform 249"/>
            <p:cNvSpPr>
              <a:spLocks/>
            </p:cNvSpPr>
            <p:nvPr/>
          </p:nvSpPr>
          <p:spPr bwMode="auto">
            <a:xfrm>
              <a:off x="791302" y="1894845"/>
              <a:ext cx="80146" cy="57872"/>
            </a:xfrm>
            <a:custGeom>
              <a:avLst/>
              <a:gdLst>
                <a:gd name="T0" fmla="*/ 0 w 546"/>
                <a:gd name="T1" fmla="*/ 1 h 426"/>
                <a:gd name="T2" fmla="*/ 2 w 546"/>
                <a:gd name="T3" fmla="*/ 2 h 426"/>
                <a:gd name="T4" fmla="*/ 2 w 546"/>
                <a:gd name="T5" fmla="*/ 2 h 426"/>
                <a:gd name="T6" fmla="*/ 3 w 546"/>
                <a:gd name="T7" fmla="*/ 1 h 426"/>
                <a:gd name="T8" fmla="*/ 1 w 546"/>
                <a:gd name="T9" fmla="*/ 0 h 426"/>
                <a:gd name="T10" fmla="*/ 1 w 546"/>
                <a:gd name="T11" fmla="*/ 1 h 426"/>
                <a:gd name="T12" fmla="*/ 0 w 546"/>
                <a:gd name="T13" fmla="*/ 1 h 42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6"/>
                <a:gd name="T22" fmla="*/ 0 h 426"/>
                <a:gd name="T23" fmla="*/ 546 w 546"/>
                <a:gd name="T24" fmla="*/ 426 h 42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6" h="426">
                  <a:moveTo>
                    <a:pt x="0" y="246"/>
                  </a:moveTo>
                  <a:lnTo>
                    <a:pt x="300" y="426"/>
                  </a:lnTo>
                  <a:lnTo>
                    <a:pt x="402" y="312"/>
                  </a:lnTo>
                  <a:lnTo>
                    <a:pt x="546" y="162"/>
                  </a:lnTo>
                  <a:lnTo>
                    <a:pt x="252" y="0"/>
                  </a:lnTo>
                  <a:lnTo>
                    <a:pt x="126" y="114"/>
                  </a:lnTo>
                  <a:lnTo>
                    <a:pt x="0" y="246"/>
                  </a:lnTo>
                  <a:close/>
                </a:path>
              </a:pathLst>
            </a:custGeom>
            <a:grpFill/>
            <a:ln w="9525" cap="flat" cmpd="sng">
              <a:solidFill>
                <a:srgbClr val="17366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" name="Group 250"/>
            <p:cNvGrpSpPr>
              <a:grpSpLocks/>
            </p:cNvGrpSpPr>
            <p:nvPr/>
          </p:nvGrpSpPr>
          <p:grpSpPr bwMode="auto">
            <a:xfrm>
              <a:off x="874033" y="1770950"/>
              <a:ext cx="61187" cy="56242"/>
              <a:chOff x="2352" y="3792"/>
              <a:chExt cx="329" cy="318"/>
            </a:xfrm>
            <a:grpFill/>
          </p:grpSpPr>
          <p:sp>
            <p:nvSpPr>
              <p:cNvPr id="166" name="Freeform 251"/>
              <p:cNvSpPr>
                <a:spLocks/>
              </p:cNvSpPr>
              <p:nvPr/>
            </p:nvSpPr>
            <p:spPr bwMode="auto">
              <a:xfrm>
                <a:off x="2352" y="3792"/>
                <a:ext cx="329" cy="318"/>
              </a:xfrm>
              <a:custGeom>
                <a:avLst/>
                <a:gdLst>
                  <a:gd name="T0" fmla="*/ 76 w 675"/>
                  <a:gd name="T1" fmla="*/ 55 h 653"/>
                  <a:gd name="T2" fmla="*/ 74 w 675"/>
                  <a:gd name="T3" fmla="*/ 23 h 653"/>
                  <a:gd name="T4" fmla="*/ 33 w 675"/>
                  <a:gd name="T5" fmla="*/ 0 h 653"/>
                  <a:gd name="T6" fmla="*/ 0 w 675"/>
                  <a:gd name="T7" fmla="*/ 20 h 653"/>
                  <a:gd name="T8" fmla="*/ 0 w 675"/>
                  <a:gd name="T9" fmla="*/ 53 h 653"/>
                  <a:gd name="T10" fmla="*/ 40 w 675"/>
                  <a:gd name="T11" fmla="*/ 75 h 653"/>
                  <a:gd name="T12" fmla="*/ 78 w 675"/>
                  <a:gd name="T13" fmla="*/ 53 h 65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75"/>
                  <a:gd name="T22" fmla="*/ 0 h 653"/>
                  <a:gd name="T23" fmla="*/ 675 w 675"/>
                  <a:gd name="T24" fmla="*/ 653 h 65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75" h="653">
                    <a:moveTo>
                      <a:pt x="654" y="477"/>
                    </a:moveTo>
                    <a:lnTo>
                      <a:pt x="639" y="198"/>
                    </a:lnTo>
                    <a:lnTo>
                      <a:pt x="288" y="0"/>
                    </a:lnTo>
                    <a:lnTo>
                      <a:pt x="0" y="173"/>
                    </a:lnTo>
                    <a:lnTo>
                      <a:pt x="0" y="461"/>
                    </a:lnTo>
                    <a:lnTo>
                      <a:pt x="345" y="653"/>
                    </a:lnTo>
                    <a:lnTo>
                      <a:pt x="675" y="458"/>
                    </a:lnTo>
                  </a:path>
                </a:pathLst>
              </a:custGeom>
              <a:grpFill/>
              <a:ln w="3175" cap="flat" cmpd="sng">
                <a:solidFill>
                  <a:srgbClr val="17366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7" name="Freeform 252"/>
              <p:cNvSpPr>
                <a:spLocks/>
              </p:cNvSpPr>
              <p:nvPr/>
            </p:nvSpPr>
            <p:spPr bwMode="auto">
              <a:xfrm>
                <a:off x="2533" y="3896"/>
                <a:ext cx="128" cy="80"/>
              </a:xfrm>
              <a:custGeom>
                <a:avLst/>
                <a:gdLst>
                  <a:gd name="T0" fmla="*/ 0 w 261"/>
                  <a:gd name="T1" fmla="*/ 19 h 164"/>
                  <a:gd name="T2" fmla="*/ 31 w 261"/>
                  <a:gd name="T3" fmla="*/ 0 h 164"/>
                  <a:gd name="T4" fmla="*/ 0 60000 65536"/>
                  <a:gd name="T5" fmla="*/ 0 60000 65536"/>
                  <a:gd name="T6" fmla="*/ 0 w 261"/>
                  <a:gd name="T7" fmla="*/ 0 h 164"/>
                  <a:gd name="T8" fmla="*/ 261 w 261"/>
                  <a:gd name="T9" fmla="*/ 164 h 164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61" h="164">
                    <a:moveTo>
                      <a:pt x="0" y="164"/>
                    </a:moveTo>
                    <a:lnTo>
                      <a:pt x="261" y="0"/>
                    </a:lnTo>
                  </a:path>
                </a:pathLst>
              </a:custGeom>
              <a:grpFill/>
              <a:ln w="3175" cmpd="sng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8" name="Freeform 253"/>
              <p:cNvSpPr>
                <a:spLocks/>
              </p:cNvSpPr>
              <p:nvPr/>
            </p:nvSpPr>
            <p:spPr bwMode="auto">
              <a:xfrm>
                <a:off x="2352" y="3881"/>
                <a:ext cx="161" cy="90"/>
              </a:xfrm>
              <a:custGeom>
                <a:avLst/>
                <a:gdLst>
                  <a:gd name="T0" fmla="*/ 0 w 330"/>
                  <a:gd name="T1" fmla="*/ 0 h 186"/>
                  <a:gd name="T2" fmla="*/ 39 w 330"/>
                  <a:gd name="T3" fmla="*/ 21 h 186"/>
                  <a:gd name="T4" fmla="*/ 0 60000 65536"/>
                  <a:gd name="T5" fmla="*/ 0 60000 65536"/>
                  <a:gd name="T6" fmla="*/ 0 w 330"/>
                  <a:gd name="T7" fmla="*/ 0 h 186"/>
                  <a:gd name="T8" fmla="*/ 330 w 330"/>
                  <a:gd name="T9" fmla="*/ 186 h 18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30" h="186">
                    <a:moveTo>
                      <a:pt x="0" y="0"/>
                    </a:moveTo>
                    <a:lnTo>
                      <a:pt x="330" y="186"/>
                    </a:lnTo>
                  </a:path>
                </a:pathLst>
              </a:custGeom>
              <a:grpFill/>
              <a:ln w="3175" cmpd="sng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9" name="Freeform 254"/>
              <p:cNvSpPr>
                <a:spLocks/>
              </p:cNvSpPr>
              <p:nvPr/>
            </p:nvSpPr>
            <p:spPr bwMode="auto">
              <a:xfrm>
                <a:off x="2522" y="3989"/>
                <a:ext cx="0" cy="121"/>
              </a:xfrm>
              <a:custGeom>
                <a:avLst/>
                <a:gdLst>
                  <a:gd name="T0" fmla="*/ 0 w 1"/>
                  <a:gd name="T1" fmla="*/ 29 h 249"/>
                  <a:gd name="T2" fmla="*/ 0 w 1"/>
                  <a:gd name="T3" fmla="*/ 0 h 249"/>
                  <a:gd name="T4" fmla="*/ 0 60000 65536"/>
                  <a:gd name="T5" fmla="*/ 0 60000 65536"/>
                  <a:gd name="T6" fmla="*/ 0 w 1"/>
                  <a:gd name="T7" fmla="*/ 0 h 249"/>
                  <a:gd name="T8" fmla="*/ 0 w 1"/>
                  <a:gd name="T9" fmla="*/ 249 h 249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" h="249">
                    <a:moveTo>
                      <a:pt x="0" y="249"/>
                    </a:moveTo>
                    <a:lnTo>
                      <a:pt x="0" y="0"/>
                    </a:lnTo>
                  </a:path>
                </a:pathLst>
              </a:custGeom>
              <a:grpFill/>
              <a:ln w="3175" cmpd="sng">
                <a:solidFill>
                  <a:srgbClr val="173660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0" name="Freeform 255"/>
              <p:cNvSpPr>
                <a:spLocks/>
              </p:cNvSpPr>
              <p:nvPr/>
            </p:nvSpPr>
            <p:spPr bwMode="auto">
              <a:xfrm>
                <a:off x="2361" y="3904"/>
                <a:ext cx="152" cy="188"/>
              </a:xfrm>
              <a:custGeom>
                <a:avLst/>
                <a:gdLst>
                  <a:gd name="T0" fmla="*/ 0 w 312"/>
                  <a:gd name="T1" fmla="*/ 0 h 387"/>
                  <a:gd name="T2" fmla="*/ 0 w 312"/>
                  <a:gd name="T3" fmla="*/ 25 h 387"/>
                  <a:gd name="T4" fmla="*/ 36 w 312"/>
                  <a:gd name="T5" fmla="*/ 44 h 387"/>
                  <a:gd name="T6" fmla="*/ 36 w 312"/>
                  <a:gd name="T7" fmla="*/ 20 h 387"/>
                  <a:gd name="T8" fmla="*/ 0 w 312"/>
                  <a:gd name="T9" fmla="*/ 0 h 38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2"/>
                  <a:gd name="T16" fmla="*/ 0 h 387"/>
                  <a:gd name="T17" fmla="*/ 312 w 312"/>
                  <a:gd name="T18" fmla="*/ 387 h 38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2" h="387">
                    <a:moveTo>
                      <a:pt x="0" y="0"/>
                    </a:moveTo>
                    <a:lnTo>
                      <a:pt x="0" y="216"/>
                    </a:lnTo>
                    <a:lnTo>
                      <a:pt x="312" y="387"/>
                    </a:lnTo>
                    <a:lnTo>
                      <a:pt x="312" y="17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17366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42" name="Line 256"/>
            <p:cNvSpPr>
              <a:spLocks noChangeShapeType="1"/>
            </p:cNvSpPr>
            <p:nvPr/>
          </p:nvSpPr>
          <p:spPr bwMode="auto">
            <a:xfrm>
              <a:off x="890407" y="1763614"/>
              <a:ext cx="95658" cy="50536"/>
            </a:xfrm>
            <a:prstGeom prst="lin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" name="Line 257"/>
            <p:cNvSpPr>
              <a:spLocks noChangeShapeType="1"/>
            </p:cNvSpPr>
            <p:nvPr/>
          </p:nvSpPr>
          <p:spPr bwMode="auto">
            <a:xfrm flipV="1">
              <a:off x="984342" y="1761984"/>
              <a:ext cx="97382" cy="52981"/>
            </a:xfrm>
            <a:prstGeom prst="lin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4" name="Group 258"/>
            <p:cNvGrpSpPr>
              <a:grpSpLocks/>
            </p:cNvGrpSpPr>
            <p:nvPr/>
          </p:nvGrpSpPr>
          <p:grpSpPr bwMode="auto">
            <a:xfrm>
              <a:off x="1074830" y="1754653"/>
              <a:ext cx="6894" cy="107594"/>
              <a:chOff x="2784" y="2408"/>
              <a:chExt cx="30" cy="472"/>
            </a:xfrm>
            <a:grpFill/>
          </p:grpSpPr>
          <p:sp>
            <p:nvSpPr>
              <p:cNvPr id="164" name="Freeform 259"/>
              <p:cNvSpPr>
                <a:spLocks/>
              </p:cNvSpPr>
              <p:nvPr/>
            </p:nvSpPr>
            <p:spPr bwMode="auto">
              <a:xfrm>
                <a:off x="2792" y="2408"/>
                <a:ext cx="15" cy="235"/>
              </a:xfrm>
              <a:custGeom>
                <a:avLst/>
                <a:gdLst>
                  <a:gd name="T0" fmla="*/ 1 w 15"/>
                  <a:gd name="T1" fmla="*/ 0 h 235"/>
                  <a:gd name="T2" fmla="*/ 0 w 15"/>
                  <a:gd name="T3" fmla="*/ 232 h 235"/>
                  <a:gd name="T4" fmla="*/ 4 w 15"/>
                  <a:gd name="T5" fmla="*/ 235 h 235"/>
                  <a:gd name="T6" fmla="*/ 15 w 15"/>
                  <a:gd name="T7" fmla="*/ 234 h 235"/>
                  <a:gd name="T8" fmla="*/ 15 w 15"/>
                  <a:gd name="T9" fmla="*/ 1 h 235"/>
                  <a:gd name="T10" fmla="*/ 7 w 15"/>
                  <a:gd name="T11" fmla="*/ 1 h 235"/>
                  <a:gd name="T12" fmla="*/ 1 w 15"/>
                  <a:gd name="T13" fmla="*/ 0 h 23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5"/>
                  <a:gd name="T22" fmla="*/ 0 h 235"/>
                  <a:gd name="T23" fmla="*/ 15 w 15"/>
                  <a:gd name="T24" fmla="*/ 235 h 23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5" h="235">
                    <a:moveTo>
                      <a:pt x="1" y="0"/>
                    </a:moveTo>
                    <a:lnTo>
                      <a:pt x="0" y="232"/>
                    </a:lnTo>
                    <a:lnTo>
                      <a:pt x="4" y="235"/>
                    </a:lnTo>
                    <a:lnTo>
                      <a:pt x="15" y="234"/>
                    </a:lnTo>
                    <a:lnTo>
                      <a:pt x="15" y="1"/>
                    </a:lnTo>
                    <a:lnTo>
                      <a:pt x="7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3175" cmpd="sng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" name="Freeform 260"/>
              <p:cNvSpPr>
                <a:spLocks/>
              </p:cNvSpPr>
              <p:nvPr/>
            </p:nvSpPr>
            <p:spPr bwMode="auto">
              <a:xfrm>
                <a:off x="2784" y="2632"/>
                <a:ext cx="30" cy="248"/>
              </a:xfrm>
              <a:custGeom>
                <a:avLst/>
                <a:gdLst>
                  <a:gd name="T0" fmla="*/ 5 w 30"/>
                  <a:gd name="T1" fmla="*/ 0 h 248"/>
                  <a:gd name="T2" fmla="*/ 0 w 30"/>
                  <a:gd name="T3" fmla="*/ 243 h 248"/>
                  <a:gd name="T4" fmla="*/ 12 w 30"/>
                  <a:gd name="T5" fmla="*/ 248 h 248"/>
                  <a:gd name="T6" fmla="*/ 30 w 30"/>
                  <a:gd name="T7" fmla="*/ 243 h 248"/>
                  <a:gd name="T8" fmla="*/ 27 w 30"/>
                  <a:gd name="T9" fmla="*/ 0 h 248"/>
                  <a:gd name="T10" fmla="*/ 15 w 30"/>
                  <a:gd name="T11" fmla="*/ 5 h 248"/>
                  <a:gd name="T12" fmla="*/ 3 w 30"/>
                  <a:gd name="T13" fmla="*/ 2 h 24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0"/>
                  <a:gd name="T22" fmla="*/ 0 h 248"/>
                  <a:gd name="T23" fmla="*/ 30 w 30"/>
                  <a:gd name="T24" fmla="*/ 248 h 24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0" h="248">
                    <a:moveTo>
                      <a:pt x="5" y="0"/>
                    </a:moveTo>
                    <a:lnTo>
                      <a:pt x="0" y="243"/>
                    </a:lnTo>
                    <a:lnTo>
                      <a:pt x="12" y="248"/>
                    </a:lnTo>
                    <a:lnTo>
                      <a:pt x="30" y="243"/>
                    </a:lnTo>
                    <a:lnTo>
                      <a:pt x="27" y="0"/>
                    </a:lnTo>
                    <a:lnTo>
                      <a:pt x="15" y="5"/>
                    </a:lnTo>
                    <a:lnTo>
                      <a:pt x="3" y="2"/>
                    </a:lnTo>
                  </a:path>
                </a:pathLst>
              </a:custGeom>
              <a:grpFill/>
              <a:ln w="3175" cmpd="sng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5" name="Group 261"/>
            <p:cNvGrpSpPr>
              <a:grpSpLocks/>
            </p:cNvGrpSpPr>
            <p:nvPr/>
          </p:nvGrpSpPr>
          <p:grpSpPr bwMode="auto">
            <a:xfrm flipH="1">
              <a:off x="1067935" y="1731826"/>
              <a:ext cx="25854" cy="35049"/>
              <a:chOff x="911" y="2160"/>
              <a:chExt cx="339" cy="480"/>
            </a:xfrm>
            <a:grpFill/>
          </p:grpSpPr>
          <p:sp>
            <p:nvSpPr>
              <p:cNvPr id="159" name="Freeform 262"/>
              <p:cNvSpPr>
                <a:spLocks/>
              </p:cNvSpPr>
              <p:nvPr/>
            </p:nvSpPr>
            <p:spPr bwMode="auto">
              <a:xfrm>
                <a:off x="911" y="2160"/>
                <a:ext cx="339" cy="480"/>
              </a:xfrm>
              <a:custGeom>
                <a:avLst/>
                <a:gdLst>
                  <a:gd name="T0" fmla="*/ 6 w 339"/>
                  <a:gd name="T1" fmla="*/ 150 h 480"/>
                  <a:gd name="T2" fmla="*/ 0 w 339"/>
                  <a:gd name="T3" fmla="*/ 334 h 480"/>
                  <a:gd name="T4" fmla="*/ 1 w 339"/>
                  <a:gd name="T5" fmla="*/ 405 h 480"/>
                  <a:gd name="T6" fmla="*/ 21 w 339"/>
                  <a:gd name="T7" fmla="*/ 431 h 480"/>
                  <a:gd name="T8" fmla="*/ 54 w 339"/>
                  <a:gd name="T9" fmla="*/ 456 h 480"/>
                  <a:gd name="T10" fmla="*/ 129 w 339"/>
                  <a:gd name="T11" fmla="*/ 477 h 480"/>
                  <a:gd name="T12" fmla="*/ 211 w 339"/>
                  <a:gd name="T13" fmla="*/ 480 h 480"/>
                  <a:gd name="T14" fmla="*/ 288 w 339"/>
                  <a:gd name="T15" fmla="*/ 458 h 480"/>
                  <a:gd name="T16" fmla="*/ 333 w 339"/>
                  <a:gd name="T17" fmla="*/ 419 h 480"/>
                  <a:gd name="T18" fmla="*/ 337 w 339"/>
                  <a:gd name="T19" fmla="*/ 393 h 480"/>
                  <a:gd name="T20" fmla="*/ 339 w 339"/>
                  <a:gd name="T21" fmla="*/ 149 h 480"/>
                  <a:gd name="T22" fmla="*/ 313 w 339"/>
                  <a:gd name="T23" fmla="*/ 73 h 480"/>
                  <a:gd name="T24" fmla="*/ 250 w 339"/>
                  <a:gd name="T25" fmla="*/ 21 h 480"/>
                  <a:gd name="T26" fmla="*/ 213 w 339"/>
                  <a:gd name="T27" fmla="*/ 9 h 480"/>
                  <a:gd name="T28" fmla="*/ 163 w 339"/>
                  <a:gd name="T29" fmla="*/ 0 h 480"/>
                  <a:gd name="T30" fmla="*/ 93 w 339"/>
                  <a:gd name="T31" fmla="*/ 20 h 480"/>
                  <a:gd name="T32" fmla="*/ 28 w 339"/>
                  <a:gd name="T33" fmla="*/ 77 h 480"/>
                  <a:gd name="T34" fmla="*/ 6 w 339"/>
                  <a:gd name="T35" fmla="*/ 150 h 480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339"/>
                  <a:gd name="T55" fmla="*/ 0 h 480"/>
                  <a:gd name="T56" fmla="*/ 339 w 339"/>
                  <a:gd name="T57" fmla="*/ 480 h 480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339" h="480">
                    <a:moveTo>
                      <a:pt x="6" y="150"/>
                    </a:moveTo>
                    <a:lnTo>
                      <a:pt x="0" y="334"/>
                    </a:lnTo>
                    <a:lnTo>
                      <a:pt x="1" y="405"/>
                    </a:lnTo>
                    <a:lnTo>
                      <a:pt x="21" y="431"/>
                    </a:lnTo>
                    <a:lnTo>
                      <a:pt x="54" y="456"/>
                    </a:lnTo>
                    <a:lnTo>
                      <a:pt x="129" y="477"/>
                    </a:lnTo>
                    <a:lnTo>
                      <a:pt x="211" y="480"/>
                    </a:lnTo>
                    <a:lnTo>
                      <a:pt x="288" y="458"/>
                    </a:lnTo>
                    <a:lnTo>
                      <a:pt x="333" y="419"/>
                    </a:lnTo>
                    <a:lnTo>
                      <a:pt x="337" y="393"/>
                    </a:lnTo>
                    <a:lnTo>
                      <a:pt x="339" y="149"/>
                    </a:lnTo>
                    <a:lnTo>
                      <a:pt x="313" y="73"/>
                    </a:lnTo>
                    <a:lnTo>
                      <a:pt x="250" y="21"/>
                    </a:lnTo>
                    <a:lnTo>
                      <a:pt x="213" y="9"/>
                    </a:lnTo>
                    <a:lnTo>
                      <a:pt x="163" y="0"/>
                    </a:lnTo>
                    <a:lnTo>
                      <a:pt x="93" y="20"/>
                    </a:lnTo>
                    <a:lnTo>
                      <a:pt x="28" y="77"/>
                    </a:lnTo>
                    <a:lnTo>
                      <a:pt x="6" y="150"/>
                    </a:lnTo>
                    <a:close/>
                  </a:path>
                </a:pathLst>
              </a:custGeom>
              <a:grpFill/>
              <a:ln w="9525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" name="Arc 263"/>
              <p:cNvSpPr>
                <a:spLocks/>
              </p:cNvSpPr>
              <p:nvPr/>
            </p:nvSpPr>
            <p:spPr bwMode="auto">
              <a:xfrm>
                <a:off x="914" y="2161"/>
                <a:ext cx="334" cy="168"/>
              </a:xfrm>
              <a:custGeom>
                <a:avLst/>
                <a:gdLst>
                  <a:gd name="T0" fmla="*/ 0 w 43186"/>
                  <a:gd name="T1" fmla="*/ 0 h 21600"/>
                  <a:gd name="T2" fmla="*/ 0 w 43186"/>
                  <a:gd name="T3" fmla="*/ 0 h 21600"/>
                  <a:gd name="T4" fmla="*/ 0 w 43186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6"/>
                  <a:gd name="T10" fmla="*/ 0 h 21600"/>
                  <a:gd name="T11" fmla="*/ 43186 w 43186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6" h="21600" fill="none" extrusionOk="0">
                    <a:moveTo>
                      <a:pt x="0" y="21592"/>
                    </a:moveTo>
                    <a:cubicBezTo>
                      <a:pt x="4" y="9665"/>
                      <a:pt x="9673" y="-1"/>
                      <a:pt x="21600" y="0"/>
                    </a:cubicBezTo>
                    <a:cubicBezTo>
                      <a:pt x="33230" y="0"/>
                      <a:pt x="42772" y="9208"/>
                      <a:pt x="43186" y="20830"/>
                    </a:cubicBezTo>
                  </a:path>
                  <a:path w="43186" h="21600" stroke="0" extrusionOk="0">
                    <a:moveTo>
                      <a:pt x="0" y="21592"/>
                    </a:moveTo>
                    <a:cubicBezTo>
                      <a:pt x="4" y="9665"/>
                      <a:pt x="9673" y="-1"/>
                      <a:pt x="21600" y="0"/>
                    </a:cubicBezTo>
                    <a:cubicBezTo>
                      <a:pt x="33230" y="0"/>
                      <a:pt x="42772" y="9208"/>
                      <a:pt x="43186" y="2083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grpFill/>
              <a:ln w="3175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1" name="Arc 264"/>
              <p:cNvSpPr>
                <a:spLocks/>
              </p:cNvSpPr>
              <p:nvPr/>
            </p:nvSpPr>
            <p:spPr bwMode="auto">
              <a:xfrm flipV="1">
                <a:off x="914" y="2543"/>
                <a:ext cx="334" cy="97"/>
              </a:xfrm>
              <a:custGeom>
                <a:avLst/>
                <a:gdLst>
                  <a:gd name="T0" fmla="*/ 0 w 43200"/>
                  <a:gd name="T1" fmla="*/ 0 h 23263"/>
                  <a:gd name="T2" fmla="*/ 0 w 43200"/>
                  <a:gd name="T3" fmla="*/ 0 h 23263"/>
                  <a:gd name="T4" fmla="*/ 0 w 43200"/>
                  <a:gd name="T5" fmla="*/ 0 h 23263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3263"/>
                  <a:gd name="T11" fmla="*/ 43200 w 43200"/>
                  <a:gd name="T12" fmla="*/ 23263 h 2326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3263" fill="none" extrusionOk="0">
                    <a:moveTo>
                      <a:pt x="5" y="22103"/>
                    </a:moveTo>
                    <a:cubicBezTo>
                      <a:pt x="1" y="21935"/>
                      <a:pt x="0" y="21767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22154"/>
                      <a:pt x="43178" y="22709"/>
                      <a:pt x="43135" y="23262"/>
                    </a:cubicBezTo>
                  </a:path>
                  <a:path w="43200" h="23263" stroke="0" extrusionOk="0">
                    <a:moveTo>
                      <a:pt x="5" y="22103"/>
                    </a:moveTo>
                    <a:cubicBezTo>
                      <a:pt x="1" y="21935"/>
                      <a:pt x="0" y="21767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22154"/>
                      <a:pt x="43178" y="22709"/>
                      <a:pt x="43135" y="23262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grpFill/>
              <a:ln w="3175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2" name="Line 265"/>
              <p:cNvSpPr>
                <a:spLocks noChangeShapeType="1"/>
              </p:cNvSpPr>
              <p:nvPr/>
            </p:nvSpPr>
            <p:spPr bwMode="auto">
              <a:xfrm>
                <a:off x="1248" y="2317"/>
                <a:ext cx="0" cy="240"/>
              </a:xfrm>
              <a:prstGeom prst="line">
                <a:avLst/>
              </a:prstGeom>
              <a:grpFill/>
              <a:ln w="3175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3" name="Line 266"/>
              <p:cNvSpPr>
                <a:spLocks noChangeShapeType="1"/>
              </p:cNvSpPr>
              <p:nvPr/>
            </p:nvSpPr>
            <p:spPr bwMode="auto">
              <a:xfrm>
                <a:off x="914" y="2323"/>
                <a:ext cx="0" cy="221"/>
              </a:xfrm>
              <a:prstGeom prst="line">
                <a:avLst/>
              </a:prstGeom>
              <a:grpFill/>
              <a:ln w="3175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6" name="Group 267"/>
            <p:cNvGrpSpPr>
              <a:grpSpLocks/>
            </p:cNvGrpSpPr>
            <p:nvPr/>
          </p:nvGrpSpPr>
          <p:grpSpPr bwMode="auto">
            <a:xfrm>
              <a:off x="917984" y="1709003"/>
              <a:ext cx="36195" cy="54612"/>
              <a:chOff x="2133" y="2208"/>
              <a:chExt cx="150" cy="241"/>
            </a:xfrm>
            <a:grpFill/>
          </p:grpSpPr>
          <p:grpSp>
            <p:nvGrpSpPr>
              <p:cNvPr id="20" name="Group 268"/>
              <p:cNvGrpSpPr>
                <a:grpSpLocks/>
              </p:cNvGrpSpPr>
              <p:nvPr/>
            </p:nvGrpSpPr>
            <p:grpSpPr bwMode="auto">
              <a:xfrm>
                <a:off x="2133" y="2330"/>
                <a:ext cx="150" cy="119"/>
                <a:chOff x="2133" y="2384"/>
                <a:chExt cx="150" cy="119"/>
              </a:xfrm>
              <a:grpFill/>
            </p:grpSpPr>
            <p:sp>
              <p:nvSpPr>
                <p:cNvPr id="156" name="Freeform 269"/>
                <p:cNvSpPr>
                  <a:spLocks/>
                </p:cNvSpPr>
                <p:nvPr/>
              </p:nvSpPr>
              <p:spPr bwMode="auto">
                <a:xfrm>
                  <a:off x="2133" y="2384"/>
                  <a:ext cx="150" cy="119"/>
                </a:xfrm>
                <a:custGeom>
                  <a:avLst/>
                  <a:gdLst>
                    <a:gd name="T0" fmla="*/ 0 w 150"/>
                    <a:gd name="T1" fmla="*/ 46 h 119"/>
                    <a:gd name="T2" fmla="*/ 123 w 150"/>
                    <a:gd name="T3" fmla="*/ 119 h 119"/>
                    <a:gd name="T4" fmla="*/ 138 w 150"/>
                    <a:gd name="T5" fmla="*/ 64 h 119"/>
                    <a:gd name="T6" fmla="*/ 150 w 150"/>
                    <a:gd name="T7" fmla="*/ 16 h 119"/>
                    <a:gd name="T8" fmla="*/ 129 w 150"/>
                    <a:gd name="T9" fmla="*/ 0 h 119"/>
                    <a:gd name="T10" fmla="*/ 29 w 150"/>
                    <a:gd name="T11" fmla="*/ 16 h 119"/>
                    <a:gd name="T12" fmla="*/ 0 w 150"/>
                    <a:gd name="T13" fmla="*/ 46 h 119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50"/>
                    <a:gd name="T22" fmla="*/ 0 h 119"/>
                    <a:gd name="T23" fmla="*/ 150 w 150"/>
                    <a:gd name="T24" fmla="*/ 119 h 119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50" h="119">
                      <a:moveTo>
                        <a:pt x="0" y="46"/>
                      </a:moveTo>
                      <a:lnTo>
                        <a:pt x="123" y="119"/>
                      </a:lnTo>
                      <a:lnTo>
                        <a:pt x="138" y="64"/>
                      </a:lnTo>
                      <a:lnTo>
                        <a:pt x="150" y="16"/>
                      </a:lnTo>
                      <a:lnTo>
                        <a:pt x="129" y="0"/>
                      </a:lnTo>
                      <a:lnTo>
                        <a:pt x="29" y="16"/>
                      </a:lnTo>
                      <a:lnTo>
                        <a:pt x="0" y="46"/>
                      </a:lnTo>
                    </a:path>
                  </a:pathLst>
                </a:custGeom>
                <a:grpFill/>
                <a:ln w="3175" cmpd="sng">
                  <a:solidFill>
                    <a:srgbClr val="17366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7" name="Freeform 270"/>
                <p:cNvSpPr>
                  <a:spLocks/>
                </p:cNvSpPr>
                <p:nvPr/>
              </p:nvSpPr>
              <p:spPr bwMode="auto">
                <a:xfrm>
                  <a:off x="2163" y="2385"/>
                  <a:ext cx="97" cy="66"/>
                </a:xfrm>
                <a:custGeom>
                  <a:avLst/>
                  <a:gdLst>
                    <a:gd name="T0" fmla="*/ 0 w 97"/>
                    <a:gd name="T1" fmla="*/ 17 h 66"/>
                    <a:gd name="T2" fmla="*/ 80 w 97"/>
                    <a:gd name="T3" fmla="*/ 66 h 66"/>
                    <a:gd name="T4" fmla="*/ 97 w 97"/>
                    <a:gd name="T5" fmla="*/ 0 h 66"/>
                    <a:gd name="T6" fmla="*/ 0 w 97"/>
                    <a:gd name="T7" fmla="*/ 15 h 66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97"/>
                    <a:gd name="T13" fmla="*/ 0 h 66"/>
                    <a:gd name="T14" fmla="*/ 97 w 97"/>
                    <a:gd name="T15" fmla="*/ 66 h 6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97" h="66">
                      <a:moveTo>
                        <a:pt x="0" y="17"/>
                      </a:moveTo>
                      <a:lnTo>
                        <a:pt x="80" y="66"/>
                      </a:lnTo>
                      <a:lnTo>
                        <a:pt x="97" y="0"/>
                      </a:lnTo>
                      <a:lnTo>
                        <a:pt x="0" y="15"/>
                      </a:lnTo>
                    </a:path>
                  </a:pathLst>
                </a:custGeom>
                <a:grpFill/>
                <a:ln w="3175" cmpd="sng">
                  <a:solidFill>
                    <a:srgbClr val="17366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8" name="Line 271"/>
                <p:cNvSpPr>
                  <a:spLocks noChangeShapeType="1"/>
                </p:cNvSpPr>
                <p:nvPr/>
              </p:nvSpPr>
              <p:spPr bwMode="auto">
                <a:xfrm>
                  <a:off x="2246" y="2456"/>
                  <a:ext cx="9" cy="42"/>
                </a:xfrm>
                <a:prstGeom prst="line">
                  <a:avLst/>
                </a:prstGeom>
                <a:grpFill/>
                <a:ln w="3175">
                  <a:solidFill>
                    <a:srgbClr val="17366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55" name="Line 272"/>
              <p:cNvSpPr>
                <a:spLocks noChangeShapeType="1"/>
              </p:cNvSpPr>
              <p:nvPr/>
            </p:nvSpPr>
            <p:spPr bwMode="auto">
              <a:xfrm flipV="1">
                <a:off x="2224" y="2208"/>
                <a:ext cx="0" cy="144"/>
              </a:xfrm>
              <a:prstGeom prst="line">
                <a:avLst/>
              </a:prstGeom>
              <a:grpFill/>
              <a:ln w="9525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47" name="Line 273"/>
            <p:cNvSpPr>
              <a:spLocks noChangeShapeType="1"/>
            </p:cNvSpPr>
            <p:nvPr/>
          </p:nvSpPr>
          <p:spPr bwMode="auto">
            <a:xfrm flipV="1">
              <a:off x="992960" y="1786435"/>
              <a:ext cx="0" cy="65208"/>
            </a:xfrm>
            <a:prstGeom prst="line">
              <a:avLst/>
            </a:prstGeom>
            <a:grpFill/>
            <a:ln w="9525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21" name="Group 274"/>
            <p:cNvGrpSpPr>
              <a:grpSpLocks/>
            </p:cNvGrpSpPr>
            <p:nvPr/>
          </p:nvGrpSpPr>
          <p:grpSpPr bwMode="auto">
            <a:xfrm>
              <a:off x="915398" y="1795404"/>
              <a:ext cx="60325" cy="54612"/>
              <a:chOff x="2352" y="3792"/>
              <a:chExt cx="329" cy="318"/>
            </a:xfrm>
            <a:grpFill/>
          </p:grpSpPr>
          <p:sp>
            <p:nvSpPr>
              <p:cNvPr id="149" name="Freeform 275"/>
              <p:cNvSpPr>
                <a:spLocks/>
              </p:cNvSpPr>
              <p:nvPr/>
            </p:nvSpPr>
            <p:spPr bwMode="auto">
              <a:xfrm>
                <a:off x="2352" y="3792"/>
                <a:ext cx="329" cy="318"/>
              </a:xfrm>
              <a:custGeom>
                <a:avLst/>
                <a:gdLst>
                  <a:gd name="T0" fmla="*/ 76 w 675"/>
                  <a:gd name="T1" fmla="*/ 55 h 653"/>
                  <a:gd name="T2" fmla="*/ 74 w 675"/>
                  <a:gd name="T3" fmla="*/ 23 h 653"/>
                  <a:gd name="T4" fmla="*/ 33 w 675"/>
                  <a:gd name="T5" fmla="*/ 0 h 653"/>
                  <a:gd name="T6" fmla="*/ 0 w 675"/>
                  <a:gd name="T7" fmla="*/ 20 h 653"/>
                  <a:gd name="T8" fmla="*/ 0 w 675"/>
                  <a:gd name="T9" fmla="*/ 53 h 653"/>
                  <a:gd name="T10" fmla="*/ 40 w 675"/>
                  <a:gd name="T11" fmla="*/ 75 h 653"/>
                  <a:gd name="T12" fmla="*/ 78 w 675"/>
                  <a:gd name="T13" fmla="*/ 53 h 65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75"/>
                  <a:gd name="T22" fmla="*/ 0 h 653"/>
                  <a:gd name="T23" fmla="*/ 675 w 675"/>
                  <a:gd name="T24" fmla="*/ 653 h 65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75" h="653">
                    <a:moveTo>
                      <a:pt x="654" y="477"/>
                    </a:moveTo>
                    <a:lnTo>
                      <a:pt x="639" y="198"/>
                    </a:lnTo>
                    <a:lnTo>
                      <a:pt x="288" y="0"/>
                    </a:lnTo>
                    <a:lnTo>
                      <a:pt x="0" y="173"/>
                    </a:lnTo>
                    <a:lnTo>
                      <a:pt x="0" y="461"/>
                    </a:lnTo>
                    <a:lnTo>
                      <a:pt x="345" y="653"/>
                    </a:lnTo>
                    <a:lnTo>
                      <a:pt x="675" y="458"/>
                    </a:lnTo>
                  </a:path>
                </a:pathLst>
              </a:custGeom>
              <a:grpFill/>
              <a:ln w="3175" cap="flat" cmpd="sng">
                <a:solidFill>
                  <a:srgbClr val="17366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0" name="Freeform 276"/>
              <p:cNvSpPr>
                <a:spLocks/>
              </p:cNvSpPr>
              <p:nvPr/>
            </p:nvSpPr>
            <p:spPr bwMode="auto">
              <a:xfrm>
                <a:off x="2533" y="3896"/>
                <a:ext cx="128" cy="80"/>
              </a:xfrm>
              <a:custGeom>
                <a:avLst/>
                <a:gdLst>
                  <a:gd name="T0" fmla="*/ 0 w 261"/>
                  <a:gd name="T1" fmla="*/ 19 h 164"/>
                  <a:gd name="T2" fmla="*/ 31 w 261"/>
                  <a:gd name="T3" fmla="*/ 0 h 164"/>
                  <a:gd name="T4" fmla="*/ 0 60000 65536"/>
                  <a:gd name="T5" fmla="*/ 0 60000 65536"/>
                  <a:gd name="T6" fmla="*/ 0 w 261"/>
                  <a:gd name="T7" fmla="*/ 0 h 164"/>
                  <a:gd name="T8" fmla="*/ 261 w 261"/>
                  <a:gd name="T9" fmla="*/ 164 h 164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61" h="164">
                    <a:moveTo>
                      <a:pt x="0" y="164"/>
                    </a:moveTo>
                    <a:lnTo>
                      <a:pt x="261" y="0"/>
                    </a:lnTo>
                  </a:path>
                </a:pathLst>
              </a:custGeom>
              <a:grpFill/>
              <a:ln w="3175" cmpd="sng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" name="Freeform 277"/>
              <p:cNvSpPr>
                <a:spLocks/>
              </p:cNvSpPr>
              <p:nvPr/>
            </p:nvSpPr>
            <p:spPr bwMode="auto">
              <a:xfrm>
                <a:off x="2352" y="3881"/>
                <a:ext cx="161" cy="90"/>
              </a:xfrm>
              <a:custGeom>
                <a:avLst/>
                <a:gdLst>
                  <a:gd name="T0" fmla="*/ 0 w 330"/>
                  <a:gd name="T1" fmla="*/ 0 h 186"/>
                  <a:gd name="T2" fmla="*/ 39 w 330"/>
                  <a:gd name="T3" fmla="*/ 21 h 186"/>
                  <a:gd name="T4" fmla="*/ 0 60000 65536"/>
                  <a:gd name="T5" fmla="*/ 0 60000 65536"/>
                  <a:gd name="T6" fmla="*/ 0 w 330"/>
                  <a:gd name="T7" fmla="*/ 0 h 186"/>
                  <a:gd name="T8" fmla="*/ 330 w 330"/>
                  <a:gd name="T9" fmla="*/ 186 h 18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30" h="186">
                    <a:moveTo>
                      <a:pt x="0" y="0"/>
                    </a:moveTo>
                    <a:lnTo>
                      <a:pt x="330" y="186"/>
                    </a:lnTo>
                  </a:path>
                </a:pathLst>
              </a:custGeom>
              <a:grpFill/>
              <a:ln w="3175" cmpd="sng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2" name="Freeform 278"/>
              <p:cNvSpPr>
                <a:spLocks/>
              </p:cNvSpPr>
              <p:nvPr/>
            </p:nvSpPr>
            <p:spPr bwMode="auto">
              <a:xfrm>
                <a:off x="2522" y="3989"/>
                <a:ext cx="0" cy="121"/>
              </a:xfrm>
              <a:custGeom>
                <a:avLst/>
                <a:gdLst>
                  <a:gd name="T0" fmla="*/ 0 w 1"/>
                  <a:gd name="T1" fmla="*/ 29 h 249"/>
                  <a:gd name="T2" fmla="*/ 0 w 1"/>
                  <a:gd name="T3" fmla="*/ 0 h 249"/>
                  <a:gd name="T4" fmla="*/ 0 60000 65536"/>
                  <a:gd name="T5" fmla="*/ 0 60000 65536"/>
                  <a:gd name="T6" fmla="*/ 0 w 1"/>
                  <a:gd name="T7" fmla="*/ 0 h 249"/>
                  <a:gd name="T8" fmla="*/ 0 w 1"/>
                  <a:gd name="T9" fmla="*/ 249 h 249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" h="249">
                    <a:moveTo>
                      <a:pt x="0" y="249"/>
                    </a:moveTo>
                    <a:lnTo>
                      <a:pt x="0" y="0"/>
                    </a:lnTo>
                  </a:path>
                </a:pathLst>
              </a:custGeom>
              <a:grpFill/>
              <a:ln w="3175" cmpd="sng">
                <a:solidFill>
                  <a:srgbClr val="173660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" name="Freeform 279"/>
              <p:cNvSpPr>
                <a:spLocks/>
              </p:cNvSpPr>
              <p:nvPr/>
            </p:nvSpPr>
            <p:spPr bwMode="auto">
              <a:xfrm>
                <a:off x="2361" y="3904"/>
                <a:ext cx="152" cy="188"/>
              </a:xfrm>
              <a:custGeom>
                <a:avLst/>
                <a:gdLst>
                  <a:gd name="T0" fmla="*/ 0 w 312"/>
                  <a:gd name="T1" fmla="*/ 0 h 387"/>
                  <a:gd name="T2" fmla="*/ 0 w 312"/>
                  <a:gd name="T3" fmla="*/ 25 h 387"/>
                  <a:gd name="T4" fmla="*/ 36 w 312"/>
                  <a:gd name="T5" fmla="*/ 44 h 387"/>
                  <a:gd name="T6" fmla="*/ 36 w 312"/>
                  <a:gd name="T7" fmla="*/ 20 h 387"/>
                  <a:gd name="T8" fmla="*/ 0 w 312"/>
                  <a:gd name="T9" fmla="*/ 0 h 38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2"/>
                  <a:gd name="T16" fmla="*/ 0 h 387"/>
                  <a:gd name="T17" fmla="*/ 312 w 312"/>
                  <a:gd name="T18" fmla="*/ 387 h 38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2" h="387">
                    <a:moveTo>
                      <a:pt x="0" y="0"/>
                    </a:moveTo>
                    <a:lnTo>
                      <a:pt x="0" y="216"/>
                    </a:lnTo>
                    <a:lnTo>
                      <a:pt x="312" y="387"/>
                    </a:lnTo>
                    <a:lnTo>
                      <a:pt x="312" y="17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17366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aphicFrame>
        <p:nvGraphicFramePr>
          <p:cNvPr id="242" name="Object 32"/>
          <p:cNvGraphicFramePr>
            <a:graphicFrameLocks noChangeAspect="1"/>
          </p:cNvGraphicFramePr>
          <p:nvPr userDrawn="1"/>
        </p:nvGraphicFramePr>
        <p:xfrm>
          <a:off x="8490652" y="5227491"/>
          <a:ext cx="582612" cy="593725"/>
        </p:xfrm>
        <a:graphic>
          <a:graphicData uri="http://schemas.openxmlformats.org/presentationml/2006/ole">
            <p:oleObj spid="_x0000_s151571" name="Visio" r:id="rId8" imgW="1298372" imgH="1319179" progId="Visio.Drawing.11">
              <p:embed/>
            </p:oleObj>
          </a:graphicData>
        </a:graphic>
      </p:graphicFrame>
      <p:graphicFrame>
        <p:nvGraphicFramePr>
          <p:cNvPr id="243" name="Object 6"/>
          <p:cNvGraphicFramePr>
            <a:graphicFrameLocks noChangeAspect="1"/>
          </p:cNvGraphicFramePr>
          <p:nvPr userDrawn="1"/>
        </p:nvGraphicFramePr>
        <p:xfrm>
          <a:off x="7866765" y="5047070"/>
          <a:ext cx="762000" cy="604283"/>
        </p:xfrm>
        <a:graphic>
          <a:graphicData uri="http://schemas.openxmlformats.org/presentationml/2006/ole">
            <p:oleObj spid="_x0000_s151572" name="Visio" r:id="rId9" imgW="682287" imgH="541236" progId="Visio.Drawing.11">
              <p:embed/>
            </p:oleObj>
          </a:graphicData>
        </a:graphic>
      </p:graphicFrame>
      <p:graphicFrame>
        <p:nvGraphicFramePr>
          <p:cNvPr id="244" name="Object 32"/>
          <p:cNvGraphicFramePr>
            <a:graphicFrameLocks noChangeAspect="1"/>
          </p:cNvGraphicFramePr>
          <p:nvPr userDrawn="1"/>
        </p:nvGraphicFramePr>
        <p:xfrm>
          <a:off x="8852602" y="5237016"/>
          <a:ext cx="582612" cy="593725"/>
        </p:xfrm>
        <a:graphic>
          <a:graphicData uri="http://schemas.openxmlformats.org/presentationml/2006/ole">
            <p:oleObj spid="_x0000_s151573" name="Visio" r:id="rId10" imgW="1298372" imgH="1319179" progId="Visio.Drawing.11">
              <p:embed/>
            </p:oleObj>
          </a:graphicData>
        </a:graphic>
      </p:graphicFrame>
      <p:graphicFrame>
        <p:nvGraphicFramePr>
          <p:cNvPr id="464" name="Object 45"/>
          <p:cNvGraphicFramePr>
            <a:graphicFrameLocks noChangeAspect="1"/>
          </p:cNvGraphicFramePr>
          <p:nvPr userDrawn="1"/>
        </p:nvGraphicFramePr>
        <p:xfrm>
          <a:off x="1474810" y="5890105"/>
          <a:ext cx="647700" cy="500063"/>
        </p:xfrm>
        <a:graphic>
          <a:graphicData uri="http://schemas.openxmlformats.org/presentationml/2006/ole">
            <p:oleObj spid="_x0000_s151579" name="Visio" r:id="rId11" imgW="647700" imgH="500704" progId="Visio.Drawing.11">
              <p:embed/>
            </p:oleObj>
          </a:graphicData>
        </a:graphic>
      </p:graphicFrame>
      <p:graphicFrame>
        <p:nvGraphicFramePr>
          <p:cNvPr id="537" name="Object 32"/>
          <p:cNvGraphicFramePr>
            <a:graphicFrameLocks noChangeAspect="1"/>
          </p:cNvGraphicFramePr>
          <p:nvPr userDrawn="1"/>
        </p:nvGraphicFramePr>
        <p:xfrm>
          <a:off x="5817672" y="5764107"/>
          <a:ext cx="582612" cy="593725"/>
        </p:xfrm>
        <a:graphic>
          <a:graphicData uri="http://schemas.openxmlformats.org/presentationml/2006/ole">
            <p:oleObj spid="_x0000_s151582" name="Visio" r:id="rId12" imgW="1298372" imgH="1319179" progId="Visio.Drawing.11">
              <p:embed/>
            </p:oleObj>
          </a:graphicData>
        </a:graphic>
      </p:graphicFrame>
      <p:graphicFrame>
        <p:nvGraphicFramePr>
          <p:cNvPr id="538" name="Object 32"/>
          <p:cNvGraphicFramePr>
            <a:graphicFrameLocks noChangeAspect="1"/>
          </p:cNvGraphicFramePr>
          <p:nvPr userDrawn="1"/>
        </p:nvGraphicFramePr>
        <p:xfrm>
          <a:off x="6258997" y="5659332"/>
          <a:ext cx="823912" cy="515937"/>
        </p:xfrm>
        <a:graphic>
          <a:graphicData uri="http://schemas.openxmlformats.org/presentationml/2006/ole">
            <p:oleObj spid="_x0000_s151583" name="Visio" r:id="rId13" imgW="1835555" imgH="1146513" progId="Visio.Drawing.11">
              <p:embed/>
            </p:oleObj>
          </a:graphicData>
        </a:graphic>
      </p:graphicFrame>
      <p:grpSp>
        <p:nvGrpSpPr>
          <p:cNvPr id="23" name="Group 540"/>
          <p:cNvGrpSpPr/>
          <p:nvPr userDrawn="1"/>
        </p:nvGrpSpPr>
        <p:grpSpPr>
          <a:xfrm flipH="1">
            <a:off x="2103520" y="5903216"/>
            <a:ext cx="542901" cy="486952"/>
            <a:chOff x="762001" y="1676401"/>
            <a:chExt cx="331788" cy="333375"/>
          </a:xfrm>
          <a:solidFill>
            <a:srgbClr val="173660"/>
          </a:solidFill>
        </p:grpSpPr>
        <p:sp>
          <p:nvSpPr>
            <p:cNvPr id="542" name="Line 211"/>
            <p:cNvSpPr>
              <a:spLocks noChangeShapeType="1"/>
            </p:cNvSpPr>
            <p:nvPr/>
          </p:nvSpPr>
          <p:spPr bwMode="auto">
            <a:xfrm flipV="1">
              <a:off x="992961" y="1676401"/>
              <a:ext cx="0" cy="66023"/>
            </a:xfrm>
            <a:prstGeom prst="line">
              <a:avLst/>
            </a:prstGeom>
            <a:grpFill/>
            <a:ln w="9525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3" name="Freeform 212"/>
            <p:cNvSpPr>
              <a:spLocks/>
            </p:cNvSpPr>
            <p:nvPr/>
          </p:nvSpPr>
          <p:spPr bwMode="auto">
            <a:xfrm>
              <a:off x="972278" y="1867949"/>
              <a:ext cx="44813" cy="50536"/>
            </a:xfrm>
            <a:custGeom>
              <a:avLst/>
              <a:gdLst>
                <a:gd name="T0" fmla="*/ 0 w 672"/>
                <a:gd name="T1" fmla="*/ 0 h 720"/>
                <a:gd name="T2" fmla="*/ 0 w 672"/>
                <a:gd name="T3" fmla="*/ 0 h 720"/>
                <a:gd name="T4" fmla="*/ 0 w 672"/>
                <a:gd name="T5" fmla="*/ 0 h 720"/>
                <a:gd name="T6" fmla="*/ 0 w 672"/>
                <a:gd name="T7" fmla="*/ 0 h 72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72"/>
                <a:gd name="T13" fmla="*/ 0 h 720"/>
                <a:gd name="T14" fmla="*/ 672 w 672"/>
                <a:gd name="T15" fmla="*/ 720 h 72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72" h="720">
                  <a:moveTo>
                    <a:pt x="48" y="720"/>
                  </a:moveTo>
                  <a:lnTo>
                    <a:pt x="672" y="384"/>
                  </a:lnTo>
                  <a:lnTo>
                    <a:pt x="624" y="0"/>
                  </a:lnTo>
                  <a:lnTo>
                    <a:pt x="0" y="720"/>
                  </a:lnTo>
                </a:path>
              </a:pathLst>
            </a:custGeom>
            <a:grpFill/>
            <a:ln w="9525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4" name="Oval 213"/>
            <p:cNvSpPr>
              <a:spLocks noChangeArrowheads="1"/>
            </p:cNvSpPr>
            <p:nvPr/>
          </p:nvSpPr>
          <p:spPr bwMode="auto">
            <a:xfrm rot="1789520">
              <a:off x="1017091" y="1855723"/>
              <a:ext cx="37919" cy="61947"/>
            </a:xfrm>
            <a:prstGeom prst="ellipse">
              <a:avLst/>
            </a:prstGeom>
            <a:grpFill/>
            <a:ln w="952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545" name="Oval 214"/>
            <p:cNvSpPr>
              <a:spLocks noChangeArrowheads="1"/>
            </p:cNvSpPr>
            <p:nvPr/>
          </p:nvSpPr>
          <p:spPr bwMode="auto">
            <a:xfrm rot="1789520">
              <a:off x="1030018" y="1862243"/>
              <a:ext cx="37919" cy="61947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546" name="Freeform 215"/>
            <p:cNvSpPr>
              <a:spLocks/>
            </p:cNvSpPr>
            <p:nvPr/>
          </p:nvSpPr>
          <p:spPr bwMode="auto">
            <a:xfrm rot="21589520">
              <a:off x="1013644" y="1858168"/>
              <a:ext cx="51707" cy="61132"/>
            </a:xfrm>
            <a:custGeom>
              <a:avLst/>
              <a:gdLst>
                <a:gd name="T0" fmla="*/ 0 w 457"/>
                <a:gd name="T1" fmla="*/ 1 h 566"/>
                <a:gd name="T2" fmla="*/ 0 w 457"/>
                <a:gd name="T3" fmla="*/ 1 h 566"/>
                <a:gd name="T4" fmla="*/ 0 w 457"/>
                <a:gd name="T5" fmla="*/ 1 h 566"/>
                <a:gd name="T6" fmla="*/ 0 w 457"/>
                <a:gd name="T7" fmla="*/ 1 h 566"/>
                <a:gd name="T8" fmla="*/ 0 w 457"/>
                <a:gd name="T9" fmla="*/ 1 h 566"/>
                <a:gd name="T10" fmla="*/ 0 w 457"/>
                <a:gd name="T11" fmla="*/ 1 h 566"/>
                <a:gd name="T12" fmla="*/ 0 w 457"/>
                <a:gd name="T13" fmla="*/ 0 h 566"/>
                <a:gd name="T14" fmla="*/ 0 w 457"/>
                <a:gd name="T15" fmla="*/ 0 h 566"/>
                <a:gd name="T16" fmla="*/ 0 w 457"/>
                <a:gd name="T17" fmla="*/ 0 h 566"/>
                <a:gd name="T18" fmla="*/ 1 w 457"/>
                <a:gd name="T19" fmla="*/ 0 h 566"/>
                <a:gd name="T20" fmla="*/ 1 w 457"/>
                <a:gd name="T21" fmla="*/ 0 h 566"/>
                <a:gd name="T22" fmla="*/ 1 w 457"/>
                <a:gd name="T23" fmla="*/ 0 h 566"/>
                <a:gd name="T24" fmla="*/ 1 w 457"/>
                <a:gd name="T25" fmla="*/ 0 h 566"/>
                <a:gd name="T26" fmla="*/ 1 w 457"/>
                <a:gd name="T27" fmla="*/ 0 h 566"/>
                <a:gd name="T28" fmla="*/ 1 w 457"/>
                <a:gd name="T29" fmla="*/ 0 h 566"/>
                <a:gd name="T30" fmla="*/ 1 w 457"/>
                <a:gd name="T31" fmla="*/ 0 h 566"/>
                <a:gd name="T32" fmla="*/ 1 w 457"/>
                <a:gd name="T33" fmla="*/ 0 h 566"/>
                <a:gd name="T34" fmla="*/ 1 w 457"/>
                <a:gd name="T35" fmla="*/ 0 h 566"/>
                <a:gd name="T36" fmla="*/ 0 w 457"/>
                <a:gd name="T37" fmla="*/ 0 h 566"/>
                <a:gd name="T38" fmla="*/ 0 w 457"/>
                <a:gd name="T39" fmla="*/ 1 h 566"/>
                <a:gd name="T40" fmla="*/ 0 w 457"/>
                <a:gd name="T41" fmla="*/ 1 h 566"/>
                <a:gd name="T42" fmla="*/ 0 w 457"/>
                <a:gd name="T43" fmla="*/ 1 h 566"/>
                <a:gd name="T44" fmla="*/ 0 w 457"/>
                <a:gd name="T45" fmla="*/ 1 h 566"/>
                <a:gd name="T46" fmla="*/ 0 w 457"/>
                <a:gd name="T47" fmla="*/ 1 h 566"/>
                <a:gd name="T48" fmla="*/ 0 w 457"/>
                <a:gd name="T49" fmla="*/ 1 h 566"/>
                <a:gd name="T50" fmla="*/ 0 w 457"/>
                <a:gd name="T51" fmla="*/ 1 h 566"/>
                <a:gd name="T52" fmla="*/ 0 w 457"/>
                <a:gd name="T53" fmla="*/ 1 h 566"/>
                <a:gd name="T54" fmla="*/ 0 w 457"/>
                <a:gd name="T55" fmla="*/ 1 h 566"/>
                <a:gd name="T56" fmla="*/ 0 w 457"/>
                <a:gd name="T57" fmla="*/ 1 h 566"/>
                <a:gd name="T58" fmla="*/ 0 w 457"/>
                <a:gd name="T59" fmla="*/ 1 h 566"/>
                <a:gd name="T60" fmla="*/ 0 w 457"/>
                <a:gd name="T61" fmla="*/ 1 h 566"/>
                <a:gd name="T62" fmla="*/ 0 w 457"/>
                <a:gd name="T63" fmla="*/ 1 h 566"/>
                <a:gd name="T64" fmla="*/ 0 w 457"/>
                <a:gd name="T65" fmla="*/ 1 h 566"/>
                <a:gd name="T66" fmla="*/ 0 w 457"/>
                <a:gd name="T67" fmla="*/ 1 h 566"/>
                <a:gd name="T68" fmla="*/ 0 w 457"/>
                <a:gd name="T69" fmla="*/ 1 h 566"/>
                <a:gd name="T70" fmla="*/ 0 w 457"/>
                <a:gd name="T71" fmla="*/ 1 h 566"/>
                <a:gd name="T72" fmla="*/ 0 w 457"/>
                <a:gd name="T73" fmla="*/ 1 h 566"/>
                <a:gd name="T74" fmla="*/ 0 w 457"/>
                <a:gd name="T75" fmla="*/ 1 h 566"/>
                <a:gd name="T76" fmla="*/ 0 w 457"/>
                <a:gd name="T77" fmla="*/ 1 h 566"/>
                <a:gd name="T78" fmla="*/ 0 w 457"/>
                <a:gd name="T79" fmla="*/ 1 h 566"/>
                <a:gd name="T80" fmla="*/ 0 w 457"/>
                <a:gd name="T81" fmla="*/ 1 h 566"/>
                <a:gd name="T82" fmla="*/ 0 w 457"/>
                <a:gd name="T83" fmla="*/ 1 h 56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57"/>
                <a:gd name="T127" fmla="*/ 0 h 566"/>
                <a:gd name="T128" fmla="*/ 457 w 457"/>
                <a:gd name="T129" fmla="*/ 566 h 56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57" h="566">
                  <a:moveTo>
                    <a:pt x="150" y="566"/>
                  </a:moveTo>
                  <a:lnTo>
                    <a:pt x="37" y="504"/>
                  </a:lnTo>
                  <a:lnTo>
                    <a:pt x="15" y="470"/>
                  </a:lnTo>
                  <a:lnTo>
                    <a:pt x="0" y="413"/>
                  </a:lnTo>
                  <a:lnTo>
                    <a:pt x="0" y="347"/>
                  </a:lnTo>
                  <a:lnTo>
                    <a:pt x="25" y="248"/>
                  </a:lnTo>
                  <a:lnTo>
                    <a:pt x="61" y="171"/>
                  </a:lnTo>
                  <a:lnTo>
                    <a:pt x="130" y="86"/>
                  </a:lnTo>
                  <a:lnTo>
                    <a:pt x="199" y="27"/>
                  </a:lnTo>
                  <a:lnTo>
                    <a:pt x="259" y="8"/>
                  </a:lnTo>
                  <a:lnTo>
                    <a:pt x="313" y="0"/>
                  </a:lnTo>
                  <a:lnTo>
                    <a:pt x="346" y="15"/>
                  </a:lnTo>
                  <a:lnTo>
                    <a:pt x="457" y="75"/>
                  </a:lnTo>
                  <a:lnTo>
                    <a:pt x="396" y="66"/>
                  </a:lnTo>
                  <a:lnTo>
                    <a:pt x="352" y="75"/>
                  </a:lnTo>
                  <a:lnTo>
                    <a:pt x="304" y="99"/>
                  </a:lnTo>
                  <a:lnTo>
                    <a:pt x="262" y="132"/>
                  </a:lnTo>
                  <a:lnTo>
                    <a:pt x="214" y="176"/>
                  </a:lnTo>
                  <a:lnTo>
                    <a:pt x="187" y="174"/>
                  </a:lnTo>
                  <a:lnTo>
                    <a:pt x="195" y="204"/>
                  </a:lnTo>
                  <a:lnTo>
                    <a:pt x="174" y="201"/>
                  </a:lnTo>
                  <a:lnTo>
                    <a:pt x="163" y="215"/>
                  </a:lnTo>
                  <a:lnTo>
                    <a:pt x="180" y="221"/>
                  </a:lnTo>
                  <a:lnTo>
                    <a:pt x="180" y="228"/>
                  </a:lnTo>
                  <a:lnTo>
                    <a:pt x="162" y="254"/>
                  </a:lnTo>
                  <a:lnTo>
                    <a:pt x="138" y="245"/>
                  </a:lnTo>
                  <a:lnTo>
                    <a:pt x="136" y="272"/>
                  </a:lnTo>
                  <a:lnTo>
                    <a:pt x="153" y="279"/>
                  </a:lnTo>
                  <a:lnTo>
                    <a:pt x="145" y="297"/>
                  </a:lnTo>
                  <a:lnTo>
                    <a:pt x="123" y="305"/>
                  </a:lnTo>
                  <a:lnTo>
                    <a:pt x="117" y="326"/>
                  </a:lnTo>
                  <a:lnTo>
                    <a:pt x="130" y="333"/>
                  </a:lnTo>
                  <a:lnTo>
                    <a:pt x="126" y="350"/>
                  </a:lnTo>
                  <a:lnTo>
                    <a:pt x="105" y="351"/>
                  </a:lnTo>
                  <a:lnTo>
                    <a:pt x="93" y="360"/>
                  </a:lnTo>
                  <a:lnTo>
                    <a:pt x="118" y="383"/>
                  </a:lnTo>
                  <a:lnTo>
                    <a:pt x="111" y="420"/>
                  </a:lnTo>
                  <a:lnTo>
                    <a:pt x="90" y="426"/>
                  </a:lnTo>
                  <a:lnTo>
                    <a:pt x="85" y="438"/>
                  </a:lnTo>
                  <a:lnTo>
                    <a:pt x="108" y="453"/>
                  </a:lnTo>
                  <a:lnTo>
                    <a:pt x="121" y="528"/>
                  </a:lnTo>
                  <a:lnTo>
                    <a:pt x="150" y="566"/>
                  </a:lnTo>
                  <a:close/>
                </a:path>
              </a:pathLst>
            </a:custGeom>
            <a:grpFill/>
            <a:ln w="9525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7" name="Oval 216"/>
            <p:cNvSpPr>
              <a:spLocks noChangeArrowheads="1"/>
            </p:cNvSpPr>
            <p:nvPr/>
          </p:nvSpPr>
          <p:spPr bwMode="auto">
            <a:xfrm rot="1789520">
              <a:off x="1039497" y="1877730"/>
              <a:ext cx="19821" cy="32604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548" name="Oval 217"/>
            <p:cNvSpPr>
              <a:spLocks noChangeArrowheads="1"/>
            </p:cNvSpPr>
            <p:nvPr/>
          </p:nvSpPr>
          <p:spPr bwMode="auto">
            <a:xfrm rot="20150061">
              <a:off x="1009335" y="1885066"/>
              <a:ext cx="4309" cy="7336"/>
            </a:xfrm>
            <a:prstGeom prst="ellipse">
              <a:avLst/>
            </a:prstGeom>
            <a:grpFill/>
            <a:ln w="952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549" name="Oval 218"/>
            <p:cNvSpPr>
              <a:spLocks noChangeArrowheads="1"/>
            </p:cNvSpPr>
            <p:nvPr/>
          </p:nvSpPr>
          <p:spPr bwMode="auto">
            <a:xfrm rot="1789520">
              <a:off x="858521" y="1942123"/>
              <a:ext cx="38780" cy="61132"/>
            </a:xfrm>
            <a:prstGeom prst="ellipse">
              <a:avLst/>
            </a:prstGeom>
            <a:grpFill/>
            <a:ln w="952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550" name="Oval 219"/>
            <p:cNvSpPr>
              <a:spLocks noChangeArrowheads="1"/>
            </p:cNvSpPr>
            <p:nvPr/>
          </p:nvSpPr>
          <p:spPr bwMode="auto">
            <a:xfrm rot="1789520">
              <a:off x="871449" y="1948644"/>
              <a:ext cx="37919" cy="61132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551" name="Freeform 220"/>
            <p:cNvSpPr>
              <a:spLocks/>
            </p:cNvSpPr>
            <p:nvPr/>
          </p:nvSpPr>
          <p:spPr bwMode="auto">
            <a:xfrm rot="21589520">
              <a:off x="854213" y="1943753"/>
              <a:ext cx="52569" cy="60317"/>
            </a:xfrm>
            <a:custGeom>
              <a:avLst/>
              <a:gdLst>
                <a:gd name="T0" fmla="*/ 0 w 457"/>
                <a:gd name="T1" fmla="*/ 1 h 566"/>
                <a:gd name="T2" fmla="*/ 0 w 457"/>
                <a:gd name="T3" fmla="*/ 1 h 566"/>
                <a:gd name="T4" fmla="*/ 0 w 457"/>
                <a:gd name="T5" fmla="*/ 1 h 566"/>
                <a:gd name="T6" fmla="*/ 0 w 457"/>
                <a:gd name="T7" fmla="*/ 1 h 566"/>
                <a:gd name="T8" fmla="*/ 0 w 457"/>
                <a:gd name="T9" fmla="*/ 1 h 566"/>
                <a:gd name="T10" fmla="*/ 0 w 457"/>
                <a:gd name="T11" fmla="*/ 1 h 566"/>
                <a:gd name="T12" fmla="*/ 0 w 457"/>
                <a:gd name="T13" fmla="*/ 0 h 566"/>
                <a:gd name="T14" fmla="*/ 0 w 457"/>
                <a:gd name="T15" fmla="*/ 0 h 566"/>
                <a:gd name="T16" fmla="*/ 1 w 457"/>
                <a:gd name="T17" fmla="*/ 0 h 566"/>
                <a:gd name="T18" fmla="*/ 1 w 457"/>
                <a:gd name="T19" fmla="*/ 0 h 566"/>
                <a:gd name="T20" fmla="*/ 1 w 457"/>
                <a:gd name="T21" fmla="*/ 0 h 566"/>
                <a:gd name="T22" fmla="*/ 1 w 457"/>
                <a:gd name="T23" fmla="*/ 0 h 566"/>
                <a:gd name="T24" fmla="*/ 1 w 457"/>
                <a:gd name="T25" fmla="*/ 0 h 566"/>
                <a:gd name="T26" fmla="*/ 1 w 457"/>
                <a:gd name="T27" fmla="*/ 0 h 566"/>
                <a:gd name="T28" fmla="*/ 1 w 457"/>
                <a:gd name="T29" fmla="*/ 0 h 566"/>
                <a:gd name="T30" fmla="*/ 1 w 457"/>
                <a:gd name="T31" fmla="*/ 0 h 566"/>
                <a:gd name="T32" fmla="*/ 1 w 457"/>
                <a:gd name="T33" fmla="*/ 0 h 566"/>
                <a:gd name="T34" fmla="*/ 1 w 457"/>
                <a:gd name="T35" fmla="*/ 0 h 566"/>
                <a:gd name="T36" fmla="*/ 0 w 457"/>
                <a:gd name="T37" fmla="*/ 0 h 566"/>
                <a:gd name="T38" fmla="*/ 0 w 457"/>
                <a:gd name="T39" fmla="*/ 1 h 566"/>
                <a:gd name="T40" fmla="*/ 0 w 457"/>
                <a:gd name="T41" fmla="*/ 0 h 566"/>
                <a:gd name="T42" fmla="*/ 0 w 457"/>
                <a:gd name="T43" fmla="*/ 1 h 566"/>
                <a:gd name="T44" fmla="*/ 0 w 457"/>
                <a:gd name="T45" fmla="*/ 1 h 566"/>
                <a:gd name="T46" fmla="*/ 0 w 457"/>
                <a:gd name="T47" fmla="*/ 1 h 566"/>
                <a:gd name="T48" fmla="*/ 0 w 457"/>
                <a:gd name="T49" fmla="*/ 1 h 566"/>
                <a:gd name="T50" fmla="*/ 0 w 457"/>
                <a:gd name="T51" fmla="*/ 1 h 566"/>
                <a:gd name="T52" fmla="*/ 0 w 457"/>
                <a:gd name="T53" fmla="*/ 1 h 566"/>
                <a:gd name="T54" fmla="*/ 0 w 457"/>
                <a:gd name="T55" fmla="*/ 1 h 566"/>
                <a:gd name="T56" fmla="*/ 0 w 457"/>
                <a:gd name="T57" fmla="*/ 1 h 566"/>
                <a:gd name="T58" fmla="*/ 0 w 457"/>
                <a:gd name="T59" fmla="*/ 1 h 566"/>
                <a:gd name="T60" fmla="*/ 0 w 457"/>
                <a:gd name="T61" fmla="*/ 1 h 566"/>
                <a:gd name="T62" fmla="*/ 0 w 457"/>
                <a:gd name="T63" fmla="*/ 1 h 566"/>
                <a:gd name="T64" fmla="*/ 0 w 457"/>
                <a:gd name="T65" fmla="*/ 1 h 566"/>
                <a:gd name="T66" fmla="*/ 0 w 457"/>
                <a:gd name="T67" fmla="*/ 1 h 566"/>
                <a:gd name="T68" fmla="*/ 0 w 457"/>
                <a:gd name="T69" fmla="*/ 1 h 566"/>
                <a:gd name="T70" fmla="*/ 0 w 457"/>
                <a:gd name="T71" fmla="*/ 1 h 566"/>
                <a:gd name="T72" fmla="*/ 0 w 457"/>
                <a:gd name="T73" fmla="*/ 1 h 566"/>
                <a:gd name="T74" fmla="*/ 0 w 457"/>
                <a:gd name="T75" fmla="*/ 1 h 566"/>
                <a:gd name="T76" fmla="*/ 0 w 457"/>
                <a:gd name="T77" fmla="*/ 1 h 566"/>
                <a:gd name="T78" fmla="*/ 0 w 457"/>
                <a:gd name="T79" fmla="*/ 1 h 566"/>
                <a:gd name="T80" fmla="*/ 0 w 457"/>
                <a:gd name="T81" fmla="*/ 1 h 566"/>
                <a:gd name="T82" fmla="*/ 0 w 457"/>
                <a:gd name="T83" fmla="*/ 1 h 56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57"/>
                <a:gd name="T127" fmla="*/ 0 h 566"/>
                <a:gd name="T128" fmla="*/ 457 w 457"/>
                <a:gd name="T129" fmla="*/ 566 h 56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57" h="566">
                  <a:moveTo>
                    <a:pt x="150" y="566"/>
                  </a:moveTo>
                  <a:lnTo>
                    <a:pt x="37" y="504"/>
                  </a:lnTo>
                  <a:lnTo>
                    <a:pt x="15" y="470"/>
                  </a:lnTo>
                  <a:lnTo>
                    <a:pt x="0" y="413"/>
                  </a:lnTo>
                  <a:lnTo>
                    <a:pt x="0" y="347"/>
                  </a:lnTo>
                  <a:lnTo>
                    <a:pt x="25" y="248"/>
                  </a:lnTo>
                  <a:lnTo>
                    <a:pt x="61" y="171"/>
                  </a:lnTo>
                  <a:lnTo>
                    <a:pt x="130" y="86"/>
                  </a:lnTo>
                  <a:lnTo>
                    <a:pt x="199" y="27"/>
                  </a:lnTo>
                  <a:lnTo>
                    <a:pt x="259" y="8"/>
                  </a:lnTo>
                  <a:lnTo>
                    <a:pt x="313" y="0"/>
                  </a:lnTo>
                  <a:lnTo>
                    <a:pt x="346" y="15"/>
                  </a:lnTo>
                  <a:lnTo>
                    <a:pt x="457" y="75"/>
                  </a:lnTo>
                  <a:lnTo>
                    <a:pt x="396" y="66"/>
                  </a:lnTo>
                  <a:lnTo>
                    <a:pt x="352" y="75"/>
                  </a:lnTo>
                  <a:lnTo>
                    <a:pt x="304" y="99"/>
                  </a:lnTo>
                  <a:lnTo>
                    <a:pt x="262" y="132"/>
                  </a:lnTo>
                  <a:lnTo>
                    <a:pt x="214" y="176"/>
                  </a:lnTo>
                  <a:lnTo>
                    <a:pt x="187" y="174"/>
                  </a:lnTo>
                  <a:lnTo>
                    <a:pt x="195" y="204"/>
                  </a:lnTo>
                  <a:lnTo>
                    <a:pt x="174" y="201"/>
                  </a:lnTo>
                  <a:lnTo>
                    <a:pt x="163" y="215"/>
                  </a:lnTo>
                  <a:lnTo>
                    <a:pt x="180" y="221"/>
                  </a:lnTo>
                  <a:lnTo>
                    <a:pt x="180" y="228"/>
                  </a:lnTo>
                  <a:lnTo>
                    <a:pt x="162" y="254"/>
                  </a:lnTo>
                  <a:lnTo>
                    <a:pt x="138" y="245"/>
                  </a:lnTo>
                  <a:lnTo>
                    <a:pt x="136" y="272"/>
                  </a:lnTo>
                  <a:lnTo>
                    <a:pt x="153" y="279"/>
                  </a:lnTo>
                  <a:lnTo>
                    <a:pt x="145" y="297"/>
                  </a:lnTo>
                  <a:lnTo>
                    <a:pt x="123" y="305"/>
                  </a:lnTo>
                  <a:lnTo>
                    <a:pt x="117" y="326"/>
                  </a:lnTo>
                  <a:lnTo>
                    <a:pt x="130" y="333"/>
                  </a:lnTo>
                  <a:lnTo>
                    <a:pt x="126" y="350"/>
                  </a:lnTo>
                  <a:lnTo>
                    <a:pt x="105" y="351"/>
                  </a:lnTo>
                  <a:lnTo>
                    <a:pt x="93" y="360"/>
                  </a:lnTo>
                  <a:lnTo>
                    <a:pt x="118" y="383"/>
                  </a:lnTo>
                  <a:lnTo>
                    <a:pt x="111" y="420"/>
                  </a:lnTo>
                  <a:lnTo>
                    <a:pt x="90" y="426"/>
                  </a:lnTo>
                  <a:lnTo>
                    <a:pt x="85" y="438"/>
                  </a:lnTo>
                  <a:lnTo>
                    <a:pt x="108" y="453"/>
                  </a:lnTo>
                  <a:lnTo>
                    <a:pt x="121" y="528"/>
                  </a:lnTo>
                  <a:lnTo>
                    <a:pt x="150" y="566"/>
                  </a:lnTo>
                  <a:close/>
                </a:path>
              </a:pathLst>
            </a:custGeom>
            <a:grpFill/>
            <a:ln w="3175" cmpd="sng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2" name="Oval 221"/>
            <p:cNvSpPr>
              <a:spLocks noChangeArrowheads="1"/>
            </p:cNvSpPr>
            <p:nvPr/>
          </p:nvSpPr>
          <p:spPr bwMode="auto">
            <a:xfrm rot="1789520">
              <a:off x="880929" y="1963314"/>
              <a:ext cx="20683" cy="32604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553" name="Oval 222"/>
            <p:cNvSpPr>
              <a:spLocks noChangeArrowheads="1"/>
            </p:cNvSpPr>
            <p:nvPr/>
          </p:nvSpPr>
          <p:spPr bwMode="auto">
            <a:xfrm rot="20150061">
              <a:off x="850765" y="1970650"/>
              <a:ext cx="6033" cy="7336"/>
            </a:xfrm>
            <a:prstGeom prst="ellipse">
              <a:avLst/>
            </a:prstGeom>
            <a:grpFill/>
            <a:ln w="952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554" name="Freeform 223"/>
            <p:cNvSpPr>
              <a:spLocks/>
            </p:cNvSpPr>
            <p:nvPr/>
          </p:nvSpPr>
          <p:spPr bwMode="auto">
            <a:xfrm>
              <a:off x="888685" y="1709004"/>
              <a:ext cx="197349" cy="200514"/>
            </a:xfrm>
            <a:custGeom>
              <a:avLst/>
              <a:gdLst>
                <a:gd name="T0" fmla="*/ 3 w 1068"/>
                <a:gd name="T1" fmla="*/ 11 h 1149"/>
                <a:gd name="T2" fmla="*/ 0 w 1068"/>
                <a:gd name="T3" fmla="*/ 8 h 1149"/>
                <a:gd name="T4" fmla="*/ 0 w 1068"/>
                <a:gd name="T5" fmla="*/ 3 h 1149"/>
                <a:gd name="T6" fmla="*/ 6 w 1068"/>
                <a:gd name="T7" fmla="*/ 0 h 1149"/>
                <a:gd name="T8" fmla="*/ 11 w 1068"/>
                <a:gd name="T9" fmla="*/ 3 h 1149"/>
                <a:gd name="T10" fmla="*/ 11 w 1068"/>
                <a:gd name="T11" fmla="*/ 7 h 1149"/>
                <a:gd name="T12" fmla="*/ 8 w 1068"/>
                <a:gd name="T13" fmla="*/ 9 h 1149"/>
                <a:gd name="T14" fmla="*/ 7 w 1068"/>
                <a:gd name="T15" fmla="*/ 9 h 1149"/>
                <a:gd name="T16" fmla="*/ 7 w 1068"/>
                <a:gd name="T17" fmla="*/ 10 h 1149"/>
                <a:gd name="T18" fmla="*/ 5 w 1068"/>
                <a:gd name="T19" fmla="*/ 11 h 114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68"/>
                <a:gd name="T31" fmla="*/ 0 h 1149"/>
                <a:gd name="T32" fmla="*/ 1068 w 1068"/>
                <a:gd name="T33" fmla="*/ 1149 h 114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68" h="1149">
                  <a:moveTo>
                    <a:pt x="330" y="1125"/>
                  </a:moveTo>
                  <a:lnTo>
                    <a:pt x="0" y="793"/>
                  </a:lnTo>
                  <a:lnTo>
                    <a:pt x="0" y="308"/>
                  </a:lnTo>
                  <a:lnTo>
                    <a:pt x="560" y="0"/>
                  </a:lnTo>
                  <a:lnTo>
                    <a:pt x="1068" y="279"/>
                  </a:lnTo>
                  <a:lnTo>
                    <a:pt x="1068" y="693"/>
                  </a:lnTo>
                  <a:lnTo>
                    <a:pt x="768" y="879"/>
                  </a:lnTo>
                  <a:lnTo>
                    <a:pt x="696" y="963"/>
                  </a:lnTo>
                  <a:lnTo>
                    <a:pt x="690" y="1047"/>
                  </a:lnTo>
                  <a:lnTo>
                    <a:pt x="498" y="1149"/>
                  </a:lnTo>
                </a:path>
              </a:pathLst>
            </a:custGeom>
            <a:grpFill/>
            <a:ln w="3175" cap="flat" cmpd="sng">
              <a:solidFill>
                <a:srgbClr val="17366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5" name="Freeform 224"/>
            <p:cNvSpPr>
              <a:spLocks/>
            </p:cNvSpPr>
            <p:nvPr/>
          </p:nvSpPr>
          <p:spPr bwMode="auto">
            <a:xfrm>
              <a:off x="890408" y="1761170"/>
              <a:ext cx="193902" cy="148348"/>
            </a:xfrm>
            <a:custGeom>
              <a:avLst/>
              <a:gdLst>
                <a:gd name="T0" fmla="*/ 8 w 806"/>
                <a:gd name="T1" fmla="*/ 14 h 651"/>
                <a:gd name="T2" fmla="*/ 11 w 806"/>
                <a:gd name="T3" fmla="*/ 13 h 651"/>
                <a:gd name="T4" fmla="*/ 12 w 806"/>
                <a:gd name="T5" fmla="*/ 10 h 651"/>
                <a:gd name="T6" fmla="*/ 18 w 806"/>
                <a:gd name="T7" fmla="*/ 6 h 651"/>
                <a:gd name="T8" fmla="*/ 18 w 806"/>
                <a:gd name="T9" fmla="*/ 0 h 651"/>
                <a:gd name="T10" fmla="*/ 9 w 806"/>
                <a:gd name="T11" fmla="*/ 5 h 651"/>
                <a:gd name="T12" fmla="*/ 0 w 806"/>
                <a:gd name="T13" fmla="*/ 1 h 651"/>
                <a:gd name="T14" fmla="*/ 0 w 806"/>
                <a:gd name="T15" fmla="*/ 3 h 651"/>
                <a:gd name="T16" fmla="*/ 8 w 806"/>
                <a:gd name="T17" fmla="*/ 9 h 651"/>
                <a:gd name="T18" fmla="*/ 8 w 806"/>
                <a:gd name="T19" fmla="*/ 14 h 65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806"/>
                <a:gd name="T31" fmla="*/ 0 h 651"/>
                <a:gd name="T32" fmla="*/ 806 w 806"/>
                <a:gd name="T33" fmla="*/ 651 h 65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806" h="651">
                  <a:moveTo>
                    <a:pt x="370" y="651"/>
                  </a:moveTo>
                  <a:lnTo>
                    <a:pt x="516" y="574"/>
                  </a:lnTo>
                  <a:lnTo>
                    <a:pt x="559" y="440"/>
                  </a:lnTo>
                  <a:lnTo>
                    <a:pt x="806" y="298"/>
                  </a:lnTo>
                  <a:lnTo>
                    <a:pt x="801" y="0"/>
                  </a:lnTo>
                  <a:lnTo>
                    <a:pt x="403" y="229"/>
                  </a:lnTo>
                  <a:lnTo>
                    <a:pt x="5" y="23"/>
                  </a:lnTo>
                  <a:lnTo>
                    <a:pt x="0" y="151"/>
                  </a:lnTo>
                  <a:lnTo>
                    <a:pt x="385" y="427"/>
                  </a:lnTo>
                  <a:lnTo>
                    <a:pt x="370" y="651"/>
                  </a:lnTo>
                  <a:close/>
                </a:path>
              </a:pathLst>
            </a:custGeom>
            <a:grpFill/>
            <a:ln w="3175" cap="flat" cmpd="sng">
              <a:solidFill>
                <a:srgbClr val="17366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6" name="Oval 225"/>
            <p:cNvSpPr>
              <a:spLocks noChangeArrowheads="1"/>
            </p:cNvSpPr>
            <p:nvPr/>
          </p:nvSpPr>
          <p:spPr bwMode="auto">
            <a:xfrm rot="1800000">
              <a:off x="771481" y="1890771"/>
              <a:ext cx="36195" cy="58687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557" name="Freeform 226"/>
            <p:cNvSpPr>
              <a:spLocks/>
            </p:cNvSpPr>
            <p:nvPr/>
          </p:nvSpPr>
          <p:spPr bwMode="auto">
            <a:xfrm>
              <a:off x="782684" y="1943752"/>
              <a:ext cx="53431" cy="39125"/>
            </a:xfrm>
            <a:custGeom>
              <a:avLst/>
              <a:gdLst>
                <a:gd name="T0" fmla="*/ 1 w 597"/>
                <a:gd name="T1" fmla="*/ 0 h 468"/>
                <a:gd name="T2" fmla="*/ 1 w 597"/>
                <a:gd name="T3" fmla="*/ 1 h 468"/>
                <a:gd name="T4" fmla="*/ 1 w 597"/>
                <a:gd name="T5" fmla="*/ 1 h 468"/>
                <a:gd name="T6" fmla="*/ 0 w 597"/>
                <a:gd name="T7" fmla="*/ 0 h 468"/>
                <a:gd name="T8" fmla="*/ 0 w 597"/>
                <a:gd name="T9" fmla="*/ 0 h 468"/>
                <a:gd name="T10" fmla="*/ 0 w 597"/>
                <a:gd name="T11" fmla="*/ 0 h 468"/>
                <a:gd name="T12" fmla="*/ 1 w 597"/>
                <a:gd name="T13" fmla="*/ 0 h 46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97"/>
                <a:gd name="T22" fmla="*/ 0 h 468"/>
                <a:gd name="T23" fmla="*/ 597 w 597"/>
                <a:gd name="T24" fmla="*/ 468 h 46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97" h="468">
                  <a:moveTo>
                    <a:pt x="591" y="318"/>
                  </a:moveTo>
                  <a:lnTo>
                    <a:pt x="597" y="451"/>
                  </a:lnTo>
                  <a:lnTo>
                    <a:pt x="571" y="468"/>
                  </a:lnTo>
                  <a:lnTo>
                    <a:pt x="0" y="141"/>
                  </a:lnTo>
                  <a:lnTo>
                    <a:pt x="3" y="9"/>
                  </a:lnTo>
                  <a:lnTo>
                    <a:pt x="36" y="0"/>
                  </a:lnTo>
                  <a:lnTo>
                    <a:pt x="591" y="318"/>
                  </a:lnTo>
                </a:path>
              </a:pathLst>
            </a:custGeom>
            <a:grpFill/>
            <a:ln w="3175" cmpd="sng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8" name="Freeform 227"/>
            <p:cNvSpPr>
              <a:spLocks/>
            </p:cNvSpPr>
            <p:nvPr/>
          </p:nvSpPr>
          <p:spPr bwMode="auto">
            <a:xfrm>
              <a:off x="762001" y="1795403"/>
              <a:ext cx="324032" cy="185842"/>
            </a:xfrm>
            <a:custGeom>
              <a:avLst/>
              <a:gdLst>
                <a:gd name="T0" fmla="*/ 1 w 3040"/>
                <a:gd name="T1" fmla="*/ 3 h 1830"/>
                <a:gd name="T2" fmla="*/ 0 w 3040"/>
                <a:gd name="T3" fmla="*/ 3 h 1830"/>
                <a:gd name="T4" fmla="*/ 0 w 3040"/>
                <a:gd name="T5" fmla="*/ 3 h 1830"/>
                <a:gd name="T6" fmla="*/ 0 w 3040"/>
                <a:gd name="T7" fmla="*/ 2 h 1830"/>
                <a:gd name="T8" fmla="*/ 0 w 3040"/>
                <a:gd name="T9" fmla="*/ 2 h 1830"/>
                <a:gd name="T10" fmla="*/ 0 w 3040"/>
                <a:gd name="T11" fmla="*/ 2 h 1830"/>
                <a:gd name="T12" fmla="*/ 1 w 3040"/>
                <a:gd name="T13" fmla="*/ 1 h 1830"/>
                <a:gd name="T14" fmla="*/ 1 w 3040"/>
                <a:gd name="T15" fmla="*/ 1 h 1830"/>
                <a:gd name="T16" fmla="*/ 1 w 3040"/>
                <a:gd name="T17" fmla="*/ 1 h 1830"/>
                <a:gd name="T18" fmla="*/ 1 w 3040"/>
                <a:gd name="T19" fmla="*/ 1 h 1830"/>
                <a:gd name="T20" fmla="*/ 1 w 3040"/>
                <a:gd name="T21" fmla="*/ 0 h 1830"/>
                <a:gd name="T22" fmla="*/ 1 w 3040"/>
                <a:gd name="T23" fmla="*/ 0 h 1830"/>
                <a:gd name="T24" fmla="*/ 2 w 3040"/>
                <a:gd name="T25" fmla="*/ 0 h 1830"/>
                <a:gd name="T26" fmla="*/ 2 w 3040"/>
                <a:gd name="T27" fmla="*/ 0 h 1830"/>
                <a:gd name="T28" fmla="*/ 2 w 3040"/>
                <a:gd name="T29" fmla="*/ 0 h 1830"/>
                <a:gd name="T30" fmla="*/ 4 w 3040"/>
                <a:gd name="T31" fmla="*/ 1 h 1830"/>
                <a:gd name="T32" fmla="*/ 4 w 3040"/>
                <a:gd name="T33" fmla="*/ 1 h 1830"/>
                <a:gd name="T34" fmla="*/ 4 w 3040"/>
                <a:gd name="T35" fmla="*/ 2 h 1830"/>
                <a:gd name="T36" fmla="*/ 4 w 3040"/>
                <a:gd name="T37" fmla="*/ 2 h 1830"/>
                <a:gd name="T38" fmla="*/ 4 w 3040"/>
                <a:gd name="T39" fmla="*/ 2 h 1830"/>
                <a:gd name="T40" fmla="*/ 5 w 3040"/>
                <a:gd name="T41" fmla="*/ 1 h 1830"/>
                <a:gd name="T42" fmla="*/ 6 w 3040"/>
                <a:gd name="T43" fmla="*/ 1 h 1830"/>
                <a:gd name="T44" fmla="*/ 6 w 3040"/>
                <a:gd name="T45" fmla="*/ 1 h 1830"/>
                <a:gd name="T46" fmla="*/ 5 w 3040"/>
                <a:gd name="T47" fmla="*/ 1 h 1830"/>
                <a:gd name="T48" fmla="*/ 5 w 3040"/>
                <a:gd name="T49" fmla="*/ 1 h 1830"/>
                <a:gd name="T50" fmla="*/ 5 w 3040"/>
                <a:gd name="T51" fmla="*/ 1 h 1830"/>
                <a:gd name="T52" fmla="*/ 5 w 3040"/>
                <a:gd name="T53" fmla="*/ 1 h 1830"/>
                <a:gd name="T54" fmla="*/ 5 w 3040"/>
                <a:gd name="T55" fmla="*/ 2 h 1830"/>
                <a:gd name="T56" fmla="*/ 5 w 3040"/>
                <a:gd name="T57" fmla="*/ 2 h 1830"/>
                <a:gd name="T58" fmla="*/ 3 w 3040"/>
                <a:gd name="T59" fmla="*/ 3 h 1830"/>
                <a:gd name="T60" fmla="*/ 3 w 3040"/>
                <a:gd name="T61" fmla="*/ 3 h 1830"/>
                <a:gd name="T62" fmla="*/ 2 w 3040"/>
                <a:gd name="T63" fmla="*/ 3 h 1830"/>
                <a:gd name="T64" fmla="*/ 2 w 3040"/>
                <a:gd name="T65" fmla="*/ 3 h 1830"/>
                <a:gd name="T66" fmla="*/ 2 w 3040"/>
                <a:gd name="T67" fmla="*/ 3 h 1830"/>
                <a:gd name="T68" fmla="*/ 2 w 3040"/>
                <a:gd name="T69" fmla="*/ 3 h 1830"/>
                <a:gd name="T70" fmla="*/ 2 w 3040"/>
                <a:gd name="T71" fmla="*/ 3 h 1830"/>
                <a:gd name="T72" fmla="*/ 1 w 3040"/>
                <a:gd name="T73" fmla="*/ 3 h 1830"/>
                <a:gd name="T74" fmla="*/ 1 w 3040"/>
                <a:gd name="T75" fmla="*/ 3 h 1830"/>
                <a:gd name="T76" fmla="*/ 1 w 3040"/>
                <a:gd name="T77" fmla="*/ 3 h 1830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3040"/>
                <a:gd name="T118" fmla="*/ 0 h 1830"/>
                <a:gd name="T119" fmla="*/ 3040 w 3040"/>
                <a:gd name="T120" fmla="*/ 1830 h 1830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3040" h="1830">
                  <a:moveTo>
                    <a:pt x="351" y="1533"/>
                  </a:moveTo>
                  <a:lnTo>
                    <a:pt x="177" y="1421"/>
                  </a:lnTo>
                  <a:lnTo>
                    <a:pt x="176" y="1380"/>
                  </a:lnTo>
                  <a:lnTo>
                    <a:pt x="0" y="1277"/>
                  </a:lnTo>
                  <a:lnTo>
                    <a:pt x="6" y="1155"/>
                  </a:lnTo>
                  <a:lnTo>
                    <a:pt x="21" y="1134"/>
                  </a:lnTo>
                  <a:cubicBezTo>
                    <a:pt x="81" y="1076"/>
                    <a:pt x="261" y="901"/>
                    <a:pt x="364" y="804"/>
                  </a:cubicBezTo>
                  <a:cubicBezTo>
                    <a:pt x="464" y="709"/>
                    <a:pt x="591" y="599"/>
                    <a:pt x="640" y="552"/>
                  </a:cubicBezTo>
                  <a:cubicBezTo>
                    <a:pt x="689" y="505"/>
                    <a:pt x="654" y="535"/>
                    <a:pt x="660" y="524"/>
                  </a:cubicBezTo>
                  <a:lnTo>
                    <a:pt x="676" y="484"/>
                  </a:lnTo>
                  <a:lnTo>
                    <a:pt x="692" y="244"/>
                  </a:lnTo>
                  <a:lnTo>
                    <a:pt x="756" y="196"/>
                  </a:lnTo>
                  <a:lnTo>
                    <a:pt x="1074" y="18"/>
                  </a:lnTo>
                  <a:lnTo>
                    <a:pt x="1134" y="0"/>
                  </a:lnTo>
                  <a:lnTo>
                    <a:pt x="1182" y="24"/>
                  </a:lnTo>
                  <a:lnTo>
                    <a:pt x="2040" y="508"/>
                  </a:lnTo>
                  <a:lnTo>
                    <a:pt x="2076" y="555"/>
                  </a:lnTo>
                  <a:lnTo>
                    <a:pt x="2076" y="1148"/>
                  </a:lnTo>
                  <a:lnTo>
                    <a:pt x="2331" y="1008"/>
                  </a:lnTo>
                  <a:lnTo>
                    <a:pt x="2364" y="876"/>
                  </a:lnTo>
                  <a:lnTo>
                    <a:pt x="2452" y="644"/>
                  </a:lnTo>
                  <a:lnTo>
                    <a:pt x="3040" y="320"/>
                  </a:lnTo>
                  <a:lnTo>
                    <a:pt x="3036" y="620"/>
                  </a:lnTo>
                  <a:lnTo>
                    <a:pt x="2852" y="724"/>
                  </a:lnTo>
                  <a:lnTo>
                    <a:pt x="2788" y="668"/>
                  </a:lnTo>
                  <a:cubicBezTo>
                    <a:pt x="2764" y="656"/>
                    <a:pt x="2747" y="636"/>
                    <a:pt x="2708" y="652"/>
                  </a:cubicBezTo>
                  <a:cubicBezTo>
                    <a:pt x="2660" y="668"/>
                    <a:pt x="2592" y="720"/>
                    <a:pt x="2556" y="764"/>
                  </a:cubicBezTo>
                  <a:lnTo>
                    <a:pt x="2492" y="916"/>
                  </a:lnTo>
                  <a:lnTo>
                    <a:pt x="2466" y="1050"/>
                  </a:lnTo>
                  <a:lnTo>
                    <a:pt x="1422" y="1638"/>
                  </a:lnTo>
                  <a:lnTo>
                    <a:pt x="1386" y="1554"/>
                  </a:lnTo>
                  <a:cubicBezTo>
                    <a:pt x="1360" y="1531"/>
                    <a:pt x="1320" y="1492"/>
                    <a:pt x="1266" y="1500"/>
                  </a:cubicBezTo>
                  <a:cubicBezTo>
                    <a:pt x="1158" y="1494"/>
                    <a:pt x="1104" y="1554"/>
                    <a:pt x="1062" y="1602"/>
                  </a:cubicBezTo>
                  <a:cubicBezTo>
                    <a:pt x="1020" y="1650"/>
                    <a:pt x="1009" y="1693"/>
                    <a:pt x="996" y="1728"/>
                  </a:cubicBezTo>
                  <a:lnTo>
                    <a:pt x="984" y="1806"/>
                  </a:lnTo>
                  <a:lnTo>
                    <a:pt x="960" y="1830"/>
                  </a:lnTo>
                  <a:lnTo>
                    <a:pt x="768" y="1731"/>
                  </a:lnTo>
                  <a:lnTo>
                    <a:pt x="722" y="1746"/>
                  </a:lnTo>
                  <a:lnTo>
                    <a:pt x="348" y="1533"/>
                  </a:lnTo>
                </a:path>
              </a:pathLst>
            </a:custGeom>
            <a:grpFill/>
            <a:ln w="3175" cmpd="sng">
              <a:solidFill>
                <a:srgbClr val="17366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9" name="Freeform 228"/>
            <p:cNvSpPr>
              <a:spLocks/>
            </p:cNvSpPr>
            <p:nvPr/>
          </p:nvSpPr>
          <p:spPr bwMode="auto">
            <a:xfrm>
              <a:off x="762863" y="1832083"/>
              <a:ext cx="321448" cy="147533"/>
            </a:xfrm>
            <a:custGeom>
              <a:avLst/>
              <a:gdLst>
                <a:gd name="T0" fmla="*/ 0 w 1332"/>
                <a:gd name="T1" fmla="*/ 9 h 649"/>
                <a:gd name="T2" fmla="*/ 0 w 1332"/>
                <a:gd name="T3" fmla="*/ 8 h 649"/>
                <a:gd name="T4" fmla="*/ 0 w 1332"/>
                <a:gd name="T5" fmla="*/ 7 h 649"/>
                <a:gd name="T6" fmla="*/ 2 w 1332"/>
                <a:gd name="T7" fmla="*/ 8 h 649"/>
                <a:gd name="T8" fmla="*/ 2 w 1332"/>
                <a:gd name="T9" fmla="*/ 8 h 649"/>
                <a:gd name="T10" fmla="*/ 7 w 1332"/>
                <a:gd name="T11" fmla="*/ 12 h 649"/>
                <a:gd name="T12" fmla="*/ 7 w 1332"/>
                <a:gd name="T13" fmla="*/ 12 h 649"/>
                <a:gd name="T14" fmla="*/ 8 w 1332"/>
                <a:gd name="T15" fmla="*/ 12 h 649"/>
                <a:gd name="T16" fmla="*/ 8 w 1332"/>
                <a:gd name="T17" fmla="*/ 12 h 649"/>
                <a:gd name="T18" fmla="*/ 9 w 1332"/>
                <a:gd name="T19" fmla="*/ 12 h 649"/>
                <a:gd name="T20" fmla="*/ 9 w 1332"/>
                <a:gd name="T21" fmla="*/ 13 h 649"/>
                <a:gd name="T22" fmla="*/ 11 w 1332"/>
                <a:gd name="T23" fmla="*/ 10 h 649"/>
                <a:gd name="T24" fmla="*/ 15 w 1332"/>
                <a:gd name="T25" fmla="*/ 8 h 649"/>
                <a:gd name="T26" fmla="*/ 16 w 1332"/>
                <a:gd name="T27" fmla="*/ 7 h 649"/>
                <a:gd name="T28" fmla="*/ 16 w 1332"/>
                <a:gd name="T29" fmla="*/ 4 h 649"/>
                <a:gd name="T30" fmla="*/ 20 w 1332"/>
                <a:gd name="T31" fmla="*/ 2 h 649"/>
                <a:gd name="T32" fmla="*/ 20 w 1332"/>
                <a:gd name="T33" fmla="*/ 2 h 649"/>
                <a:gd name="T34" fmla="*/ 20 w 1332"/>
                <a:gd name="T35" fmla="*/ 8 h 649"/>
                <a:gd name="T36" fmla="*/ 23 w 1332"/>
                <a:gd name="T37" fmla="*/ 6 h 649"/>
                <a:gd name="T38" fmla="*/ 23 w 1332"/>
                <a:gd name="T39" fmla="*/ 5 h 649"/>
                <a:gd name="T40" fmla="*/ 24 w 1332"/>
                <a:gd name="T41" fmla="*/ 3 h 649"/>
                <a:gd name="T42" fmla="*/ 27 w 1332"/>
                <a:gd name="T43" fmla="*/ 1 h 649"/>
                <a:gd name="T44" fmla="*/ 29 w 1332"/>
                <a:gd name="T45" fmla="*/ 0 h 649"/>
                <a:gd name="T46" fmla="*/ 29 w 1332"/>
                <a:gd name="T47" fmla="*/ 3 h 649"/>
                <a:gd name="T48" fmla="*/ 28 w 1332"/>
                <a:gd name="T49" fmla="*/ 3 h 649"/>
                <a:gd name="T50" fmla="*/ 27 w 1332"/>
                <a:gd name="T51" fmla="*/ 3 h 649"/>
                <a:gd name="T52" fmla="*/ 26 w 1332"/>
                <a:gd name="T53" fmla="*/ 3 h 649"/>
                <a:gd name="T54" fmla="*/ 25 w 1332"/>
                <a:gd name="T55" fmla="*/ 3 h 649"/>
                <a:gd name="T56" fmla="*/ 25 w 1332"/>
                <a:gd name="T57" fmla="*/ 4 h 649"/>
                <a:gd name="T58" fmla="*/ 24 w 1332"/>
                <a:gd name="T59" fmla="*/ 5 h 649"/>
                <a:gd name="T60" fmla="*/ 24 w 1332"/>
                <a:gd name="T61" fmla="*/ 7 h 649"/>
                <a:gd name="T62" fmla="*/ 14 w 1332"/>
                <a:gd name="T63" fmla="*/ 12 h 649"/>
                <a:gd name="T64" fmla="*/ 13 w 1332"/>
                <a:gd name="T65" fmla="*/ 11 h 649"/>
                <a:gd name="T66" fmla="*/ 12 w 1332"/>
                <a:gd name="T67" fmla="*/ 11 h 649"/>
                <a:gd name="T68" fmla="*/ 11 w 1332"/>
                <a:gd name="T69" fmla="*/ 11 h 649"/>
                <a:gd name="T70" fmla="*/ 11 w 1332"/>
                <a:gd name="T71" fmla="*/ 11 h 649"/>
                <a:gd name="T72" fmla="*/ 10 w 1332"/>
                <a:gd name="T73" fmla="*/ 13 h 649"/>
                <a:gd name="T74" fmla="*/ 10 w 1332"/>
                <a:gd name="T75" fmla="*/ 14 h 649"/>
                <a:gd name="T76" fmla="*/ 9 w 1332"/>
                <a:gd name="T77" fmla="*/ 14 h 649"/>
                <a:gd name="T78" fmla="*/ 7 w 1332"/>
                <a:gd name="T79" fmla="*/ 13 h 649"/>
                <a:gd name="T80" fmla="*/ 7 w 1332"/>
                <a:gd name="T81" fmla="*/ 13 h 649"/>
                <a:gd name="T82" fmla="*/ 2 w 1332"/>
                <a:gd name="T83" fmla="*/ 10 h 649"/>
                <a:gd name="T84" fmla="*/ 2 w 1332"/>
                <a:gd name="T85" fmla="*/ 10 h 649"/>
                <a:gd name="T86" fmla="*/ 0 w 1332"/>
                <a:gd name="T87" fmla="*/ 9 h 649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332"/>
                <a:gd name="T133" fmla="*/ 0 h 649"/>
                <a:gd name="T134" fmla="*/ 1332 w 1332"/>
                <a:gd name="T135" fmla="*/ 649 h 649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332" h="649">
                  <a:moveTo>
                    <a:pt x="0" y="409"/>
                  </a:moveTo>
                  <a:lnTo>
                    <a:pt x="1" y="359"/>
                  </a:lnTo>
                  <a:lnTo>
                    <a:pt x="8" y="341"/>
                  </a:lnTo>
                  <a:lnTo>
                    <a:pt x="77" y="391"/>
                  </a:lnTo>
                  <a:lnTo>
                    <a:pt x="89" y="392"/>
                  </a:lnTo>
                  <a:lnTo>
                    <a:pt x="335" y="535"/>
                  </a:lnTo>
                  <a:lnTo>
                    <a:pt x="329" y="545"/>
                  </a:lnTo>
                  <a:lnTo>
                    <a:pt x="346" y="541"/>
                  </a:lnTo>
                  <a:lnTo>
                    <a:pt x="380" y="568"/>
                  </a:lnTo>
                  <a:lnTo>
                    <a:pt x="392" y="569"/>
                  </a:lnTo>
                  <a:lnTo>
                    <a:pt x="407" y="573"/>
                  </a:lnTo>
                  <a:cubicBezTo>
                    <a:pt x="430" y="556"/>
                    <a:pt x="480" y="508"/>
                    <a:pt x="528" y="470"/>
                  </a:cubicBezTo>
                  <a:cubicBezTo>
                    <a:pt x="576" y="433"/>
                    <a:pt x="668" y="367"/>
                    <a:pt x="692" y="349"/>
                  </a:cubicBezTo>
                  <a:lnTo>
                    <a:pt x="712" y="335"/>
                  </a:lnTo>
                  <a:lnTo>
                    <a:pt x="712" y="172"/>
                  </a:lnTo>
                  <a:lnTo>
                    <a:pt x="893" y="70"/>
                  </a:lnTo>
                  <a:lnTo>
                    <a:pt x="911" y="88"/>
                  </a:lnTo>
                  <a:lnTo>
                    <a:pt x="913" y="356"/>
                  </a:lnTo>
                  <a:lnTo>
                    <a:pt x="1030" y="293"/>
                  </a:lnTo>
                  <a:lnTo>
                    <a:pt x="1048" y="229"/>
                  </a:lnTo>
                  <a:lnTo>
                    <a:pt x="1085" y="131"/>
                  </a:lnTo>
                  <a:lnTo>
                    <a:pt x="1245" y="44"/>
                  </a:lnTo>
                  <a:lnTo>
                    <a:pt x="1332" y="0"/>
                  </a:lnTo>
                  <a:lnTo>
                    <a:pt x="1332" y="119"/>
                  </a:lnTo>
                  <a:lnTo>
                    <a:pt x="1260" y="157"/>
                  </a:lnTo>
                  <a:lnTo>
                    <a:pt x="1235" y="136"/>
                  </a:lnTo>
                  <a:lnTo>
                    <a:pt x="1203" y="123"/>
                  </a:lnTo>
                  <a:lnTo>
                    <a:pt x="1162" y="143"/>
                  </a:lnTo>
                  <a:lnTo>
                    <a:pt x="1130" y="169"/>
                  </a:lnTo>
                  <a:lnTo>
                    <a:pt x="1096" y="240"/>
                  </a:lnTo>
                  <a:lnTo>
                    <a:pt x="1078" y="315"/>
                  </a:lnTo>
                  <a:lnTo>
                    <a:pt x="629" y="562"/>
                  </a:lnTo>
                  <a:lnTo>
                    <a:pt x="602" y="518"/>
                  </a:lnTo>
                  <a:lnTo>
                    <a:pt x="559" y="502"/>
                  </a:lnTo>
                  <a:lnTo>
                    <a:pt x="512" y="511"/>
                  </a:lnTo>
                  <a:lnTo>
                    <a:pt x="484" y="529"/>
                  </a:lnTo>
                  <a:lnTo>
                    <a:pt x="441" y="585"/>
                  </a:lnTo>
                  <a:lnTo>
                    <a:pt x="428" y="640"/>
                  </a:lnTo>
                  <a:lnTo>
                    <a:pt x="421" y="649"/>
                  </a:lnTo>
                  <a:lnTo>
                    <a:pt x="336" y="606"/>
                  </a:lnTo>
                  <a:lnTo>
                    <a:pt x="314" y="614"/>
                  </a:lnTo>
                  <a:lnTo>
                    <a:pt x="78" y="475"/>
                  </a:lnTo>
                  <a:lnTo>
                    <a:pt x="76" y="450"/>
                  </a:lnTo>
                  <a:lnTo>
                    <a:pt x="0" y="409"/>
                  </a:lnTo>
                  <a:close/>
                </a:path>
              </a:pathLst>
            </a:custGeom>
            <a:grpFill/>
            <a:ln w="3175" cmpd="sng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0" name="Freeform 229"/>
            <p:cNvSpPr>
              <a:spLocks/>
            </p:cNvSpPr>
            <p:nvPr/>
          </p:nvSpPr>
          <p:spPr bwMode="auto">
            <a:xfrm>
              <a:off x="831806" y="1847570"/>
              <a:ext cx="102553" cy="53796"/>
            </a:xfrm>
            <a:custGeom>
              <a:avLst/>
              <a:gdLst>
                <a:gd name="T0" fmla="*/ 2 w 954"/>
                <a:gd name="T1" fmla="*/ 1 h 528"/>
                <a:gd name="T2" fmla="*/ 0 w 954"/>
                <a:gd name="T3" fmla="*/ 0 h 528"/>
                <a:gd name="T4" fmla="*/ 0 60000 65536"/>
                <a:gd name="T5" fmla="*/ 0 60000 65536"/>
                <a:gd name="T6" fmla="*/ 0 w 954"/>
                <a:gd name="T7" fmla="*/ 0 h 528"/>
                <a:gd name="T8" fmla="*/ 954 w 954"/>
                <a:gd name="T9" fmla="*/ 528 h 528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954" h="528">
                  <a:moveTo>
                    <a:pt x="954" y="528"/>
                  </a:moveTo>
                  <a:lnTo>
                    <a:pt x="0" y="0"/>
                  </a:lnTo>
                </a:path>
              </a:pathLst>
            </a:custGeom>
            <a:grpFill/>
            <a:ln w="3175" cmpd="sng">
              <a:solidFill>
                <a:srgbClr val="17366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1" name="Freeform 230"/>
            <p:cNvSpPr>
              <a:spLocks/>
            </p:cNvSpPr>
            <p:nvPr/>
          </p:nvSpPr>
          <p:spPr bwMode="auto">
            <a:xfrm>
              <a:off x="836976" y="1821486"/>
              <a:ext cx="144780" cy="52981"/>
            </a:xfrm>
            <a:custGeom>
              <a:avLst/>
              <a:gdLst>
                <a:gd name="T0" fmla="*/ 0 w 1356"/>
                <a:gd name="T1" fmla="*/ 0 h 522"/>
                <a:gd name="T2" fmla="*/ 0 w 1356"/>
                <a:gd name="T3" fmla="*/ 0 h 522"/>
                <a:gd name="T4" fmla="*/ 0 w 1356"/>
                <a:gd name="T5" fmla="*/ 0 h 522"/>
                <a:gd name="T6" fmla="*/ 2 w 1356"/>
                <a:gd name="T7" fmla="*/ 1 h 522"/>
                <a:gd name="T8" fmla="*/ 2 w 1356"/>
                <a:gd name="T9" fmla="*/ 1 h 522"/>
                <a:gd name="T10" fmla="*/ 3 w 1356"/>
                <a:gd name="T11" fmla="*/ 0 h 52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56"/>
                <a:gd name="T19" fmla="*/ 0 h 522"/>
                <a:gd name="T20" fmla="*/ 1356 w 1356"/>
                <a:gd name="T21" fmla="*/ 522 h 52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56" h="522">
                  <a:moveTo>
                    <a:pt x="0" y="33"/>
                  </a:moveTo>
                  <a:lnTo>
                    <a:pt x="12" y="0"/>
                  </a:lnTo>
                  <a:lnTo>
                    <a:pt x="54" y="6"/>
                  </a:lnTo>
                  <a:lnTo>
                    <a:pt x="894" y="480"/>
                  </a:lnTo>
                  <a:lnTo>
                    <a:pt x="930" y="522"/>
                  </a:lnTo>
                  <a:lnTo>
                    <a:pt x="1356" y="272"/>
                  </a:lnTo>
                </a:path>
              </a:pathLst>
            </a:custGeom>
            <a:grpFill/>
            <a:ln w="3175" cmpd="sng">
              <a:solidFill>
                <a:srgbClr val="17366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2" name="Freeform 231"/>
            <p:cNvSpPr>
              <a:spLocks/>
            </p:cNvSpPr>
            <p:nvPr/>
          </p:nvSpPr>
          <p:spPr bwMode="auto">
            <a:xfrm>
              <a:off x="843009" y="1904626"/>
              <a:ext cx="93935" cy="52166"/>
            </a:xfrm>
            <a:custGeom>
              <a:avLst/>
              <a:gdLst>
                <a:gd name="T0" fmla="*/ 2 w 885"/>
                <a:gd name="T1" fmla="*/ 0 h 522"/>
                <a:gd name="T2" fmla="*/ 1 w 885"/>
                <a:gd name="T3" fmla="*/ 0 h 522"/>
                <a:gd name="T4" fmla="*/ 0 w 885"/>
                <a:gd name="T5" fmla="*/ 1 h 522"/>
                <a:gd name="T6" fmla="*/ 0 w 885"/>
                <a:gd name="T7" fmla="*/ 1 h 522"/>
                <a:gd name="T8" fmla="*/ 0 w 885"/>
                <a:gd name="T9" fmla="*/ 1 h 522"/>
                <a:gd name="T10" fmla="*/ 1 w 885"/>
                <a:gd name="T11" fmla="*/ 0 h 522"/>
                <a:gd name="T12" fmla="*/ 1 w 885"/>
                <a:gd name="T13" fmla="*/ 0 h 522"/>
                <a:gd name="T14" fmla="*/ 2 w 885"/>
                <a:gd name="T15" fmla="*/ 0 h 52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885"/>
                <a:gd name="T25" fmla="*/ 0 h 522"/>
                <a:gd name="T26" fmla="*/ 885 w 885"/>
                <a:gd name="T27" fmla="*/ 522 h 52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885" h="522">
                  <a:moveTo>
                    <a:pt x="885" y="33"/>
                  </a:moveTo>
                  <a:lnTo>
                    <a:pt x="476" y="248"/>
                  </a:lnTo>
                  <a:cubicBezTo>
                    <a:pt x="334" y="326"/>
                    <a:pt x="109" y="460"/>
                    <a:pt x="33" y="503"/>
                  </a:cubicBezTo>
                  <a:lnTo>
                    <a:pt x="0" y="522"/>
                  </a:lnTo>
                  <a:lnTo>
                    <a:pt x="35" y="494"/>
                  </a:lnTo>
                  <a:cubicBezTo>
                    <a:pt x="113" y="442"/>
                    <a:pt x="341" y="287"/>
                    <a:pt x="471" y="210"/>
                  </a:cubicBezTo>
                  <a:cubicBezTo>
                    <a:pt x="601" y="133"/>
                    <a:pt x="714" y="70"/>
                    <a:pt x="782" y="36"/>
                  </a:cubicBezTo>
                  <a:lnTo>
                    <a:pt x="864" y="0"/>
                  </a:lnTo>
                </a:path>
              </a:pathLst>
            </a:custGeom>
            <a:grpFill/>
            <a:ln w="3175" cmpd="sng">
              <a:solidFill>
                <a:srgbClr val="17366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3" name="Freeform 232"/>
            <p:cNvSpPr>
              <a:spLocks/>
            </p:cNvSpPr>
            <p:nvPr/>
          </p:nvSpPr>
          <p:spPr bwMode="auto">
            <a:xfrm>
              <a:off x="836976" y="1827192"/>
              <a:ext cx="95658" cy="69283"/>
            </a:xfrm>
            <a:custGeom>
              <a:avLst/>
              <a:gdLst>
                <a:gd name="T0" fmla="*/ 2 w 891"/>
                <a:gd name="T1" fmla="*/ 1 h 684"/>
                <a:gd name="T2" fmla="*/ 2 w 891"/>
                <a:gd name="T3" fmla="*/ 1 h 684"/>
                <a:gd name="T4" fmla="*/ 0 w 891"/>
                <a:gd name="T5" fmla="*/ 0 h 684"/>
                <a:gd name="T6" fmla="*/ 0 w 891"/>
                <a:gd name="T7" fmla="*/ 0 h 684"/>
                <a:gd name="T8" fmla="*/ 0 w 891"/>
                <a:gd name="T9" fmla="*/ 0 h 684"/>
                <a:gd name="T10" fmla="*/ 2 w 891"/>
                <a:gd name="T11" fmla="*/ 1 h 68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91"/>
                <a:gd name="T19" fmla="*/ 0 h 684"/>
                <a:gd name="T20" fmla="*/ 891 w 891"/>
                <a:gd name="T21" fmla="*/ 684 h 68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91" h="684">
                  <a:moveTo>
                    <a:pt x="891" y="477"/>
                  </a:moveTo>
                  <a:lnTo>
                    <a:pt x="879" y="684"/>
                  </a:lnTo>
                  <a:lnTo>
                    <a:pt x="0" y="195"/>
                  </a:lnTo>
                  <a:lnTo>
                    <a:pt x="15" y="6"/>
                  </a:lnTo>
                  <a:lnTo>
                    <a:pt x="51" y="0"/>
                  </a:lnTo>
                  <a:lnTo>
                    <a:pt x="879" y="456"/>
                  </a:lnTo>
                </a:path>
              </a:pathLst>
            </a:custGeom>
            <a:grpFill/>
            <a:ln w="3175" cmpd="sng">
              <a:solidFill>
                <a:srgbClr val="17366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4" name="Freeform 233"/>
            <p:cNvSpPr>
              <a:spLocks/>
            </p:cNvSpPr>
            <p:nvPr/>
          </p:nvSpPr>
          <p:spPr bwMode="auto">
            <a:xfrm>
              <a:off x="939530" y="1856536"/>
              <a:ext cx="36195" cy="40755"/>
            </a:xfrm>
            <a:custGeom>
              <a:avLst/>
              <a:gdLst>
                <a:gd name="T0" fmla="*/ 0 w 344"/>
                <a:gd name="T1" fmla="*/ 0 h 400"/>
                <a:gd name="T2" fmla="*/ 0 w 344"/>
                <a:gd name="T3" fmla="*/ 1 h 400"/>
                <a:gd name="T4" fmla="*/ 1 w 344"/>
                <a:gd name="T5" fmla="*/ 0 h 400"/>
                <a:gd name="T6" fmla="*/ 1 w 344"/>
                <a:gd name="T7" fmla="*/ 0 h 400"/>
                <a:gd name="T8" fmla="*/ 0 w 344"/>
                <a:gd name="T9" fmla="*/ 0 h 4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44"/>
                <a:gd name="T16" fmla="*/ 0 h 400"/>
                <a:gd name="T17" fmla="*/ 344 w 344"/>
                <a:gd name="T18" fmla="*/ 400 h 4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44" h="400">
                  <a:moveTo>
                    <a:pt x="0" y="188"/>
                  </a:moveTo>
                  <a:lnTo>
                    <a:pt x="0" y="400"/>
                  </a:lnTo>
                  <a:lnTo>
                    <a:pt x="344" y="200"/>
                  </a:lnTo>
                  <a:lnTo>
                    <a:pt x="344" y="0"/>
                  </a:lnTo>
                  <a:lnTo>
                    <a:pt x="35" y="175"/>
                  </a:lnTo>
                </a:path>
              </a:pathLst>
            </a:custGeom>
            <a:grpFill/>
            <a:ln w="3175" cmpd="sng">
              <a:solidFill>
                <a:srgbClr val="17366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5" name="Freeform 234"/>
            <p:cNvSpPr>
              <a:spLocks/>
            </p:cNvSpPr>
            <p:nvPr/>
          </p:nvSpPr>
          <p:spPr bwMode="auto">
            <a:xfrm>
              <a:off x="878343" y="1846754"/>
              <a:ext cx="6033" cy="22008"/>
            </a:xfrm>
            <a:custGeom>
              <a:avLst/>
              <a:gdLst>
                <a:gd name="T0" fmla="*/ 0 w 60"/>
                <a:gd name="T1" fmla="*/ 0 h 225"/>
                <a:gd name="T2" fmla="*/ 0 w 60"/>
                <a:gd name="T3" fmla="*/ 0 h 225"/>
                <a:gd name="T4" fmla="*/ 0 w 60"/>
                <a:gd name="T5" fmla="*/ 0 h 225"/>
                <a:gd name="T6" fmla="*/ 0 w 60"/>
                <a:gd name="T7" fmla="*/ 0 h 2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0"/>
                <a:gd name="T13" fmla="*/ 0 h 225"/>
                <a:gd name="T14" fmla="*/ 60 w 60"/>
                <a:gd name="T15" fmla="*/ 225 h 2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0" h="225">
                  <a:moveTo>
                    <a:pt x="0" y="213"/>
                  </a:moveTo>
                  <a:lnTo>
                    <a:pt x="27" y="0"/>
                  </a:lnTo>
                  <a:lnTo>
                    <a:pt x="60" y="24"/>
                  </a:lnTo>
                  <a:lnTo>
                    <a:pt x="39" y="225"/>
                  </a:lnTo>
                </a:path>
              </a:pathLst>
            </a:custGeom>
            <a:grpFill/>
            <a:ln w="3175" cap="flat" cmpd="sng">
              <a:solidFill>
                <a:srgbClr val="17366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6" name="Freeform 235"/>
            <p:cNvSpPr>
              <a:spLocks/>
            </p:cNvSpPr>
            <p:nvPr/>
          </p:nvSpPr>
          <p:spPr bwMode="auto">
            <a:xfrm>
              <a:off x="782684" y="1944566"/>
              <a:ext cx="49984" cy="27713"/>
            </a:xfrm>
            <a:custGeom>
              <a:avLst/>
              <a:gdLst>
                <a:gd name="T0" fmla="*/ 1 w 465"/>
                <a:gd name="T1" fmla="*/ 1 h 271"/>
                <a:gd name="T2" fmla="*/ 0 w 465"/>
                <a:gd name="T3" fmla="*/ 0 h 271"/>
                <a:gd name="T4" fmla="*/ 0 60000 65536"/>
                <a:gd name="T5" fmla="*/ 0 60000 65536"/>
                <a:gd name="T6" fmla="*/ 0 w 465"/>
                <a:gd name="T7" fmla="*/ 0 h 271"/>
                <a:gd name="T8" fmla="*/ 465 w 465"/>
                <a:gd name="T9" fmla="*/ 271 h 27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65" h="271">
                  <a:moveTo>
                    <a:pt x="465" y="271"/>
                  </a:moveTo>
                  <a:lnTo>
                    <a:pt x="0" y="0"/>
                  </a:lnTo>
                </a:path>
              </a:pathLst>
            </a:custGeom>
            <a:grpFill/>
            <a:ln w="3175" cmpd="sng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7" name="Freeform 236"/>
            <p:cNvSpPr>
              <a:spLocks/>
            </p:cNvSpPr>
            <p:nvPr/>
          </p:nvSpPr>
          <p:spPr bwMode="auto">
            <a:xfrm>
              <a:off x="842147" y="1892400"/>
              <a:ext cx="72390" cy="63578"/>
            </a:xfrm>
            <a:custGeom>
              <a:avLst/>
              <a:gdLst>
                <a:gd name="T0" fmla="*/ 0 w 684"/>
                <a:gd name="T1" fmla="*/ 1 h 626"/>
                <a:gd name="T2" fmla="*/ 0 w 684"/>
                <a:gd name="T3" fmla="*/ 1 h 626"/>
                <a:gd name="T4" fmla="*/ 1 w 684"/>
                <a:gd name="T5" fmla="*/ 0 h 626"/>
                <a:gd name="T6" fmla="*/ 1 w 684"/>
                <a:gd name="T7" fmla="*/ 0 h 626"/>
                <a:gd name="T8" fmla="*/ 1 w 684"/>
                <a:gd name="T9" fmla="*/ 0 h 6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84"/>
                <a:gd name="T16" fmla="*/ 0 h 626"/>
                <a:gd name="T17" fmla="*/ 684 w 684"/>
                <a:gd name="T18" fmla="*/ 626 h 62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84" h="626">
                  <a:moveTo>
                    <a:pt x="0" y="626"/>
                  </a:moveTo>
                  <a:lnTo>
                    <a:pt x="57" y="569"/>
                  </a:lnTo>
                  <a:cubicBezTo>
                    <a:pt x="121" y="503"/>
                    <a:pt x="290" y="316"/>
                    <a:pt x="384" y="228"/>
                  </a:cubicBezTo>
                  <a:cubicBezTo>
                    <a:pt x="509" y="133"/>
                    <a:pt x="564" y="75"/>
                    <a:pt x="624" y="42"/>
                  </a:cubicBezTo>
                  <a:lnTo>
                    <a:pt x="684" y="0"/>
                  </a:lnTo>
                </a:path>
              </a:pathLst>
            </a:custGeom>
            <a:grpFill/>
            <a:ln w="3175" cmpd="sng">
              <a:solidFill>
                <a:srgbClr val="17366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8" name="Oval 237"/>
            <p:cNvSpPr>
              <a:spLocks noChangeArrowheads="1"/>
            </p:cNvSpPr>
            <p:nvPr/>
          </p:nvSpPr>
          <p:spPr bwMode="auto">
            <a:xfrm rot="20160818">
              <a:off x="843009" y="1956793"/>
              <a:ext cx="6033" cy="8151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569" name="Freeform 238"/>
            <p:cNvSpPr>
              <a:spLocks/>
            </p:cNvSpPr>
            <p:nvPr/>
          </p:nvSpPr>
          <p:spPr bwMode="auto">
            <a:xfrm>
              <a:off x="935220" y="1852460"/>
              <a:ext cx="43089" cy="84770"/>
            </a:xfrm>
            <a:custGeom>
              <a:avLst/>
              <a:gdLst>
                <a:gd name="T0" fmla="*/ 0 w 408"/>
                <a:gd name="T1" fmla="*/ 0 h 848"/>
                <a:gd name="T2" fmla="*/ 0 w 408"/>
                <a:gd name="T3" fmla="*/ 1 h 848"/>
                <a:gd name="T4" fmla="*/ 0 w 408"/>
                <a:gd name="T5" fmla="*/ 2 h 848"/>
                <a:gd name="T6" fmla="*/ 0 w 408"/>
                <a:gd name="T7" fmla="*/ 2 h 848"/>
                <a:gd name="T8" fmla="*/ 1 w 408"/>
                <a:gd name="T9" fmla="*/ 1 h 848"/>
                <a:gd name="T10" fmla="*/ 1 w 408"/>
                <a:gd name="T11" fmla="*/ 1 h 848"/>
                <a:gd name="T12" fmla="*/ 1 w 408"/>
                <a:gd name="T13" fmla="*/ 0 h 848"/>
                <a:gd name="T14" fmla="*/ 0 w 408"/>
                <a:gd name="T15" fmla="*/ 0 h 84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08"/>
                <a:gd name="T25" fmla="*/ 0 h 848"/>
                <a:gd name="T26" fmla="*/ 408 w 408"/>
                <a:gd name="T27" fmla="*/ 848 h 84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08" h="848">
                  <a:moveTo>
                    <a:pt x="0" y="232"/>
                  </a:moveTo>
                  <a:lnTo>
                    <a:pt x="0" y="488"/>
                  </a:lnTo>
                  <a:lnTo>
                    <a:pt x="0" y="832"/>
                  </a:lnTo>
                  <a:lnTo>
                    <a:pt x="64" y="848"/>
                  </a:lnTo>
                  <a:lnTo>
                    <a:pt x="376" y="672"/>
                  </a:lnTo>
                  <a:lnTo>
                    <a:pt x="408" y="616"/>
                  </a:lnTo>
                  <a:lnTo>
                    <a:pt x="408" y="0"/>
                  </a:lnTo>
                  <a:lnTo>
                    <a:pt x="0" y="232"/>
                  </a:lnTo>
                  <a:close/>
                </a:path>
              </a:pathLst>
            </a:custGeom>
            <a:grpFill/>
            <a:ln w="3175" cmpd="sng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70" name="Freeform 239"/>
            <p:cNvSpPr>
              <a:spLocks/>
            </p:cNvSpPr>
            <p:nvPr/>
          </p:nvSpPr>
          <p:spPr bwMode="auto">
            <a:xfrm>
              <a:off x="781822" y="1850015"/>
              <a:ext cx="49984" cy="72544"/>
            </a:xfrm>
            <a:custGeom>
              <a:avLst/>
              <a:gdLst>
                <a:gd name="T0" fmla="*/ 1 w 474"/>
                <a:gd name="T1" fmla="*/ 0 h 705"/>
                <a:gd name="T2" fmla="*/ 1 w 474"/>
                <a:gd name="T3" fmla="*/ 0 h 705"/>
                <a:gd name="T4" fmla="*/ 1 w 474"/>
                <a:gd name="T5" fmla="*/ 1 h 705"/>
                <a:gd name="T6" fmla="*/ 0 w 474"/>
                <a:gd name="T7" fmla="*/ 1 h 705"/>
                <a:gd name="T8" fmla="*/ 0 w 474"/>
                <a:gd name="T9" fmla="*/ 1 h 705"/>
                <a:gd name="T10" fmla="*/ 0 w 474"/>
                <a:gd name="T11" fmla="*/ 1 h 705"/>
                <a:gd name="T12" fmla="*/ 0 w 474"/>
                <a:gd name="T13" fmla="*/ 1 h 705"/>
                <a:gd name="T14" fmla="*/ 1 w 474"/>
                <a:gd name="T15" fmla="*/ 0 h 705"/>
                <a:gd name="T16" fmla="*/ 1 w 474"/>
                <a:gd name="T17" fmla="*/ 0 h 70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74"/>
                <a:gd name="T28" fmla="*/ 0 h 705"/>
                <a:gd name="T29" fmla="*/ 474 w 474"/>
                <a:gd name="T30" fmla="*/ 705 h 70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74" h="705">
                  <a:moveTo>
                    <a:pt x="474" y="0"/>
                  </a:moveTo>
                  <a:lnTo>
                    <a:pt x="458" y="40"/>
                  </a:lnTo>
                  <a:cubicBezTo>
                    <a:pt x="435" y="83"/>
                    <a:pt x="391" y="178"/>
                    <a:pt x="338" y="260"/>
                  </a:cubicBezTo>
                  <a:cubicBezTo>
                    <a:pt x="251" y="392"/>
                    <a:pt x="198" y="459"/>
                    <a:pt x="142" y="532"/>
                  </a:cubicBezTo>
                  <a:lnTo>
                    <a:pt x="0" y="705"/>
                  </a:lnTo>
                  <a:lnTo>
                    <a:pt x="60" y="627"/>
                  </a:lnTo>
                  <a:cubicBezTo>
                    <a:pt x="103" y="566"/>
                    <a:pt x="204" y="421"/>
                    <a:pt x="258" y="336"/>
                  </a:cubicBezTo>
                  <a:cubicBezTo>
                    <a:pt x="333" y="216"/>
                    <a:pt x="355" y="166"/>
                    <a:pt x="382" y="116"/>
                  </a:cubicBezTo>
                  <a:lnTo>
                    <a:pt x="422" y="52"/>
                  </a:lnTo>
                </a:path>
              </a:pathLst>
            </a:custGeom>
            <a:grpFill/>
            <a:ln w="3175" cap="flat" cmpd="sng">
              <a:solidFill>
                <a:srgbClr val="17366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71" name="Freeform 240"/>
            <p:cNvSpPr>
              <a:spLocks/>
            </p:cNvSpPr>
            <p:nvPr/>
          </p:nvSpPr>
          <p:spPr bwMode="auto">
            <a:xfrm>
              <a:off x="780960" y="1860611"/>
              <a:ext cx="73252" cy="63578"/>
            </a:xfrm>
            <a:custGeom>
              <a:avLst/>
              <a:gdLst>
                <a:gd name="T0" fmla="*/ 0 w 684"/>
                <a:gd name="T1" fmla="*/ 1 h 626"/>
                <a:gd name="T2" fmla="*/ 0 w 684"/>
                <a:gd name="T3" fmla="*/ 1 h 626"/>
                <a:gd name="T4" fmla="*/ 1 w 684"/>
                <a:gd name="T5" fmla="*/ 0 h 626"/>
                <a:gd name="T6" fmla="*/ 1 w 684"/>
                <a:gd name="T7" fmla="*/ 0 h 626"/>
                <a:gd name="T8" fmla="*/ 1 w 684"/>
                <a:gd name="T9" fmla="*/ 0 h 6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84"/>
                <a:gd name="T16" fmla="*/ 0 h 626"/>
                <a:gd name="T17" fmla="*/ 684 w 684"/>
                <a:gd name="T18" fmla="*/ 626 h 62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84" h="626">
                  <a:moveTo>
                    <a:pt x="0" y="626"/>
                  </a:moveTo>
                  <a:lnTo>
                    <a:pt x="57" y="569"/>
                  </a:lnTo>
                  <a:cubicBezTo>
                    <a:pt x="121" y="503"/>
                    <a:pt x="290" y="316"/>
                    <a:pt x="384" y="228"/>
                  </a:cubicBezTo>
                  <a:cubicBezTo>
                    <a:pt x="509" y="133"/>
                    <a:pt x="564" y="75"/>
                    <a:pt x="624" y="42"/>
                  </a:cubicBezTo>
                  <a:lnTo>
                    <a:pt x="684" y="0"/>
                  </a:lnTo>
                </a:path>
              </a:pathLst>
            </a:custGeom>
            <a:grpFill/>
            <a:ln w="3175" cmpd="sng">
              <a:solidFill>
                <a:srgbClr val="17366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72" name="Oval 241"/>
            <p:cNvSpPr>
              <a:spLocks noChangeArrowheads="1"/>
            </p:cNvSpPr>
            <p:nvPr/>
          </p:nvSpPr>
          <p:spPr bwMode="auto">
            <a:xfrm rot="20160818">
              <a:off x="826635" y="1952717"/>
              <a:ext cx="11203" cy="13857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573" name="Oval 242"/>
            <p:cNvSpPr>
              <a:spLocks noChangeArrowheads="1"/>
            </p:cNvSpPr>
            <p:nvPr/>
          </p:nvSpPr>
          <p:spPr bwMode="auto">
            <a:xfrm rot="20160818">
              <a:off x="782684" y="1927449"/>
              <a:ext cx="11203" cy="15487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574" name="Oval 243"/>
            <p:cNvSpPr>
              <a:spLocks noChangeArrowheads="1"/>
            </p:cNvSpPr>
            <p:nvPr/>
          </p:nvSpPr>
          <p:spPr bwMode="auto">
            <a:xfrm rot="20160541">
              <a:off x="822326" y="1969834"/>
              <a:ext cx="4309" cy="6521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575" name="Oval 244"/>
            <p:cNvSpPr>
              <a:spLocks noChangeArrowheads="1"/>
            </p:cNvSpPr>
            <p:nvPr/>
          </p:nvSpPr>
          <p:spPr bwMode="auto">
            <a:xfrm rot="20160541">
              <a:off x="784407" y="1949457"/>
              <a:ext cx="5171" cy="6521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576" name="Freeform 245"/>
            <p:cNvSpPr>
              <a:spLocks/>
            </p:cNvSpPr>
            <p:nvPr/>
          </p:nvSpPr>
          <p:spPr bwMode="auto">
            <a:xfrm>
              <a:off x="796472" y="1933970"/>
              <a:ext cx="25854" cy="24453"/>
            </a:xfrm>
            <a:custGeom>
              <a:avLst/>
              <a:gdLst>
                <a:gd name="T0" fmla="*/ 0 w 141"/>
                <a:gd name="T1" fmla="*/ 1 h 138"/>
                <a:gd name="T2" fmla="*/ 1 w 141"/>
                <a:gd name="T3" fmla="*/ 2 h 138"/>
                <a:gd name="T4" fmla="*/ 1 w 141"/>
                <a:gd name="T5" fmla="*/ 1 h 138"/>
                <a:gd name="T6" fmla="*/ 0 w 141"/>
                <a:gd name="T7" fmla="*/ 0 h 138"/>
                <a:gd name="T8" fmla="*/ 0 w 141"/>
                <a:gd name="T9" fmla="*/ 1 h 1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1"/>
                <a:gd name="T16" fmla="*/ 0 h 138"/>
                <a:gd name="T17" fmla="*/ 141 w 141"/>
                <a:gd name="T18" fmla="*/ 138 h 13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1" h="138">
                  <a:moveTo>
                    <a:pt x="6" y="66"/>
                  </a:moveTo>
                  <a:lnTo>
                    <a:pt x="138" y="138"/>
                  </a:lnTo>
                  <a:lnTo>
                    <a:pt x="141" y="85"/>
                  </a:lnTo>
                  <a:lnTo>
                    <a:pt x="0" y="0"/>
                  </a:lnTo>
                  <a:lnTo>
                    <a:pt x="6" y="66"/>
                  </a:lnTo>
                  <a:close/>
                </a:path>
              </a:pathLst>
            </a:custGeom>
            <a:grpFill/>
            <a:ln w="3175" cap="flat" cmpd="sng">
              <a:solidFill>
                <a:srgbClr val="17366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77" name="Oval 246"/>
            <p:cNvSpPr>
              <a:spLocks noChangeArrowheads="1"/>
            </p:cNvSpPr>
            <p:nvPr/>
          </p:nvSpPr>
          <p:spPr bwMode="auto">
            <a:xfrm rot="20160541">
              <a:off x="849903" y="1961684"/>
              <a:ext cx="4309" cy="6521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578" name="Oval 247"/>
            <p:cNvSpPr>
              <a:spLocks noChangeArrowheads="1"/>
            </p:cNvSpPr>
            <p:nvPr/>
          </p:nvSpPr>
          <p:spPr bwMode="auto">
            <a:xfrm rot="20160818">
              <a:off x="764586" y="1913593"/>
              <a:ext cx="5171" cy="8966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579" name="Line 248"/>
            <p:cNvSpPr>
              <a:spLocks noChangeShapeType="1"/>
            </p:cNvSpPr>
            <p:nvPr/>
          </p:nvSpPr>
          <p:spPr bwMode="auto">
            <a:xfrm flipV="1">
              <a:off x="986067" y="1814967"/>
              <a:ext cx="0" cy="86400"/>
            </a:xfrm>
            <a:prstGeom prst="lin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80" name="Freeform 249"/>
            <p:cNvSpPr>
              <a:spLocks/>
            </p:cNvSpPr>
            <p:nvPr/>
          </p:nvSpPr>
          <p:spPr bwMode="auto">
            <a:xfrm>
              <a:off x="791302" y="1894845"/>
              <a:ext cx="80146" cy="57872"/>
            </a:xfrm>
            <a:custGeom>
              <a:avLst/>
              <a:gdLst>
                <a:gd name="T0" fmla="*/ 0 w 546"/>
                <a:gd name="T1" fmla="*/ 1 h 426"/>
                <a:gd name="T2" fmla="*/ 2 w 546"/>
                <a:gd name="T3" fmla="*/ 2 h 426"/>
                <a:gd name="T4" fmla="*/ 2 w 546"/>
                <a:gd name="T5" fmla="*/ 2 h 426"/>
                <a:gd name="T6" fmla="*/ 3 w 546"/>
                <a:gd name="T7" fmla="*/ 1 h 426"/>
                <a:gd name="T8" fmla="*/ 1 w 546"/>
                <a:gd name="T9" fmla="*/ 0 h 426"/>
                <a:gd name="T10" fmla="*/ 1 w 546"/>
                <a:gd name="T11" fmla="*/ 1 h 426"/>
                <a:gd name="T12" fmla="*/ 0 w 546"/>
                <a:gd name="T13" fmla="*/ 1 h 42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6"/>
                <a:gd name="T22" fmla="*/ 0 h 426"/>
                <a:gd name="T23" fmla="*/ 546 w 546"/>
                <a:gd name="T24" fmla="*/ 426 h 42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6" h="426">
                  <a:moveTo>
                    <a:pt x="0" y="246"/>
                  </a:moveTo>
                  <a:lnTo>
                    <a:pt x="300" y="426"/>
                  </a:lnTo>
                  <a:lnTo>
                    <a:pt x="402" y="312"/>
                  </a:lnTo>
                  <a:lnTo>
                    <a:pt x="546" y="162"/>
                  </a:lnTo>
                  <a:lnTo>
                    <a:pt x="252" y="0"/>
                  </a:lnTo>
                  <a:lnTo>
                    <a:pt x="126" y="114"/>
                  </a:lnTo>
                  <a:lnTo>
                    <a:pt x="0" y="246"/>
                  </a:lnTo>
                  <a:close/>
                </a:path>
              </a:pathLst>
            </a:custGeom>
            <a:grpFill/>
            <a:ln w="9525" cap="flat" cmpd="sng">
              <a:solidFill>
                <a:srgbClr val="17366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24" name="Group 250"/>
            <p:cNvGrpSpPr>
              <a:grpSpLocks/>
            </p:cNvGrpSpPr>
            <p:nvPr/>
          </p:nvGrpSpPr>
          <p:grpSpPr bwMode="auto">
            <a:xfrm>
              <a:off x="874033" y="1770950"/>
              <a:ext cx="61187" cy="56242"/>
              <a:chOff x="2352" y="3792"/>
              <a:chExt cx="329" cy="318"/>
            </a:xfrm>
            <a:grpFill/>
          </p:grpSpPr>
          <p:sp>
            <p:nvSpPr>
              <p:cNvPr id="606" name="Freeform 251"/>
              <p:cNvSpPr>
                <a:spLocks/>
              </p:cNvSpPr>
              <p:nvPr/>
            </p:nvSpPr>
            <p:spPr bwMode="auto">
              <a:xfrm>
                <a:off x="2352" y="3792"/>
                <a:ext cx="329" cy="318"/>
              </a:xfrm>
              <a:custGeom>
                <a:avLst/>
                <a:gdLst>
                  <a:gd name="T0" fmla="*/ 76 w 675"/>
                  <a:gd name="T1" fmla="*/ 55 h 653"/>
                  <a:gd name="T2" fmla="*/ 74 w 675"/>
                  <a:gd name="T3" fmla="*/ 23 h 653"/>
                  <a:gd name="T4" fmla="*/ 33 w 675"/>
                  <a:gd name="T5" fmla="*/ 0 h 653"/>
                  <a:gd name="T6" fmla="*/ 0 w 675"/>
                  <a:gd name="T7" fmla="*/ 20 h 653"/>
                  <a:gd name="T8" fmla="*/ 0 w 675"/>
                  <a:gd name="T9" fmla="*/ 53 h 653"/>
                  <a:gd name="T10" fmla="*/ 40 w 675"/>
                  <a:gd name="T11" fmla="*/ 75 h 653"/>
                  <a:gd name="T12" fmla="*/ 78 w 675"/>
                  <a:gd name="T13" fmla="*/ 53 h 65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75"/>
                  <a:gd name="T22" fmla="*/ 0 h 653"/>
                  <a:gd name="T23" fmla="*/ 675 w 675"/>
                  <a:gd name="T24" fmla="*/ 653 h 65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75" h="653">
                    <a:moveTo>
                      <a:pt x="654" y="477"/>
                    </a:moveTo>
                    <a:lnTo>
                      <a:pt x="639" y="198"/>
                    </a:lnTo>
                    <a:lnTo>
                      <a:pt x="288" y="0"/>
                    </a:lnTo>
                    <a:lnTo>
                      <a:pt x="0" y="173"/>
                    </a:lnTo>
                    <a:lnTo>
                      <a:pt x="0" y="461"/>
                    </a:lnTo>
                    <a:lnTo>
                      <a:pt x="345" y="653"/>
                    </a:lnTo>
                    <a:lnTo>
                      <a:pt x="675" y="458"/>
                    </a:lnTo>
                  </a:path>
                </a:pathLst>
              </a:custGeom>
              <a:grpFill/>
              <a:ln w="3175" cap="flat" cmpd="sng">
                <a:solidFill>
                  <a:srgbClr val="17366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7" name="Freeform 252"/>
              <p:cNvSpPr>
                <a:spLocks/>
              </p:cNvSpPr>
              <p:nvPr/>
            </p:nvSpPr>
            <p:spPr bwMode="auto">
              <a:xfrm>
                <a:off x="2533" y="3896"/>
                <a:ext cx="128" cy="80"/>
              </a:xfrm>
              <a:custGeom>
                <a:avLst/>
                <a:gdLst>
                  <a:gd name="T0" fmla="*/ 0 w 261"/>
                  <a:gd name="T1" fmla="*/ 19 h 164"/>
                  <a:gd name="T2" fmla="*/ 31 w 261"/>
                  <a:gd name="T3" fmla="*/ 0 h 164"/>
                  <a:gd name="T4" fmla="*/ 0 60000 65536"/>
                  <a:gd name="T5" fmla="*/ 0 60000 65536"/>
                  <a:gd name="T6" fmla="*/ 0 w 261"/>
                  <a:gd name="T7" fmla="*/ 0 h 164"/>
                  <a:gd name="T8" fmla="*/ 261 w 261"/>
                  <a:gd name="T9" fmla="*/ 164 h 164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61" h="164">
                    <a:moveTo>
                      <a:pt x="0" y="164"/>
                    </a:moveTo>
                    <a:lnTo>
                      <a:pt x="261" y="0"/>
                    </a:lnTo>
                  </a:path>
                </a:pathLst>
              </a:custGeom>
              <a:grpFill/>
              <a:ln w="3175" cmpd="sng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8" name="Freeform 253"/>
              <p:cNvSpPr>
                <a:spLocks/>
              </p:cNvSpPr>
              <p:nvPr/>
            </p:nvSpPr>
            <p:spPr bwMode="auto">
              <a:xfrm>
                <a:off x="2352" y="3881"/>
                <a:ext cx="161" cy="90"/>
              </a:xfrm>
              <a:custGeom>
                <a:avLst/>
                <a:gdLst>
                  <a:gd name="T0" fmla="*/ 0 w 330"/>
                  <a:gd name="T1" fmla="*/ 0 h 186"/>
                  <a:gd name="T2" fmla="*/ 39 w 330"/>
                  <a:gd name="T3" fmla="*/ 21 h 186"/>
                  <a:gd name="T4" fmla="*/ 0 60000 65536"/>
                  <a:gd name="T5" fmla="*/ 0 60000 65536"/>
                  <a:gd name="T6" fmla="*/ 0 w 330"/>
                  <a:gd name="T7" fmla="*/ 0 h 186"/>
                  <a:gd name="T8" fmla="*/ 330 w 330"/>
                  <a:gd name="T9" fmla="*/ 186 h 18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30" h="186">
                    <a:moveTo>
                      <a:pt x="0" y="0"/>
                    </a:moveTo>
                    <a:lnTo>
                      <a:pt x="330" y="186"/>
                    </a:lnTo>
                  </a:path>
                </a:pathLst>
              </a:custGeom>
              <a:grpFill/>
              <a:ln w="3175" cmpd="sng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9" name="Freeform 254"/>
              <p:cNvSpPr>
                <a:spLocks/>
              </p:cNvSpPr>
              <p:nvPr/>
            </p:nvSpPr>
            <p:spPr bwMode="auto">
              <a:xfrm>
                <a:off x="2522" y="3989"/>
                <a:ext cx="0" cy="121"/>
              </a:xfrm>
              <a:custGeom>
                <a:avLst/>
                <a:gdLst>
                  <a:gd name="T0" fmla="*/ 0 w 1"/>
                  <a:gd name="T1" fmla="*/ 29 h 249"/>
                  <a:gd name="T2" fmla="*/ 0 w 1"/>
                  <a:gd name="T3" fmla="*/ 0 h 249"/>
                  <a:gd name="T4" fmla="*/ 0 60000 65536"/>
                  <a:gd name="T5" fmla="*/ 0 60000 65536"/>
                  <a:gd name="T6" fmla="*/ 0 w 1"/>
                  <a:gd name="T7" fmla="*/ 0 h 249"/>
                  <a:gd name="T8" fmla="*/ 0 w 1"/>
                  <a:gd name="T9" fmla="*/ 249 h 249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" h="249">
                    <a:moveTo>
                      <a:pt x="0" y="249"/>
                    </a:moveTo>
                    <a:lnTo>
                      <a:pt x="0" y="0"/>
                    </a:lnTo>
                  </a:path>
                </a:pathLst>
              </a:custGeom>
              <a:grpFill/>
              <a:ln w="3175" cmpd="sng">
                <a:solidFill>
                  <a:srgbClr val="173660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0" name="Freeform 255"/>
              <p:cNvSpPr>
                <a:spLocks/>
              </p:cNvSpPr>
              <p:nvPr/>
            </p:nvSpPr>
            <p:spPr bwMode="auto">
              <a:xfrm>
                <a:off x="2361" y="3904"/>
                <a:ext cx="152" cy="188"/>
              </a:xfrm>
              <a:custGeom>
                <a:avLst/>
                <a:gdLst>
                  <a:gd name="T0" fmla="*/ 0 w 312"/>
                  <a:gd name="T1" fmla="*/ 0 h 387"/>
                  <a:gd name="T2" fmla="*/ 0 w 312"/>
                  <a:gd name="T3" fmla="*/ 25 h 387"/>
                  <a:gd name="T4" fmla="*/ 36 w 312"/>
                  <a:gd name="T5" fmla="*/ 44 h 387"/>
                  <a:gd name="T6" fmla="*/ 36 w 312"/>
                  <a:gd name="T7" fmla="*/ 20 h 387"/>
                  <a:gd name="T8" fmla="*/ 0 w 312"/>
                  <a:gd name="T9" fmla="*/ 0 h 38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2"/>
                  <a:gd name="T16" fmla="*/ 0 h 387"/>
                  <a:gd name="T17" fmla="*/ 312 w 312"/>
                  <a:gd name="T18" fmla="*/ 387 h 38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2" h="387">
                    <a:moveTo>
                      <a:pt x="0" y="0"/>
                    </a:moveTo>
                    <a:lnTo>
                      <a:pt x="0" y="216"/>
                    </a:lnTo>
                    <a:lnTo>
                      <a:pt x="312" y="387"/>
                    </a:lnTo>
                    <a:lnTo>
                      <a:pt x="312" y="17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17366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582" name="Line 256"/>
            <p:cNvSpPr>
              <a:spLocks noChangeShapeType="1"/>
            </p:cNvSpPr>
            <p:nvPr/>
          </p:nvSpPr>
          <p:spPr bwMode="auto">
            <a:xfrm>
              <a:off x="890407" y="1763614"/>
              <a:ext cx="95658" cy="50536"/>
            </a:xfrm>
            <a:prstGeom prst="lin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83" name="Line 257"/>
            <p:cNvSpPr>
              <a:spLocks noChangeShapeType="1"/>
            </p:cNvSpPr>
            <p:nvPr/>
          </p:nvSpPr>
          <p:spPr bwMode="auto">
            <a:xfrm flipV="1">
              <a:off x="984342" y="1761984"/>
              <a:ext cx="97382" cy="52981"/>
            </a:xfrm>
            <a:prstGeom prst="lin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25" name="Group 258"/>
            <p:cNvGrpSpPr>
              <a:grpSpLocks/>
            </p:cNvGrpSpPr>
            <p:nvPr/>
          </p:nvGrpSpPr>
          <p:grpSpPr bwMode="auto">
            <a:xfrm>
              <a:off x="1074830" y="1754653"/>
              <a:ext cx="6894" cy="107594"/>
              <a:chOff x="2784" y="2408"/>
              <a:chExt cx="30" cy="472"/>
            </a:xfrm>
            <a:grpFill/>
          </p:grpSpPr>
          <p:sp>
            <p:nvSpPr>
              <p:cNvPr id="604" name="Freeform 259"/>
              <p:cNvSpPr>
                <a:spLocks/>
              </p:cNvSpPr>
              <p:nvPr/>
            </p:nvSpPr>
            <p:spPr bwMode="auto">
              <a:xfrm>
                <a:off x="2792" y="2408"/>
                <a:ext cx="15" cy="235"/>
              </a:xfrm>
              <a:custGeom>
                <a:avLst/>
                <a:gdLst>
                  <a:gd name="T0" fmla="*/ 1 w 15"/>
                  <a:gd name="T1" fmla="*/ 0 h 235"/>
                  <a:gd name="T2" fmla="*/ 0 w 15"/>
                  <a:gd name="T3" fmla="*/ 232 h 235"/>
                  <a:gd name="T4" fmla="*/ 4 w 15"/>
                  <a:gd name="T5" fmla="*/ 235 h 235"/>
                  <a:gd name="T6" fmla="*/ 15 w 15"/>
                  <a:gd name="T7" fmla="*/ 234 h 235"/>
                  <a:gd name="T8" fmla="*/ 15 w 15"/>
                  <a:gd name="T9" fmla="*/ 1 h 235"/>
                  <a:gd name="T10" fmla="*/ 7 w 15"/>
                  <a:gd name="T11" fmla="*/ 1 h 235"/>
                  <a:gd name="T12" fmla="*/ 1 w 15"/>
                  <a:gd name="T13" fmla="*/ 0 h 23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5"/>
                  <a:gd name="T22" fmla="*/ 0 h 235"/>
                  <a:gd name="T23" fmla="*/ 15 w 15"/>
                  <a:gd name="T24" fmla="*/ 235 h 23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5" h="235">
                    <a:moveTo>
                      <a:pt x="1" y="0"/>
                    </a:moveTo>
                    <a:lnTo>
                      <a:pt x="0" y="232"/>
                    </a:lnTo>
                    <a:lnTo>
                      <a:pt x="4" y="235"/>
                    </a:lnTo>
                    <a:lnTo>
                      <a:pt x="15" y="234"/>
                    </a:lnTo>
                    <a:lnTo>
                      <a:pt x="15" y="1"/>
                    </a:lnTo>
                    <a:lnTo>
                      <a:pt x="7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3175" cmpd="sng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5" name="Freeform 260"/>
              <p:cNvSpPr>
                <a:spLocks/>
              </p:cNvSpPr>
              <p:nvPr/>
            </p:nvSpPr>
            <p:spPr bwMode="auto">
              <a:xfrm>
                <a:off x="2784" y="2632"/>
                <a:ext cx="30" cy="248"/>
              </a:xfrm>
              <a:custGeom>
                <a:avLst/>
                <a:gdLst>
                  <a:gd name="T0" fmla="*/ 5 w 30"/>
                  <a:gd name="T1" fmla="*/ 0 h 248"/>
                  <a:gd name="T2" fmla="*/ 0 w 30"/>
                  <a:gd name="T3" fmla="*/ 243 h 248"/>
                  <a:gd name="T4" fmla="*/ 12 w 30"/>
                  <a:gd name="T5" fmla="*/ 248 h 248"/>
                  <a:gd name="T6" fmla="*/ 30 w 30"/>
                  <a:gd name="T7" fmla="*/ 243 h 248"/>
                  <a:gd name="T8" fmla="*/ 27 w 30"/>
                  <a:gd name="T9" fmla="*/ 0 h 248"/>
                  <a:gd name="T10" fmla="*/ 15 w 30"/>
                  <a:gd name="T11" fmla="*/ 5 h 248"/>
                  <a:gd name="T12" fmla="*/ 3 w 30"/>
                  <a:gd name="T13" fmla="*/ 2 h 24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0"/>
                  <a:gd name="T22" fmla="*/ 0 h 248"/>
                  <a:gd name="T23" fmla="*/ 30 w 30"/>
                  <a:gd name="T24" fmla="*/ 248 h 24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0" h="248">
                    <a:moveTo>
                      <a:pt x="5" y="0"/>
                    </a:moveTo>
                    <a:lnTo>
                      <a:pt x="0" y="243"/>
                    </a:lnTo>
                    <a:lnTo>
                      <a:pt x="12" y="248"/>
                    </a:lnTo>
                    <a:lnTo>
                      <a:pt x="30" y="243"/>
                    </a:lnTo>
                    <a:lnTo>
                      <a:pt x="27" y="0"/>
                    </a:lnTo>
                    <a:lnTo>
                      <a:pt x="15" y="5"/>
                    </a:lnTo>
                    <a:lnTo>
                      <a:pt x="3" y="2"/>
                    </a:lnTo>
                  </a:path>
                </a:pathLst>
              </a:custGeom>
              <a:grpFill/>
              <a:ln w="3175" cmpd="sng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6" name="Group 261"/>
            <p:cNvGrpSpPr>
              <a:grpSpLocks/>
            </p:cNvGrpSpPr>
            <p:nvPr/>
          </p:nvGrpSpPr>
          <p:grpSpPr bwMode="auto">
            <a:xfrm flipH="1">
              <a:off x="1067935" y="1731826"/>
              <a:ext cx="25854" cy="35049"/>
              <a:chOff x="911" y="2160"/>
              <a:chExt cx="339" cy="480"/>
            </a:xfrm>
            <a:grpFill/>
          </p:grpSpPr>
          <p:sp>
            <p:nvSpPr>
              <p:cNvPr id="599" name="Freeform 262"/>
              <p:cNvSpPr>
                <a:spLocks/>
              </p:cNvSpPr>
              <p:nvPr/>
            </p:nvSpPr>
            <p:spPr bwMode="auto">
              <a:xfrm>
                <a:off x="911" y="2160"/>
                <a:ext cx="339" cy="480"/>
              </a:xfrm>
              <a:custGeom>
                <a:avLst/>
                <a:gdLst>
                  <a:gd name="T0" fmla="*/ 6 w 339"/>
                  <a:gd name="T1" fmla="*/ 150 h 480"/>
                  <a:gd name="T2" fmla="*/ 0 w 339"/>
                  <a:gd name="T3" fmla="*/ 334 h 480"/>
                  <a:gd name="T4" fmla="*/ 1 w 339"/>
                  <a:gd name="T5" fmla="*/ 405 h 480"/>
                  <a:gd name="T6" fmla="*/ 21 w 339"/>
                  <a:gd name="T7" fmla="*/ 431 h 480"/>
                  <a:gd name="T8" fmla="*/ 54 w 339"/>
                  <a:gd name="T9" fmla="*/ 456 h 480"/>
                  <a:gd name="T10" fmla="*/ 129 w 339"/>
                  <a:gd name="T11" fmla="*/ 477 h 480"/>
                  <a:gd name="T12" fmla="*/ 211 w 339"/>
                  <a:gd name="T13" fmla="*/ 480 h 480"/>
                  <a:gd name="T14" fmla="*/ 288 w 339"/>
                  <a:gd name="T15" fmla="*/ 458 h 480"/>
                  <a:gd name="T16" fmla="*/ 333 w 339"/>
                  <a:gd name="T17" fmla="*/ 419 h 480"/>
                  <a:gd name="T18" fmla="*/ 337 w 339"/>
                  <a:gd name="T19" fmla="*/ 393 h 480"/>
                  <a:gd name="T20" fmla="*/ 339 w 339"/>
                  <a:gd name="T21" fmla="*/ 149 h 480"/>
                  <a:gd name="T22" fmla="*/ 313 w 339"/>
                  <a:gd name="T23" fmla="*/ 73 h 480"/>
                  <a:gd name="T24" fmla="*/ 250 w 339"/>
                  <a:gd name="T25" fmla="*/ 21 h 480"/>
                  <a:gd name="T26" fmla="*/ 213 w 339"/>
                  <a:gd name="T27" fmla="*/ 9 h 480"/>
                  <a:gd name="T28" fmla="*/ 163 w 339"/>
                  <a:gd name="T29" fmla="*/ 0 h 480"/>
                  <a:gd name="T30" fmla="*/ 93 w 339"/>
                  <a:gd name="T31" fmla="*/ 20 h 480"/>
                  <a:gd name="T32" fmla="*/ 28 w 339"/>
                  <a:gd name="T33" fmla="*/ 77 h 480"/>
                  <a:gd name="T34" fmla="*/ 6 w 339"/>
                  <a:gd name="T35" fmla="*/ 150 h 480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339"/>
                  <a:gd name="T55" fmla="*/ 0 h 480"/>
                  <a:gd name="T56" fmla="*/ 339 w 339"/>
                  <a:gd name="T57" fmla="*/ 480 h 480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339" h="480">
                    <a:moveTo>
                      <a:pt x="6" y="150"/>
                    </a:moveTo>
                    <a:lnTo>
                      <a:pt x="0" y="334"/>
                    </a:lnTo>
                    <a:lnTo>
                      <a:pt x="1" y="405"/>
                    </a:lnTo>
                    <a:lnTo>
                      <a:pt x="21" y="431"/>
                    </a:lnTo>
                    <a:lnTo>
                      <a:pt x="54" y="456"/>
                    </a:lnTo>
                    <a:lnTo>
                      <a:pt x="129" y="477"/>
                    </a:lnTo>
                    <a:lnTo>
                      <a:pt x="211" y="480"/>
                    </a:lnTo>
                    <a:lnTo>
                      <a:pt x="288" y="458"/>
                    </a:lnTo>
                    <a:lnTo>
                      <a:pt x="333" y="419"/>
                    </a:lnTo>
                    <a:lnTo>
                      <a:pt x="337" y="393"/>
                    </a:lnTo>
                    <a:lnTo>
                      <a:pt x="339" y="149"/>
                    </a:lnTo>
                    <a:lnTo>
                      <a:pt x="313" y="73"/>
                    </a:lnTo>
                    <a:lnTo>
                      <a:pt x="250" y="21"/>
                    </a:lnTo>
                    <a:lnTo>
                      <a:pt x="213" y="9"/>
                    </a:lnTo>
                    <a:lnTo>
                      <a:pt x="163" y="0"/>
                    </a:lnTo>
                    <a:lnTo>
                      <a:pt x="93" y="20"/>
                    </a:lnTo>
                    <a:lnTo>
                      <a:pt x="28" y="77"/>
                    </a:lnTo>
                    <a:lnTo>
                      <a:pt x="6" y="150"/>
                    </a:lnTo>
                    <a:close/>
                  </a:path>
                </a:pathLst>
              </a:custGeom>
              <a:grpFill/>
              <a:ln w="9525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0" name="Arc 263"/>
              <p:cNvSpPr>
                <a:spLocks/>
              </p:cNvSpPr>
              <p:nvPr/>
            </p:nvSpPr>
            <p:spPr bwMode="auto">
              <a:xfrm>
                <a:off x="914" y="2161"/>
                <a:ext cx="334" cy="168"/>
              </a:xfrm>
              <a:custGeom>
                <a:avLst/>
                <a:gdLst>
                  <a:gd name="T0" fmla="*/ 0 w 43186"/>
                  <a:gd name="T1" fmla="*/ 0 h 21600"/>
                  <a:gd name="T2" fmla="*/ 0 w 43186"/>
                  <a:gd name="T3" fmla="*/ 0 h 21600"/>
                  <a:gd name="T4" fmla="*/ 0 w 43186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6"/>
                  <a:gd name="T10" fmla="*/ 0 h 21600"/>
                  <a:gd name="T11" fmla="*/ 43186 w 43186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6" h="21600" fill="none" extrusionOk="0">
                    <a:moveTo>
                      <a:pt x="0" y="21592"/>
                    </a:moveTo>
                    <a:cubicBezTo>
                      <a:pt x="4" y="9665"/>
                      <a:pt x="9673" y="-1"/>
                      <a:pt x="21600" y="0"/>
                    </a:cubicBezTo>
                    <a:cubicBezTo>
                      <a:pt x="33230" y="0"/>
                      <a:pt x="42772" y="9208"/>
                      <a:pt x="43186" y="20830"/>
                    </a:cubicBezTo>
                  </a:path>
                  <a:path w="43186" h="21600" stroke="0" extrusionOk="0">
                    <a:moveTo>
                      <a:pt x="0" y="21592"/>
                    </a:moveTo>
                    <a:cubicBezTo>
                      <a:pt x="4" y="9665"/>
                      <a:pt x="9673" y="-1"/>
                      <a:pt x="21600" y="0"/>
                    </a:cubicBezTo>
                    <a:cubicBezTo>
                      <a:pt x="33230" y="0"/>
                      <a:pt x="42772" y="9208"/>
                      <a:pt x="43186" y="2083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grpFill/>
              <a:ln w="3175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01" name="Arc 264"/>
              <p:cNvSpPr>
                <a:spLocks/>
              </p:cNvSpPr>
              <p:nvPr/>
            </p:nvSpPr>
            <p:spPr bwMode="auto">
              <a:xfrm flipV="1">
                <a:off x="914" y="2543"/>
                <a:ext cx="334" cy="97"/>
              </a:xfrm>
              <a:custGeom>
                <a:avLst/>
                <a:gdLst>
                  <a:gd name="T0" fmla="*/ 0 w 43200"/>
                  <a:gd name="T1" fmla="*/ 0 h 23263"/>
                  <a:gd name="T2" fmla="*/ 0 w 43200"/>
                  <a:gd name="T3" fmla="*/ 0 h 23263"/>
                  <a:gd name="T4" fmla="*/ 0 w 43200"/>
                  <a:gd name="T5" fmla="*/ 0 h 23263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3263"/>
                  <a:gd name="T11" fmla="*/ 43200 w 43200"/>
                  <a:gd name="T12" fmla="*/ 23263 h 2326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3263" fill="none" extrusionOk="0">
                    <a:moveTo>
                      <a:pt x="5" y="22103"/>
                    </a:moveTo>
                    <a:cubicBezTo>
                      <a:pt x="1" y="21935"/>
                      <a:pt x="0" y="21767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22154"/>
                      <a:pt x="43178" y="22709"/>
                      <a:pt x="43135" y="23262"/>
                    </a:cubicBezTo>
                  </a:path>
                  <a:path w="43200" h="23263" stroke="0" extrusionOk="0">
                    <a:moveTo>
                      <a:pt x="5" y="22103"/>
                    </a:moveTo>
                    <a:cubicBezTo>
                      <a:pt x="1" y="21935"/>
                      <a:pt x="0" y="21767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22154"/>
                      <a:pt x="43178" y="22709"/>
                      <a:pt x="43135" y="23262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grpFill/>
              <a:ln w="3175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02" name="Line 265"/>
              <p:cNvSpPr>
                <a:spLocks noChangeShapeType="1"/>
              </p:cNvSpPr>
              <p:nvPr/>
            </p:nvSpPr>
            <p:spPr bwMode="auto">
              <a:xfrm>
                <a:off x="1248" y="2317"/>
                <a:ext cx="0" cy="240"/>
              </a:xfrm>
              <a:prstGeom prst="line">
                <a:avLst/>
              </a:prstGeom>
              <a:grpFill/>
              <a:ln w="3175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3" name="Line 266"/>
              <p:cNvSpPr>
                <a:spLocks noChangeShapeType="1"/>
              </p:cNvSpPr>
              <p:nvPr/>
            </p:nvSpPr>
            <p:spPr bwMode="auto">
              <a:xfrm>
                <a:off x="914" y="2323"/>
                <a:ext cx="0" cy="221"/>
              </a:xfrm>
              <a:prstGeom prst="line">
                <a:avLst/>
              </a:prstGeom>
              <a:grpFill/>
              <a:ln w="3175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7" name="Group 267"/>
            <p:cNvGrpSpPr>
              <a:grpSpLocks/>
            </p:cNvGrpSpPr>
            <p:nvPr/>
          </p:nvGrpSpPr>
          <p:grpSpPr bwMode="auto">
            <a:xfrm>
              <a:off x="917984" y="1709003"/>
              <a:ext cx="36195" cy="54612"/>
              <a:chOff x="2133" y="2208"/>
              <a:chExt cx="150" cy="241"/>
            </a:xfrm>
            <a:grpFill/>
          </p:grpSpPr>
          <p:grpSp>
            <p:nvGrpSpPr>
              <p:cNvPr id="28" name="Group 268"/>
              <p:cNvGrpSpPr>
                <a:grpSpLocks/>
              </p:cNvGrpSpPr>
              <p:nvPr/>
            </p:nvGrpSpPr>
            <p:grpSpPr bwMode="auto">
              <a:xfrm>
                <a:off x="2133" y="2330"/>
                <a:ext cx="150" cy="119"/>
                <a:chOff x="2133" y="2384"/>
                <a:chExt cx="150" cy="119"/>
              </a:xfrm>
              <a:grpFill/>
            </p:grpSpPr>
            <p:sp>
              <p:nvSpPr>
                <p:cNvPr id="596" name="Freeform 269"/>
                <p:cNvSpPr>
                  <a:spLocks/>
                </p:cNvSpPr>
                <p:nvPr/>
              </p:nvSpPr>
              <p:spPr bwMode="auto">
                <a:xfrm>
                  <a:off x="2133" y="2384"/>
                  <a:ext cx="150" cy="119"/>
                </a:xfrm>
                <a:custGeom>
                  <a:avLst/>
                  <a:gdLst>
                    <a:gd name="T0" fmla="*/ 0 w 150"/>
                    <a:gd name="T1" fmla="*/ 46 h 119"/>
                    <a:gd name="T2" fmla="*/ 123 w 150"/>
                    <a:gd name="T3" fmla="*/ 119 h 119"/>
                    <a:gd name="T4" fmla="*/ 138 w 150"/>
                    <a:gd name="T5" fmla="*/ 64 h 119"/>
                    <a:gd name="T6" fmla="*/ 150 w 150"/>
                    <a:gd name="T7" fmla="*/ 16 h 119"/>
                    <a:gd name="T8" fmla="*/ 129 w 150"/>
                    <a:gd name="T9" fmla="*/ 0 h 119"/>
                    <a:gd name="T10" fmla="*/ 29 w 150"/>
                    <a:gd name="T11" fmla="*/ 16 h 119"/>
                    <a:gd name="T12" fmla="*/ 0 w 150"/>
                    <a:gd name="T13" fmla="*/ 46 h 119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50"/>
                    <a:gd name="T22" fmla="*/ 0 h 119"/>
                    <a:gd name="T23" fmla="*/ 150 w 150"/>
                    <a:gd name="T24" fmla="*/ 119 h 119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50" h="119">
                      <a:moveTo>
                        <a:pt x="0" y="46"/>
                      </a:moveTo>
                      <a:lnTo>
                        <a:pt x="123" y="119"/>
                      </a:lnTo>
                      <a:lnTo>
                        <a:pt x="138" y="64"/>
                      </a:lnTo>
                      <a:lnTo>
                        <a:pt x="150" y="16"/>
                      </a:lnTo>
                      <a:lnTo>
                        <a:pt x="129" y="0"/>
                      </a:lnTo>
                      <a:lnTo>
                        <a:pt x="29" y="16"/>
                      </a:lnTo>
                      <a:lnTo>
                        <a:pt x="0" y="46"/>
                      </a:lnTo>
                    </a:path>
                  </a:pathLst>
                </a:custGeom>
                <a:grpFill/>
                <a:ln w="3175" cmpd="sng">
                  <a:solidFill>
                    <a:srgbClr val="17366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97" name="Freeform 270"/>
                <p:cNvSpPr>
                  <a:spLocks/>
                </p:cNvSpPr>
                <p:nvPr/>
              </p:nvSpPr>
              <p:spPr bwMode="auto">
                <a:xfrm>
                  <a:off x="2163" y="2385"/>
                  <a:ext cx="97" cy="66"/>
                </a:xfrm>
                <a:custGeom>
                  <a:avLst/>
                  <a:gdLst>
                    <a:gd name="T0" fmla="*/ 0 w 97"/>
                    <a:gd name="T1" fmla="*/ 17 h 66"/>
                    <a:gd name="T2" fmla="*/ 80 w 97"/>
                    <a:gd name="T3" fmla="*/ 66 h 66"/>
                    <a:gd name="T4" fmla="*/ 97 w 97"/>
                    <a:gd name="T5" fmla="*/ 0 h 66"/>
                    <a:gd name="T6" fmla="*/ 0 w 97"/>
                    <a:gd name="T7" fmla="*/ 15 h 66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97"/>
                    <a:gd name="T13" fmla="*/ 0 h 66"/>
                    <a:gd name="T14" fmla="*/ 97 w 97"/>
                    <a:gd name="T15" fmla="*/ 66 h 6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97" h="66">
                      <a:moveTo>
                        <a:pt x="0" y="17"/>
                      </a:moveTo>
                      <a:lnTo>
                        <a:pt x="80" y="66"/>
                      </a:lnTo>
                      <a:lnTo>
                        <a:pt x="97" y="0"/>
                      </a:lnTo>
                      <a:lnTo>
                        <a:pt x="0" y="15"/>
                      </a:lnTo>
                    </a:path>
                  </a:pathLst>
                </a:custGeom>
                <a:grpFill/>
                <a:ln w="3175" cmpd="sng">
                  <a:solidFill>
                    <a:srgbClr val="17366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98" name="Line 271"/>
                <p:cNvSpPr>
                  <a:spLocks noChangeShapeType="1"/>
                </p:cNvSpPr>
                <p:nvPr/>
              </p:nvSpPr>
              <p:spPr bwMode="auto">
                <a:xfrm>
                  <a:off x="2246" y="2456"/>
                  <a:ext cx="9" cy="42"/>
                </a:xfrm>
                <a:prstGeom prst="line">
                  <a:avLst/>
                </a:prstGeom>
                <a:grpFill/>
                <a:ln w="3175">
                  <a:solidFill>
                    <a:srgbClr val="17366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595" name="Line 272"/>
              <p:cNvSpPr>
                <a:spLocks noChangeShapeType="1"/>
              </p:cNvSpPr>
              <p:nvPr/>
            </p:nvSpPr>
            <p:spPr bwMode="auto">
              <a:xfrm flipV="1">
                <a:off x="2224" y="2208"/>
                <a:ext cx="0" cy="144"/>
              </a:xfrm>
              <a:prstGeom prst="line">
                <a:avLst/>
              </a:prstGeom>
              <a:grpFill/>
              <a:ln w="9525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587" name="Line 273"/>
            <p:cNvSpPr>
              <a:spLocks noChangeShapeType="1"/>
            </p:cNvSpPr>
            <p:nvPr/>
          </p:nvSpPr>
          <p:spPr bwMode="auto">
            <a:xfrm flipV="1">
              <a:off x="992960" y="1786435"/>
              <a:ext cx="0" cy="65208"/>
            </a:xfrm>
            <a:prstGeom prst="line">
              <a:avLst/>
            </a:prstGeom>
            <a:grpFill/>
            <a:ln w="9525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29" name="Group 274"/>
            <p:cNvGrpSpPr>
              <a:grpSpLocks/>
            </p:cNvGrpSpPr>
            <p:nvPr/>
          </p:nvGrpSpPr>
          <p:grpSpPr bwMode="auto">
            <a:xfrm>
              <a:off x="915398" y="1795404"/>
              <a:ext cx="60325" cy="54612"/>
              <a:chOff x="2352" y="3792"/>
              <a:chExt cx="329" cy="318"/>
            </a:xfrm>
            <a:grpFill/>
          </p:grpSpPr>
          <p:sp>
            <p:nvSpPr>
              <p:cNvPr id="589" name="Freeform 275"/>
              <p:cNvSpPr>
                <a:spLocks/>
              </p:cNvSpPr>
              <p:nvPr/>
            </p:nvSpPr>
            <p:spPr bwMode="auto">
              <a:xfrm>
                <a:off x="2352" y="3792"/>
                <a:ext cx="329" cy="318"/>
              </a:xfrm>
              <a:custGeom>
                <a:avLst/>
                <a:gdLst>
                  <a:gd name="T0" fmla="*/ 76 w 675"/>
                  <a:gd name="T1" fmla="*/ 55 h 653"/>
                  <a:gd name="T2" fmla="*/ 74 w 675"/>
                  <a:gd name="T3" fmla="*/ 23 h 653"/>
                  <a:gd name="T4" fmla="*/ 33 w 675"/>
                  <a:gd name="T5" fmla="*/ 0 h 653"/>
                  <a:gd name="T6" fmla="*/ 0 w 675"/>
                  <a:gd name="T7" fmla="*/ 20 h 653"/>
                  <a:gd name="T8" fmla="*/ 0 w 675"/>
                  <a:gd name="T9" fmla="*/ 53 h 653"/>
                  <a:gd name="T10" fmla="*/ 40 w 675"/>
                  <a:gd name="T11" fmla="*/ 75 h 653"/>
                  <a:gd name="T12" fmla="*/ 78 w 675"/>
                  <a:gd name="T13" fmla="*/ 53 h 65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75"/>
                  <a:gd name="T22" fmla="*/ 0 h 653"/>
                  <a:gd name="T23" fmla="*/ 675 w 675"/>
                  <a:gd name="T24" fmla="*/ 653 h 65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75" h="653">
                    <a:moveTo>
                      <a:pt x="654" y="477"/>
                    </a:moveTo>
                    <a:lnTo>
                      <a:pt x="639" y="198"/>
                    </a:lnTo>
                    <a:lnTo>
                      <a:pt x="288" y="0"/>
                    </a:lnTo>
                    <a:lnTo>
                      <a:pt x="0" y="173"/>
                    </a:lnTo>
                    <a:lnTo>
                      <a:pt x="0" y="461"/>
                    </a:lnTo>
                    <a:lnTo>
                      <a:pt x="345" y="653"/>
                    </a:lnTo>
                    <a:lnTo>
                      <a:pt x="675" y="458"/>
                    </a:lnTo>
                  </a:path>
                </a:pathLst>
              </a:custGeom>
              <a:grpFill/>
              <a:ln w="3175" cap="flat" cmpd="sng">
                <a:solidFill>
                  <a:srgbClr val="17366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0" name="Freeform 276"/>
              <p:cNvSpPr>
                <a:spLocks/>
              </p:cNvSpPr>
              <p:nvPr/>
            </p:nvSpPr>
            <p:spPr bwMode="auto">
              <a:xfrm>
                <a:off x="2533" y="3896"/>
                <a:ext cx="128" cy="80"/>
              </a:xfrm>
              <a:custGeom>
                <a:avLst/>
                <a:gdLst>
                  <a:gd name="T0" fmla="*/ 0 w 261"/>
                  <a:gd name="T1" fmla="*/ 19 h 164"/>
                  <a:gd name="T2" fmla="*/ 31 w 261"/>
                  <a:gd name="T3" fmla="*/ 0 h 164"/>
                  <a:gd name="T4" fmla="*/ 0 60000 65536"/>
                  <a:gd name="T5" fmla="*/ 0 60000 65536"/>
                  <a:gd name="T6" fmla="*/ 0 w 261"/>
                  <a:gd name="T7" fmla="*/ 0 h 164"/>
                  <a:gd name="T8" fmla="*/ 261 w 261"/>
                  <a:gd name="T9" fmla="*/ 164 h 164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61" h="164">
                    <a:moveTo>
                      <a:pt x="0" y="164"/>
                    </a:moveTo>
                    <a:lnTo>
                      <a:pt x="261" y="0"/>
                    </a:lnTo>
                  </a:path>
                </a:pathLst>
              </a:custGeom>
              <a:grpFill/>
              <a:ln w="3175" cmpd="sng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1" name="Freeform 277"/>
              <p:cNvSpPr>
                <a:spLocks/>
              </p:cNvSpPr>
              <p:nvPr/>
            </p:nvSpPr>
            <p:spPr bwMode="auto">
              <a:xfrm>
                <a:off x="2352" y="3881"/>
                <a:ext cx="161" cy="90"/>
              </a:xfrm>
              <a:custGeom>
                <a:avLst/>
                <a:gdLst>
                  <a:gd name="T0" fmla="*/ 0 w 330"/>
                  <a:gd name="T1" fmla="*/ 0 h 186"/>
                  <a:gd name="T2" fmla="*/ 39 w 330"/>
                  <a:gd name="T3" fmla="*/ 21 h 186"/>
                  <a:gd name="T4" fmla="*/ 0 60000 65536"/>
                  <a:gd name="T5" fmla="*/ 0 60000 65536"/>
                  <a:gd name="T6" fmla="*/ 0 w 330"/>
                  <a:gd name="T7" fmla="*/ 0 h 186"/>
                  <a:gd name="T8" fmla="*/ 330 w 330"/>
                  <a:gd name="T9" fmla="*/ 186 h 18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30" h="186">
                    <a:moveTo>
                      <a:pt x="0" y="0"/>
                    </a:moveTo>
                    <a:lnTo>
                      <a:pt x="330" y="186"/>
                    </a:lnTo>
                  </a:path>
                </a:pathLst>
              </a:custGeom>
              <a:grpFill/>
              <a:ln w="3175" cmpd="sng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2" name="Freeform 278"/>
              <p:cNvSpPr>
                <a:spLocks/>
              </p:cNvSpPr>
              <p:nvPr/>
            </p:nvSpPr>
            <p:spPr bwMode="auto">
              <a:xfrm>
                <a:off x="2522" y="3989"/>
                <a:ext cx="0" cy="121"/>
              </a:xfrm>
              <a:custGeom>
                <a:avLst/>
                <a:gdLst>
                  <a:gd name="T0" fmla="*/ 0 w 1"/>
                  <a:gd name="T1" fmla="*/ 29 h 249"/>
                  <a:gd name="T2" fmla="*/ 0 w 1"/>
                  <a:gd name="T3" fmla="*/ 0 h 249"/>
                  <a:gd name="T4" fmla="*/ 0 60000 65536"/>
                  <a:gd name="T5" fmla="*/ 0 60000 65536"/>
                  <a:gd name="T6" fmla="*/ 0 w 1"/>
                  <a:gd name="T7" fmla="*/ 0 h 249"/>
                  <a:gd name="T8" fmla="*/ 0 w 1"/>
                  <a:gd name="T9" fmla="*/ 249 h 249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" h="249">
                    <a:moveTo>
                      <a:pt x="0" y="249"/>
                    </a:moveTo>
                    <a:lnTo>
                      <a:pt x="0" y="0"/>
                    </a:lnTo>
                  </a:path>
                </a:pathLst>
              </a:custGeom>
              <a:grpFill/>
              <a:ln w="3175" cmpd="sng">
                <a:solidFill>
                  <a:srgbClr val="173660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3" name="Freeform 279"/>
              <p:cNvSpPr>
                <a:spLocks/>
              </p:cNvSpPr>
              <p:nvPr/>
            </p:nvSpPr>
            <p:spPr bwMode="auto">
              <a:xfrm>
                <a:off x="2361" y="3904"/>
                <a:ext cx="152" cy="188"/>
              </a:xfrm>
              <a:custGeom>
                <a:avLst/>
                <a:gdLst>
                  <a:gd name="T0" fmla="*/ 0 w 312"/>
                  <a:gd name="T1" fmla="*/ 0 h 387"/>
                  <a:gd name="T2" fmla="*/ 0 w 312"/>
                  <a:gd name="T3" fmla="*/ 25 h 387"/>
                  <a:gd name="T4" fmla="*/ 36 w 312"/>
                  <a:gd name="T5" fmla="*/ 44 h 387"/>
                  <a:gd name="T6" fmla="*/ 36 w 312"/>
                  <a:gd name="T7" fmla="*/ 20 h 387"/>
                  <a:gd name="T8" fmla="*/ 0 w 312"/>
                  <a:gd name="T9" fmla="*/ 0 h 38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2"/>
                  <a:gd name="T16" fmla="*/ 0 h 387"/>
                  <a:gd name="T17" fmla="*/ 312 w 312"/>
                  <a:gd name="T18" fmla="*/ 387 h 38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2" h="387">
                    <a:moveTo>
                      <a:pt x="0" y="0"/>
                    </a:moveTo>
                    <a:lnTo>
                      <a:pt x="0" y="216"/>
                    </a:lnTo>
                    <a:lnTo>
                      <a:pt x="312" y="387"/>
                    </a:lnTo>
                    <a:lnTo>
                      <a:pt x="312" y="17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17366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30" name="Group 610"/>
          <p:cNvGrpSpPr/>
          <p:nvPr userDrawn="1"/>
        </p:nvGrpSpPr>
        <p:grpSpPr>
          <a:xfrm flipH="1">
            <a:off x="2389272" y="5818688"/>
            <a:ext cx="442860" cy="402448"/>
            <a:chOff x="762001" y="1676401"/>
            <a:chExt cx="331788" cy="333375"/>
          </a:xfrm>
          <a:solidFill>
            <a:srgbClr val="173660"/>
          </a:solidFill>
        </p:grpSpPr>
        <p:sp>
          <p:nvSpPr>
            <p:cNvPr id="612" name="Line 211"/>
            <p:cNvSpPr>
              <a:spLocks noChangeShapeType="1"/>
            </p:cNvSpPr>
            <p:nvPr/>
          </p:nvSpPr>
          <p:spPr bwMode="auto">
            <a:xfrm flipV="1">
              <a:off x="992961" y="1676401"/>
              <a:ext cx="0" cy="66023"/>
            </a:xfrm>
            <a:prstGeom prst="line">
              <a:avLst/>
            </a:prstGeom>
            <a:grpFill/>
            <a:ln w="9525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3" name="Freeform 212"/>
            <p:cNvSpPr>
              <a:spLocks/>
            </p:cNvSpPr>
            <p:nvPr/>
          </p:nvSpPr>
          <p:spPr bwMode="auto">
            <a:xfrm>
              <a:off x="972278" y="1867949"/>
              <a:ext cx="44813" cy="50536"/>
            </a:xfrm>
            <a:custGeom>
              <a:avLst/>
              <a:gdLst>
                <a:gd name="T0" fmla="*/ 0 w 672"/>
                <a:gd name="T1" fmla="*/ 0 h 720"/>
                <a:gd name="T2" fmla="*/ 0 w 672"/>
                <a:gd name="T3" fmla="*/ 0 h 720"/>
                <a:gd name="T4" fmla="*/ 0 w 672"/>
                <a:gd name="T5" fmla="*/ 0 h 720"/>
                <a:gd name="T6" fmla="*/ 0 w 672"/>
                <a:gd name="T7" fmla="*/ 0 h 72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72"/>
                <a:gd name="T13" fmla="*/ 0 h 720"/>
                <a:gd name="T14" fmla="*/ 672 w 672"/>
                <a:gd name="T15" fmla="*/ 720 h 72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72" h="720">
                  <a:moveTo>
                    <a:pt x="48" y="720"/>
                  </a:moveTo>
                  <a:lnTo>
                    <a:pt x="672" y="384"/>
                  </a:lnTo>
                  <a:lnTo>
                    <a:pt x="624" y="0"/>
                  </a:lnTo>
                  <a:lnTo>
                    <a:pt x="0" y="720"/>
                  </a:lnTo>
                </a:path>
              </a:pathLst>
            </a:custGeom>
            <a:grpFill/>
            <a:ln w="9525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4" name="Oval 213"/>
            <p:cNvSpPr>
              <a:spLocks noChangeArrowheads="1"/>
            </p:cNvSpPr>
            <p:nvPr/>
          </p:nvSpPr>
          <p:spPr bwMode="auto">
            <a:xfrm rot="1789520">
              <a:off x="1017091" y="1855723"/>
              <a:ext cx="37919" cy="61947"/>
            </a:xfrm>
            <a:prstGeom prst="ellipse">
              <a:avLst/>
            </a:prstGeom>
            <a:grpFill/>
            <a:ln w="952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15" name="Oval 214"/>
            <p:cNvSpPr>
              <a:spLocks noChangeArrowheads="1"/>
            </p:cNvSpPr>
            <p:nvPr/>
          </p:nvSpPr>
          <p:spPr bwMode="auto">
            <a:xfrm rot="1789520">
              <a:off x="1030018" y="1862243"/>
              <a:ext cx="37919" cy="61947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16" name="Freeform 215"/>
            <p:cNvSpPr>
              <a:spLocks/>
            </p:cNvSpPr>
            <p:nvPr/>
          </p:nvSpPr>
          <p:spPr bwMode="auto">
            <a:xfrm rot="21589520">
              <a:off x="1013644" y="1858168"/>
              <a:ext cx="51707" cy="61132"/>
            </a:xfrm>
            <a:custGeom>
              <a:avLst/>
              <a:gdLst>
                <a:gd name="T0" fmla="*/ 0 w 457"/>
                <a:gd name="T1" fmla="*/ 1 h 566"/>
                <a:gd name="T2" fmla="*/ 0 w 457"/>
                <a:gd name="T3" fmla="*/ 1 h 566"/>
                <a:gd name="T4" fmla="*/ 0 w 457"/>
                <a:gd name="T5" fmla="*/ 1 h 566"/>
                <a:gd name="T6" fmla="*/ 0 w 457"/>
                <a:gd name="T7" fmla="*/ 1 h 566"/>
                <a:gd name="T8" fmla="*/ 0 w 457"/>
                <a:gd name="T9" fmla="*/ 1 h 566"/>
                <a:gd name="T10" fmla="*/ 0 w 457"/>
                <a:gd name="T11" fmla="*/ 1 h 566"/>
                <a:gd name="T12" fmla="*/ 0 w 457"/>
                <a:gd name="T13" fmla="*/ 0 h 566"/>
                <a:gd name="T14" fmla="*/ 0 w 457"/>
                <a:gd name="T15" fmla="*/ 0 h 566"/>
                <a:gd name="T16" fmla="*/ 0 w 457"/>
                <a:gd name="T17" fmla="*/ 0 h 566"/>
                <a:gd name="T18" fmla="*/ 1 w 457"/>
                <a:gd name="T19" fmla="*/ 0 h 566"/>
                <a:gd name="T20" fmla="*/ 1 w 457"/>
                <a:gd name="T21" fmla="*/ 0 h 566"/>
                <a:gd name="T22" fmla="*/ 1 w 457"/>
                <a:gd name="T23" fmla="*/ 0 h 566"/>
                <a:gd name="T24" fmla="*/ 1 w 457"/>
                <a:gd name="T25" fmla="*/ 0 h 566"/>
                <a:gd name="T26" fmla="*/ 1 w 457"/>
                <a:gd name="T27" fmla="*/ 0 h 566"/>
                <a:gd name="T28" fmla="*/ 1 w 457"/>
                <a:gd name="T29" fmla="*/ 0 h 566"/>
                <a:gd name="T30" fmla="*/ 1 w 457"/>
                <a:gd name="T31" fmla="*/ 0 h 566"/>
                <a:gd name="T32" fmla="*/ 1 w 457"/>
                <a:gd name="T33" fmla="*/ 0 h 566"/>
                <a:gd name="T34" fmla="*/ 1 w 457"/>
                <a:gd name="T35" fmla="*/ 0 h 566"/>
                <a:gd name="T36" fmla="*/ 0 w 457"/>
                <a:gd name="T37" fmla="*/ 0 h 566"/>
                <a:gd name="T38" fmla="*/ 0 w 457"/>
                <a:gd name="T39" fmla="*/ 1 h 566"/>
                <a:gd name="T40" fmla="*/ 0 w 457"/>
                <a:gd name="T41" fmla="*/ 1 h 566"/>
                <a:gd name="T42" fmla="*/ 0 w 457"/>
                <a:gd name="T43" fmla="*/ 1 h 566"/>
                <a:gd name="T44" fmla="*/ 0 w 457"/>
                <a:gd name="T45" fmla="*/ 1 h 566"/>
                <a:gd name="T46" fmla="*/ 0 w 457"/>
                <a:gd name="T47" fmla="*/ 1 h 566"/>
                <a:gd name="T48" fmla="*/ 0 w 457"/>
                <a:gd name="T49" fmla="*/ 1 h 566"/>
                <a:gd name="T50" fmla="*/ 0 w 457"/>
                <a:gd name="T51" fmla="*/ 1 h 566"/>
                <a:gd name="T52" fmla="*/ 0 w 457"/>
                <a:gd name="T53" fmla="*/ 1 h 566"/>
                <a:gd name="T54" fmla="*/ 0 w 457"/>
                <a:gd name="T55" fmla="*/ 1 h 566"/>
                <a:gd name="T56" fmla="*/ 0 w 457"/>
                <a:gd name="T57" fmla="*/ 1 h 566"/>
                <a:gd name="T58" fmla="*/ 0 w 457"/>
                <a:gd name="T59" fmla="*/ 1 h 566"/>
                <a:gd name="T60" fmla="*/ 0 w 457"/>
                <a:gd name="T61" fmla="*/ 1 h 566"/>
                <a:gd name="T62" fmla="*/ 0 w 457"/>
                <a:gd name="T63" fmla="*/ 1 h 566"/>
                <a:gd name="T64" fmla="*/ 0 w 457"/>
                <a:gd name="T65" fmla="*/ 1 h 566"/>
                <a:gd name="T66" fmla="*/ 0 w 457"/>
                <a:gd name="T67" fmla="*/ 1 h 566"/>
                <a:gd name="T68" fmla="*/ 0 w 457"/>
                <a:gd name="T69" fmla="*/ 1 h 566"/>
                <a:gd name="T70" fmla="*/ 0 w 457"/>
                <a:gd name="T71" fmla="*/ 1 h 566"/>
                <a:gd name="T72" fmla="*/ 0 w 457"/>
                <a:gd name="T73" fmla="*/ 1 h 566"/>
                <a:gd name="T74" fmla="*/ 0 w 457"/>
                <a:gd name="T75" fmla="*/ 1 h 566"/>
                <a:gd name="T76" fmla="*/ 0 w 457"/>
                <a:gd name="T77" fmla="*/ 1 h 566"/>
                <a:gd name="T78" fmla="*/ 0 w 457"/>
                <a:gd name="T79" fmla="*/ 1 h 566"/>
                <a:gd name="T80" fmla="*/ 0 w 457"/>
                <a:gd name="T81" fmla="*/ 1 h 566"/>
                <a:gd name="T82" fmla="*/ 0 w 457"/>
                <a:gd name="T83" fmla="*/ 1 h 56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57"/>
                <a:gd name="T127" fmla="*/ 0 h 566"/>
                <a:gd name="T128" fmla="*/ 457 w 457"/>
                <a:gd name="T129" fmla="*/ 566 h 56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57" h="566">
                  <a:moveTo>
                    <a:pt x="150" y="566"/>
                  </a:moveTo>
                  <a:lnTo>
                    <a:pt x="37" y="504"/>
                  </a:lnTo>
                  <a:lnTo>
                    <a:pt x="15" y="470"/>
                  </a:lnTo>
                  <a:lnTo>
                    <a:pt x="0" y="413"/>
                  </a:lnTo>
                  <a:lnTo>
                    <a:pt x="0" y="347"/>
                  </a:lnTo>
                  <a:lnTo>
                    <a:pt x="25" y="248"/>
                  </a:lnTo>
                  <a:lnTo>
                    <a:pt x="61" y="171"/>
                  </a:lnTo>
                  <a:lnTo>
                    <a:pt x="130" y="86"/>
                  </a:lnTo>
                  <a:lnTo>
                    <a:pt x="199" y="27"/>
                  </a:lnTo>
                  <a:lnTo>
                    <a:pt x="259" y="8"/>
                  </a:lnTo>
                  <a:lnTo>
                    <a:pt x="313" y="0"/>
                  </a:lnTo>
                  <a:lnTo>
                    <a:pt x="346" y="15"/>
                  </a:lnTo>
                  <a:lnTo>
                    <a:pt x="457" y="75"/>
                  </a:lnTo>
                  <a:lnTo>
                    <a:pt x="396" y="66"/>
                  </a:lnTo>
                  <a:lnTo>
                    <a:pt x="352" y="75"/>
                  </a:lnTo>
                  <a:lnTo>
                    <a:pt x="304" y="99"/>
                  </a:lnTo>
                  <a:lnTo>
                    <a:pt x="262" y="132"/>
                  </a:lnTo>
                  <a:lnTo>
                    <a:pt x="214" y="176"/>
                  </a:lnTo>
                  <a:lnTo>
                    <a:pt x="187" y="174"/>
                  </a:lnTo>
                  <a:lnTo>
                    <a:pt x="195" y="204"/>
                  </a:lnTo>
                  <a:lnTo>
                    <a:pt x="174" y="201"/>
                  </a:lnTo>
                  <a:lnTo>
                    <a:pt x="163" y="215"/>
                  </a:lnTo>
                  <a:lnTo>
                    <a:pt x="180" y="221"/>
                  </a:lnTo>
                  <a:lnTo>
                    <a:pt x="180" y="228"/>
                  </a:lnTo>
                  <a:lnTo>
                    <a:pt x="162" y="254"/>
                  </a:lnTo>
                  <a:lnTo>
                    <a:pt x="138" y="245"/>
                  </a:lnTo>
                  <a:lnTo>
                    <a:pt x="136" y="272"/>
                  </a:lnTo>
                  <a:lnTo>
                    <a:pt x="153" y="279"/>
                  </a:lnTo>
                  <a:lnTo>
                    <a:pt x="145" y="297"/>
                  </a:lnTo>
                  <a:lnTo>
                    <a:pt x="123" y="305"/>
                  </a:lnTo>
                  <a:lnTo>
                    <a:pt x="117" y="326"/>
                  </a:lnTo>
                  <a:lnTo>
                    <a:pt x="130" y="333"/>
                  </a:lnTo>
                  <a:lnTo>
                    <a:pt x="126" y="350"/>
                  </a:lnTo>
                  <a:lnTo>
                    <a:pt x="105" y="351"/>
                  </a:lnTo>
                  <a:lnTo>
                    <a:pt x="93" y="360"/>
                  </a:lnTo>
                  <a:lnTo>
                    <a:pt x="118" y="383"/>
                  </a:lnTo>
                  <a:lnTo>
                    <a:pt x="111" y="420"/>
                  </a:lnTo>
                  <a:lnTo>
                    <a:pt x="90" y="426"/>
                  </a:lnTo>
                  <a:lnTo>
                    <a:pt x="85" y="438"/>
                  </a:lnTo>
                  <a:lnTo>
                    <a:pt x="108" y="453"/>
                  </a:lnTo>
                  <a:lnTo>
                    <a:pt x="121" y="528"/>
                  </a:lnTo>
                  <a:lnTo>
                    <a:pt x="150" y="566"/>
                  </a:lnTo>
                  <a:close/>
                </a:path>
              </a:pathLst>
            </a:custGeom>
            <a:grpFill/>
            <a:ln w="9525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7" name="Oval 216"/>
            <p:cNvSpPr>
              <a:spLocks noChangeArrowheads="1"/>
            </p:cNvSpPr>
            <p:nvPr/>
          </p:nvSpPr>
          <p:spPr bwMode="auto">
            <a:xfrm rot="1789520">
              <a:off x="1039497" y="1877730"/>
              <a:ext cx="19821" cy="32604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18" name="Oval 217"/>
            <p:cNvSpPr>
              <a:spLocks noChangeArrowheads="1"/>
            </p:cNvSpPr>
            <p:nvPr/>
          </p:nvSpPr>
          <p:spPr bwMode="auto">
            <a:xfrm rot="20150061">
              <a:off x="1009335" y="1885066"/>
              <a:ext cx="4309" cy="7336"/>
            </a:xfrm>
            <a:prstGeom prst="ellipse">
              <a:avLst/>
            </a:prstGeom>
            <a:grpFill/>
            <a:ln w="952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19" name="Oval 218"/>
            <p:cNvSpPr>
              <a:spLocks noChangeArrowheads="1"/>
            </p:cNvSpPr>
            <p:nvPr/>
          </p:nvSpPr>
          <p:spPr bwMode="auto">
            <a:xfrm rot="1789520">
              <a:off x="858521" y="1942123"/>
              <a:ext cx="38780" cy="61132"/>
            </a:xfrm>
            <a:prstGeom prst="ellipse">
              <a:avLst/>
            </a:prstGeom>
            <a:grpFill/>
            <a:ln w="952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20" name="Oval 219"/>
            <p:cNvSpPr>
              <a:spLocks noChangeArrowheads="1"/>
            </p:cNvSpPr>
            <p:nvPr/>
          </p:nvSpPr>
          <p:spPr bwMode="auto">
            <a:xfrm rot="1789520">
              <a:off x="871449" y="1948644"/>
              <a:ext cx="37919" cy="61132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21" name="Freeform 220"/>
            <p:cNvSpPr>
              <a:spLocks/>
            </p:cNvSpPr>
            <p:nvPr/>
          </p:nvSpPr>
          <p:spPr bwMode="auto">
            <a:xfrm rot="21589520">
              <a:off x="854213" y="1943753"/>
              <a:ext cx="52569" cy="60317"/>
            </a:xfrm>
            <a:custGeom>
              <a:avLst/>
              <a:gdLst>
                <a:gd name="T0" fmla="*/ 0 w 457"/>
                <a:gd name="T1" fmla="*/ 1 h 566"/>
                <a:gd name="T2" fmla="*/ 0 w 457"/>
                <a:gd name="T3" fmla="*/ 1 h 566"/>
                <a:gd name="T4" fmla="*/ 0 w 457"/>
                <a:gd name="T5" fmla="*/ 1 h 566"/>
                <a:gd name="T6" fmla="*/ 0 w 457"/>
                <a:gd name="T7" fmla="*/ 1 h 566"/>
                <a:gd name="T8" fmla="*/ 0 w 457"/>
                <a:gd name="T9" fmla="*/ 1 h 566"/>
                <a:gd name="T10" fmla="*/ 0 w 457"/>
                <a:gd name="T11" fmla="*/ 1 h 566"/>
                <a:gd name="T12" fmla="*/ 0 w 457"/>
                <a:gd name="T13" fmla="*/ 0 h 566"/>
                <a:gd name="T14" fmla="*/ 0 w 457"/>
                <a:gd name="T15" fmla="*/ 0 h 566"/>
                <a:gd name="T16" fmla="*/ 1 w 457"/>
                <a:gd name="T17" fmla="*/ 0 h 566"/>
                <a:gd name="T18" fmla="*/ 1 w 457"/>
                <a:gd name="T19" fmla="*/ 0 h 566"/>
                <a:gd name="T20" fmla="*/ 1 w 457"/>
                <a:gd name="T21" fmla="*/ 0 h 566"/>
                <a:gd name="T22" fmla="*/ 1 w 457"/>
                <a:gd name="T23" fmla="*/ 0 h 566"/>
                <a:gd name="T24" fmla="*/ 1 w 457"/>
                <a:gd name="T25" fmla="*/ 0 h 566"/>
                <a:gd name="T26" fmla="*/ 1 w 457"/>
                <a:gd name="T27" fmla="*/ 0 h 566"/>
                <a:gd name="T28" fmla="*/ 1 w 457"/>
                <a:gd name="T29" fmla="*/ 0 h 566"/>
                <a:gd name="T30" fmla="*/ 1 w 457"/>
                <a:gd name="T31" fmla="*/ 0 h 566"/>
                <a:gd name="T32" fmla="*/ 1 w 457"/>
                <a:gd name="T33" fmla="*/ 0 h 566"/>
                <a:gd name="T34" fmla="*/ 1 w 457"/>
                <a:gd name="T35" fmla="*/ 0 h 566"/>
                <a:gd name="T36" fmla="*/ 0 w 457"/>
                <a:gd name="T37" fmla="*/ 0 h 566"/>
                <a:gd name="T38" fmla="*/ 0 w 457"/>
                <a:gd name="T39" fmla="*/ 1 h 566"/>
                <a:gd name="T40" fmla="*/ 0 w 457"/>
                <a:gd name="T41" fmla="*/ 0 h 566"/>
                <a:gd name="T42" fmla="*/ 0 w 457"/>
                <a:gd name="T43" fmla="*/ 1 h 566"/>
                <a:gd name="T44" fmla="*/ 0 w 457"/>
                <a:gd name="T45" fmla="*/ 1 h 566"/>
                <a:gd name="T46" fmla="*/ 0 w 457"/>
                <a:gd name="T47" fmla="*/ 1 h 566"/>
                <a:gd name="T48" fmla="*/ 0 w 457"/>
                <a:gd name="T49" fmla="*/ 1 h 566"/>
                <a:gd name="T50" fmla="*/ 0 w 457"/>
                <a:gd name="T51" fmla="*/ 1 h 566"/>
                <a:gd name="T52" fmla="*/ 0 w 457"/>
                <a:gd name="T53" fmla="*/ 1 h 566"/>
                <a:gd name="T54" fmla="*/ 0 w 457"/>
                <a:gd name="T55" fmla="*/ 1 h 566"/>
                <a:gd name="T56" fmla="*/ 0 w 457"/>
                <a:gd name="T57" fmla="*/ 1 h 566"/>
                <a:gd name="T58" fmla="*/ 0 w 457"/>
                <a:gd name="T59" fmla="*/ 1 h 566"/>
                <a:gd name="T60" fmla="*/ 0 w 457"/>
                <a:gd name="T61" fmla="*/ 1 h 566"/>
                <a:gd name="T62" fmla="*/ 0 w 457"/>
                <a:gd name="T63" fmla="*/ 1 h 566"/>
                <a:gd name="T64" fmla="*/ 0 w 457"/>
                <a:gd name="T65" fmla="*/ 1 h 566"/>
                <a:gd name="T66" fmla="*/ 0 w 457"/>
                <a:gd name="T67" fmla="*/ 1 h 566"/>
                <a:gd name="T68" fmla="*/ 0 w 457"/>
                <a:gd name="T69" fmla="*/ 1 h 566"/>
                <a:gd name="T70" fmla="*/ 0 w 457"/>
                <a:gd name="T71" fmla="*/ 1 h 566"/>
                <a:gd name="T72" fmla="*/ 0 w 457"/>
                <a:gd name="T73" fmla="*/ 1 h 566"/>
                <a:gd name="T74" fmla="*/ 0 w 457"/>
                <a:gd name="T75" fmla="*/ 1 h 566"/>
                <a:gd name="T76" fmla="*/ 0 w 457"/>
                <a:gd name="T77" fmla="*/ 1 h 566"/>
                <a:gd name="T78" fmla="*/ 0 w 457"/>
                <a:gd name="T79" fmla="*/ 1 h 566"/>
                <a:gd name="T80" fmla="*/ 0 w 457"/>
                <a:gd name="T81" fmla="*/ 1 h 566"/>
                <a:gd name="T82" fmla="*/ 0 w 457"/>
                <a:gd name="T83" fmla="*/ 1 h 56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57"/>
                <a:gd name="T127" fmla="*/ 0 h 566"/>
                <a:gd name="T128" fmla="*/ 457 w 457"/>
                <a:gd name="T129" fmla="*/ 566 h 56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57" h="566">
                  <a:moveTo>
                    <a:pt x="150" y="566"/>
                  </a:moveTo>
                  <a:lnTo>
                    <a:pt x="37" y="504"/>
                  </a:lnTo>
                  <a:lnTo>
                    <a:pt x="15" y="470"/>
                  </a:lnTo>
                  <a:lnTo>
                    <a:pt x="0" y="413"/>
                  </a:lnTo>
                  <a:lnTo>
                    <a:pt x="0" y="347"/>
                  </a:lnTo>
                  <a:lnTo>
                    <a:pt x="25" y="248"/>
                  </a:lnTo>
                  <a:lnTo>
                    <a:pt x="61" y="171"/>
                  </a:lnTo>
                  <a:lnTo>
                    <a:pt x="130" y="86"/>
                  </a:lnTo>
                  <a:lnTo>
                    <a:pt x="199" y="27"/>
                  </a:lnTo>
                  <a:lnTo>
                    <a:pt x="259" y="8"/>
                  </a:lnTo>
                  <a:lnTo>
                    <a:pt x="313" y="0"/>
                  </a:lnTo>
                  <a:lnTo>
                    <a:pt x="346" y="15"/>
                  </a:lnTo>
                  <a:lnTo>
                    <a:pt x="457" y="75"/>
                  </a:lnTo>
                  <a:lnTo>
                    <a:pt x="396" y="66"/>
                  </a:lnTo>
                  <a:lnTo>
                    <a:pt x="352" y="75"/>
                  </a:lnTo>
                  <a:lnTo>
                    <a:pt x="304" y="99"/>
                  </a:lnTo>
                  <a:lnTo>
                    <a:pt x="262" y="132"/>
                  </a:lnTo>
                  <a:lnTo>
                    <a:pt x="214" y="176"/>
                  </a:lnTo>
                  <a:lnTo>
                    <a:pt x="187" y="174"/>
                  </a:lnTo>
                  <a:lnTo>
                    <a:pt x="195" y="204"/>
                  </a:lnTo>
                  <a:lnTo>
                    <a:pt x="174" y="201"/>
                  </a:lnTo>
                  <a:lnTo>
                    <a:pt x="163" y="215"/>
                  </a:lnTo>
                  <a:lnTo>
                    <a:pt x="180" y="221"/>
                  </a:lnTo>
                  <a:lnTo>
                    <a:pt x="180" y="228"/>
                  </a:lnTo>
                  <a:lnTo>
                    <a:pt x="162" y="254"/>
                  </a:lnTo>
                  <a:lnTo>
                    <a:pt x="138" y="245"/>
                  </a:lnTo>
                  <a:lnTo>
                    <a:pt x="136" y="272"/>
                  </a:lnTo>
                  <a:lnTo>
                    <a:pt x="153" y="279"/>
                  </a:lnTo>
                  <a:lnTo>
                    <a:pt x="145" y="297"/>
                  </a:lnTo>
                  <a:lnTo>
                    <a:pt x="123" y="305"/>
                  </a:lnTo>
                  <a:lnTo>
                    <a:pt x="117" y="326"/>
                  </a:lnTo>
                  <a:lnTo>
                    <a:pt x="130" y="333"/>
                  </a:lnTo>
                  <a:lnTo>
                    <a:pt x="126" y="350"/>
                  </a:lnTo>
                  <a:lnTo>
                    <a:pt x="105" y="351"/>
                  </a:lnTo>
                  <a:lnTo>
                    <a:pt x="93" y="360"/>
                  </a:lnTo>
                  <a:lnTo>
                    <a:pt x="118" y="383"/>
                  </a:lnTo>
                  <a:lnTo>
                    <a:pt x="111" y="420"/>
                  </a:lnTo>
                  <a:lnTo>
                    <a:pt x="90" y="426"/>
                  </a:lnTo>
                  <a:lnTo>
                    <a:pt x="85" y="438"/>
                  </a:lnTo>
                  <a:lnTo>
                    <a:pt x="108" y="453"/>
                  </a:lnTo>
                  <a:lnTo>
                    <a:pt x="121" y="528"/>
                  </a:lnTo>
                  <a:lnTo>
                    <a:pt x="150" y="566"/>
                  </a:lnTo>
                  <a:close/>
                </a:path>
              </a:pathLst>
            </a:custGeom>
            <a:grpFill/>
            <a:ln w="3175" cmpd="sng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2" name="Oval 221"/>
            <p:cNvSpPr>
              <a:spLocks noChangeArrowheads="1"/>
            </p:cNvSpPr>
            <p:nvPr/>
          </p:nvSpPr>
          <p:spPr bwMode="auto">
            <a:xfrm rot="1789520">
              <a:off x="880929" y="1963314"/>
              <a:ext cx="20683" cy="32604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23" name="Oval 222"/>
            <p:cNvSpPr>
              <a:spLocks noChangeArrowheads="1"/>
            </p:cNvSpPr>
            <p:nvPr/>
          </p:nvSpPr>
          <p:spPr bwMode="auto">
            <a:xfrm rot="20150061">
              <a:off x="850765" y="1970650"/>
              <a:ext cx="6033" cy="7336"/>
            </a:xfrm>
            <a:prstGeom prst="ellipse">
              <a:avLst/>
            </a:prstGeom>
            <a:grpFill/>
            <a:ln w="952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24" name="Freeform 223"/>
            <p:cNvSpPr>
              <a:spLocks/>
            </p:cNvSpPr>
            <p:nvPr/>
          </p:nvSpPr>
          <p:spPr bwMode="auto">
            <a:xfrm>
              <a:off x="888685" y="1709004"/>
              <a:ext cx="197349" cy="200514"/>
            </a:xfrm>
            <a:custGeom>
              <a:avLst/>
              <a:gdLst>
                <a:gd name="T0" fmla="*/ 3 w 1068"/>
                <a:gd name="T1" fmla="*/ 11 h 1149"/>
                <a:gd name="T2" fmla="*/ 0 w 1068"/>
                <a:gd name="T3" fmla="*/ 8 h 1149"/>
                <a:gd name="T4" fmla="*/ 0 w 1068"/>
                <a:gd name="T5" fmla="*/ 3 h 1149"/>
                <a:gd name="T6" fmla="*/ 6 w 1068"/>
                <a:gd name="T7" fmla="*/ 0 h 1149"/>
                <a:gd name="T8" fmla="*/ 11 w 1068"/>
                <a:gd name="T9" fmla="*/ 3 h 1149"/>
                <a:gd name="T10" fmla="*/ 11 w 1068"/>
                <a:gd name="T11" fmla="*/ 7 h 1149"/>
                <a:gd name="T12" fmla="*/ 8 w 1068"/>
                <a:gd name="T13" fmla="*/ 9 h 1149"/>
                <a:gd name="T14" fmla="*/ 7 w 1068"/>
                <a:gd name="T15" fmla="*/ 9 h 1149"/>
                <a:gd name="T16" fmla="*/ 7 w 1068"/>
                <a:gd name="T17" fmla="*/ 10 h 1149"/>
                <a:gd name="T18" fmla="*/ 5 w 1068"/>
                <a:gd name="T19" fmla="*/ 11 h 114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68"/>
                <a:gd name="T31" fmla="*/ 0 h 1149"/>
                <a:gd name="T32" fmla="*/ 1068 w 1068"/>
                <a:gd name="T33" fmla="*/ 1149 h 114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68" h="1149">
                  <a:moveTo>
                    <a:pt x="330" y="1125"/>
                  </a:moveTo>
                  <a:lnTo>
                    <a:pt x="0" y="793"/>
                  </a:lnTo>
                  <a:lnTo>
                    <a:pt x="0" y="308"/>
                  </a:lnTo>
                  <a:lnTo>
                    <a:pt x="560" y="0"/>
                  </a:lnTo>
                  <a:lnTo>
                    <a:pt x="1068" y="279"/>
                  </a:lnTo>
                  <a:lnTo>
                    <a:pt x="1068" y="693"/>
                  </a:lnTo>
                  <a:lnTo>
                    <a:pt x="768" y="879"/>
                  </a:lnTo>
                  <a:lnTo>
                    <a:pt x="696" y="963"/>
                  </a:lnTo>
                  <a:lnTo>
                    <a:pt x="690" y="1047"/>
                  </a:lnTo>
                  <a:lnTo>
                    <a:pt x="498" y="1149"/>
                  </a:lnTo>
                </a:path>
              </a:pathLst>
            </a:custGeom>
            <a:grpFill/>
            <a:ln w="3175" cap="flat" cmpd="sng">
              <a:solidFill>
                <a:srgbClr val="17366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5" name="Freeform 224"/>
            <p:cNvSpPr>
              <a:spLocks/>
            </p:cNvSpPr>
            <p:nvPr/>
          </p:nvSpPr>
          <p:spPr bwMode="auto">
            <a:xfrm>
              <a:off x="890408" y="1761170"/>
              <a:ext cx="193902" cy="148348"/>
            </a:xfrm>
            <a:custGeom>
              <a:avLst/>
              <a:gdLst>
                <a:gd name="T0" fmla="*/ 8 w 806"/>
                <a:gd name="T1" fmla="*/ 14 h 651"/>
                <a:gd name="T2" fmla="*/ 11 w 806"/>
                <a:gd name="T3" fmla="*/ 13 h 651"/>
                <a:gd name="T4" fmla="*/ 12 w 806"/>
                <a:gd name="T5" fmla="*/ 10 h 651"/>
                <a:gd name="T6" fmla="*/ 18 w 806"/>
                <a:gd name="T7" fmla="*/ 6 h 651"/>
                <a:gd name="T8" fmla="*/ 18 w 806"/>
                <a:gd name="T9" fmla="*/ 0 h 651"/>
                <a:gd name="T10" fmla="*/ 9 w 806"/>
                <a:gd name="T11" fmla="*/ 5 h 651"/>
                <a:gd name="T12" fmla="*/ 0 w 806"/>
                <a:gd name="T13" fmla="*/ 1 h 651"/>
                <a:gd name="T14" fmla="*/ 0 w 806"/>
                <a:gd name="T15" fmla="*/ 3 h 651"/>
                <a:gd name="T16" fmla="*/ 8 w 806"/>
                <a:gd name="T17" fmla="*/ 9 h 651"/>
                <a:gd name="T18" fmla="*/ 8 w 806"/>
                <a:gd name="T19" fmla="*/ 14 h 65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806"/>
                <a:gd name="T31" fmla="*/ 0 h 651"/>
                <a:gd name="T32" fmla="*/ 806 w 806"/>
                <a:gd name="T33" fmla="*/ 651 h 65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806" h="651">
                  <a:moveTo>
                    <a:pt x="370" y="651"/>
                  </a:moveTo>
                  <a:lnTo>
                    <a:pt x="516" y="574"/>
                  </a:lnTo>
                  <a:lnTo>
                    <a:pt x="559" y="440"/>
                  </a:lnTo>
                  <a:lnTo>
                    <a:pt x="806" y="298"/>
                  </a:lnTo>
                  <a:lnTo>
                    <a:pt x="801" y="0"/>
                  </a:lnTo>
                  <a:lnTo>
                    <a:pt x="403" y="229"/>
                  </a:lnTo>
                  <a:lnTo>
                    <a:pt x="5" y="23"/>
                  </a:lnTo>
                  <a:lnTo>
                    <a:pt x="0" y="151"/>
                  </a:lnTo>
                  <a:lnTo>
                    <a:pt x="385" y="427"/>
                  </a:lnTo>
                  <a:lnTo>
                    <a:pt x="370" y="651"/>
                  </a:lnTo>
                  <a:close/>
                </a:path>
              </a:pathLst>
            </a:custGeom>
            <a:grpFill/>
            <a:ln w="3175" cap="flat" cmpd="sng">
              <a:solidFill>
                <a:srgbClr val="17366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6" name="Oval 225"/>
            <p:cNvSpPr>
              <a:spLocks noChangeArrowheads="1"/>
            </p:cNvSpPr>
            <p:nvPr/>
          </p:nvSpPr>
          <p:spPr bwMode="auto">
            <a:xfrm rot="1800000">
              <a:off x="771481" y="1890771"/>
              <a:ext cx="36195" cy="58687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27" name="Freeform 226"/>
            <p:cNvSpPr>
              <a:spLocks/>
            </p:cNvSpPr>
            <p:nvPr/>
          </p:nvSpPr>
          <p:spPr bwMode="auto">
            <a:xfrm>
              <a:off x="782684" y="1943752"/>
              <a:ext cx="53431" cy="39125"/>
            </a:xfrm>
            <a:custGeom>
              <a:avLst/>
              <a:gdLst>
                <a:gd name="T0" fmla="*/ 1 w 597"/>
                <a:gd name="T1" fmla="*/ 0 h 468"/>
                <a:gd name="T2" fmla="*/ 1 w 597"/>
                <a:gd name="T3" fmla="*/ 1 h 468"/>
                <a:gd name="T4" fmla="*/ 1 w 597"/>
                <a:gd name="T5" fmla="*/ 1 h 468"/>
                <a:gd name="T6" fmla="*/ 0 w 597"/>
                <a:gd name="T7" fmla="*/ 0 h 468"/>
                <a:gd name="T8" fmla="*/ 0 w 597"/>
                <a:gd name="T9" fmla="*/ 0 h 468"/>
                <a:gd name="T10" fmla="*/ 0 w 597"/>
                <a:gd name="T11" fmla="*/ 0 h 468"/>
                <a:gd name="T12" fmla="*/ 1 w 597"/>
                <a:gd name="T13" fmla="*/ 0 h 46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97"/>
                <a:gd name="T22" fmla="*/ 0 h 468"/>
                <a:gd name="T23" fmla="*/ 597 w 597"/>
                <a:gd name="T24" fmla="*/ 468 h 46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97" h="468">
                  <a:moveTo>
                    <a:pt x="591" y="318"/>
                  </a:moveTo>
                  <a:lnTo>
                    <a:pt x="597" y="451"/>
                  </a:lnTo>
                  <a:lnTo>
                    <a:pt x="571" y="468"/>
                  </a:lnTo>
                  <a:lnTo>
                    <a:pt x="0" y="141"/>
                  </a:lnTo>
                  <a:lnTo>
                    <a:pt x="3" y="9"/>
                  </a:lnTo>
                  <a:lnTo>
                    <a:pt x="36" y="0"/>
                  </a:lnTo>
                  <a:lnTo>
                    <a:pt x="591" y="318"/>
                  </a:lnTo>
                </a:path>
              </a:pathLst>
            </a:custGeom>
            <a:grpFill/>
            <a:ln w="3175" cmpd="sng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8" name="Freeform 227"/>
            <p:cNvSpPr>
              <a:spLocks/>
            </p:cNvSpPr>
            <p:nvPr/>
          </p:nvSpPr>
          <p:spPr bwMode="auto">
            <a:xfrm>
              <a:off x="762001" y="1795403"/>
              <a:ext cx="324032" cy="185842"/>
            </a:xfrm>
            <a:custGeom>
              <a:avLst/>
              <a:gdLst>
                <a:gd name="T0" fmla="*/ 1 w 3040"/>
                <a:gd name="T1" fmla="*/ 3 h 1830"/>
                <a:gd name="T2" fmla="*/ 0 w 3040"/>
                <a:gd name="T3" fmla="*/ 3 h 1830"/>
                <a:gd name="T4" fmla="*/ 0 w 3040"/>
                <a:gd name="T5" fmla="*/ 3 h 1830"/>
                <a:gd name="T6" fmla="*/ 0 w 3040"/>
                <a:gd name="T7" fmla="*/ 2 h 1830"/>
                <a:gd name="T8" fmla="*/ 0 w 3040"/>
                <a:gd name="T9" fmla="*/ 2 h 1830"/>
                <a:gd name="T10" fmla="*/ 0 w 3040"/>
                <a:gd name="T11" fmla="*/ 2 h 1830"/>
                <a:gd name="T12" fmla="*/ 1 w 3040"/>
                <a:gd name="T13" fmla="*/ 1 h 1830"/>
                <a:gd name="T14" fmla="*/ 1 w 3040"/>
                <a:gd name="T15" fmla="*/ 1 h 1830"/>
                <a:gd name="T16" fmla="*/ 1 w 3040"/>
                <a:gd name="T17" fmla="*/ 1 h 1830"/>
                <a:gd name="T18" fmla="*/ 1 w 3040"/>
                <a:gd name="T19" fmla="*/ 1 h 1830"/>
                <a:gd name="T20" fmla="*/ 1 w 3040"/>
                <a:gd name="T21" fmla="*/ 0 h 1830"/>
                <a:gd name="T22" fmla="*/ 1 w 3040"/>
                <a:gd name="T23" fmla="*/ 0 h 1830"/>
                <a:gd name="T24" fmla="*/ 2 w 3040"/>
                <a:gd name="T25" fmla="*/ 0 h 1830"/>
                <a:gd name="T26" fmla="*/ 2 w 3040"/>
                <a:gd name="T27" fmla="*/ 0 h 1830"/>
                <a:gd name="T28" fmla="*/ 2 w 3040"/>
                <a:gd name="T29" fmla="*/ 0 h 1830"/>
                <a:gd name="T30" fmla="*/ 4 w 3040"/>
                <a:gd name="T31" fmla="*/ 1 h 1830"/>
                <a:gd name="T32" fmla="*/ 4 w 3040"/>
                <a:gd name="T33" fmla="*/ 1 h 1830"/>
                <a:gd name="T34" fmla="*/ 4 w 3040"/>
                <a:gd name="T35" fmla="*/ 2 h 1830"/>
                <a:gd name="T36" fmla="*/ 4 w 3040"/>
                <a:gd name="T37" fmla="*/ 2 h 1830"/>
                <a:gd name="T38" fmla="*/ 4 w 3040"/>
                <a:gd name="T39" fmla="*/ 2 h 1830"/>
                <a:gd name="T40" fmla="*/ 5 w 3040"/>
                <a:gd name="T41" fmla="*/ 1 h 1830"/>
                <a:gd name="T42" fmla="*/ 6 w 3040"/>
                <a:gd name="T43" fmla="*/ 1 h 1830"/>
                <a:gd name="T44" fmla="*/ 6 w 3040"/>
                <a:gd name="T45" fmla="*/ 1 h 1830"/>
                <a:gd name="T46" fmla="*/ 5 w 3040"/>
                <a:gd name="T47" fmla="*/ 1 h 1830"/>
                <a:gd name="T48" fmla="*/ 5 w 3040"/>
                <a:gd name="T49" fmla="*/ 1 h 1830"/>
                <a:gd name="T50" fmla="*/ 5 w 3040"/>
                <a:gd name="T51" fmla="*/ 1 h 1830"/>
                <a:gd name="T52" fmla="*/ 5 w 3040"/>
                <a:gd name="T53" fmla="*/ 1 h 1830"/>
                <a:gd name="T54" fmla="*/ 5 w 3040"/>
                <a:gd name="T55" fmla="*/ 2 h 1830"/>
                <a:gd name="T56" fmla="*/ 5 w 3040"/>
                <a:gd name="T57" fmla="*/ 2 h 1830"/>
                <a:gd name="T58" fmla="*/ 3 w 3040"/>
                <a:gd name="T59" fmla="*/ 3 h 1830"/>
                <a:gd name="T60" fmla="*/ 3 w 3040"/>
                <a:gd name="T61" fmla="*/ 3 h 1830"/>
                <a:gd name="T62" fmla="*/ 2 w 3040"/>
                <a:gd name="T63" fmla="*/ 3 h 1830"/>
                <a:gd name="T64" fmla="*/ 2 w 3040"/>
                <a:gd name="T65" fmla="*/ 3 h 1830"/>
                <a:gd name="T66" fmla="*/ 2 w 3040"/>
                <a:gd name="T67" fmla="*/ 3 h 1830"/>
                <a:gd name="T68" fmla="*/ 2 w 3040"/>
                <a:gd name="T69" fmla="*/ 3 h 1830"/>
                <a:gd name="T70" fmla="*/ 2 w 3040"/>
                <a:gd name="T71" fmla="*/ 3 h 1830"/>
                <a:gd name="T72" fmla="*/ 1 w 3040"/>
                <a:gd name="T73" fmla="*/ 3 h 1830"/>
                <a:gd name="T74" fmla="*/ 1 w 3040"/>
                <a:gd name="T75" fmla="*/ 3 h 1830"/>
                <a:gd name="T76" fmla="*/ 1 w 3040"/>
                <a:gd name="T77" fmla="*/ 3 h 1830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3040"/>
                <a:gd name="T118" fmla="*/ 0 h 1830"/>
                <a:gd name="T119" fmla="*/ 3040 w 3040"/>
                <a:gd name="T120" fmla="*/ 1830 h 1830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3040" h="1830">
                  <a:moveTo>
                    <a:pt x="351" y="1533"/>
                  </a:moveTo>
                  <a:lnTo>
                    <a:pt x="177" y="1421"/>
                  </a:lnTo>
                  <a:lnTo>
                    <a:pt x="176" y="1380"/>
                  </a:lnTo>
                  <a:lnTo>
                    <a:pt x="0" y="1277"/>
                  </a:lnTo>
                  <a:lnTo>
                    <a:pt x="6" y="1155"/>
                  </a:lnTo>
                  <a:lnTo>
                    <a:pt x="21" y="1134"/>
                  </a:lnTo>
                  <a:cubicBezTo>
                    <a:pt x="81" y="1076"/>
                    <a:pt x="261" y="901"/>
                    <a:pt x="364" y="804"/>
                  </a:cubicBezTo>
                  <a:cubicBezTo>
                    <a:pt x="464" y="709"/>
                    <a:pt x="591" y="599"/>
                    <a:pt x="640" y="552"/>
                  </a:cubicBezTo>
                  <a:cubicBezTo>
                    <a:pt x="689" y="505"/>
                    <a:pt x="654" y="535"/>
                    <a:pt x="660" y="524"/>
                  </a:cubicBezTo>
                  <a:lnTo>
                    <a:pt x="676" y="484"/>
                  </a:lnTo>
                  <a:lnTo>
                    <a:pt x="692" y="244"/>
                  </a:lnTo>
                  <a:lnTo>
                    <a:pt x="756" y="196"/>
                  </a:lnTo>
                  <a:lnTo>
                    <a:pt x="1074" y="18"/>
                  </a:lnTo>
                  <a:lnTo>
                    <a:pt x="1134" y="0"/>
                  </a:lnTo>
                  <a:lnTo>
                    <a:pt x="1182" y="24"/>
                  </a:lnTo>
                  <a:lnTo>
                    <a:pt x="2040" y="508"/>
                  </a:lnTo>
                  <a:lnTo>
                    <a:pt x="2076" y="555"/>
                  </a:lnTo>
                  <a:lnTo>
                    <a:pt x="2076" y="1148"/>
                  </a:lnTo>
                  <a:lnTo>
                    <a:pt x="2331" y="1008"/>
                  </a:lnTo>
                  <a:lnTo>
                    <a:pt x="2364" y="876"/>
                  </a:lnTo>
                  <a:lnTo>
                    <a:pt x="2452" y="644"/>
                  </a:lnTo>
                  <a:lnTo>
                    <a:pt x="3040" y="320"/>
                  </a:lnTo>
                  <a:lnTo>
                    <a:pt x="3036" y="620"/>
                  </a:lnTo>
                  <a:lnTo>
                    <a:pt x="2852" y="724"/>
                  </a:lnTo>
                  <a:lnTo>
                    <a:pt x="2788" y="668"/>
                  </a:lnTo>
                  <a:cubicBezTo>
                    <a:pt x="2764" y="656"/>
                    <a:pt x="2747" y="636"/>
                    <a:pt x="2708" y="652"/>
                  </a:cubicBezTo>
                  <a:cubicBezTo>
                    <a:pt x="2660" y="668"/>
                    <a:pt x="2592" y="720"/>
                    <a:pt x="2556" y="764"/>
                  </a:cubicBezTo>
                  <a:lnTo>
                    <a:pt x="2492" y="916"/>
                  </a:lnTo>
                  <a:lnTo>
                    <a:pt x="2466" y="1050"/>
                  </a:lnTo>
                  <a:lnTo>
                    <a:pt x="1422" y="1638"/>
                  </a:lnTo>
                  <a:lnTo>
                    <a:pt x="1386" y="1554"/>
                  </a:lnTo>
                  <a:cubicBezTo>
                    <a:pt x="1360" y="1531"/>
                    <a:pt x="1320" y="1492"/>
                    <a:pt x="1266" y="1500"/>
                  </a:cubicBezTo>
                  <a:cubicBezTo>
                    <a:pt x="1158" y="1494"/>
                    <a:pt x="1104" y="1554"/>
                    <a:pt x="1062" y="1602"/>
                  </a:cubicBezTo>
                  <a:cubicBezTo>
                    <a:pt x="1020" y="1650"/>
                    <a:pt x="1009" y="1693"/>
                    <a:pt x="996" y="1728"/>
                  </a:cubicBezTo>
                  <a:lnTo>
                    <a:pt x="984" y="1806"/>
                  </a:lnTo>
                  <a:lnTo>
                    <a:pt x="960" y="1830"/>
                  </a:lnTo>
                  <a:lnTo>
                    <a:pt x="768" y="1731"/>
                  </a:lnTo>
                  <a:lnTo>
                    <a:pt x="722" y="1746"/>
                  </a:lnTo>
                  <a:lnTo>
                    <a:pt x="348" y="1533"/>
                  </a:lnTo>
                </a:path>
              </a:pathLst>
            </a:custGeom>
            <a:grpFill/>
            <a:ln w="3175" cmpd="sng">
              <a:solidFill>
                <a:srgbClr val="17366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9" name="Freeform 228"/>
            <p:cNvSpPr>
              <a:spLocks/>
            </p:cNvSpPr>
            <p:nvPr/>
          </p:nvSpPr>
          <p:spPr bwMode="auto">
            <a:xfrm>
              <a:off x="762863" y="1832083"/>
              <a:ext cx="321448" cy="147533"/>
            </a:xfrm>
            <a:custGeom>
              <a:avLst/>
              <a:gdLst>
                <a:gd name="T0" fmla="*/ 0 w 1332"/>
                <a:gd name="T1" fmla="*/ 9 h 649"/>
                <a:gd name="T2" fmla="*/ 0 w 1332"/>
                <a:gd name="T3" fmla="*/ 8 h 649"/>
                <a:gd name="T4" fmla="*/ 0 w 1332"/>
                <a:gd name="T5" fmla="*/ 7 h 649"/>
                <a:gd name="T6" fmla="*/ 2 w 1332"/>
                <a:gd name="T7" fmla="*/ 8 h 649"/>
                <a:gd name="T8" fmla="*/ 2 w 1332"/>
                <a:gd name="T9" fmla="*/ 8 h 649"/>
                <a:gd name="T10" fmla="*/ 7 w 1332"/>
                <a:gd name="T11" fmla="*/ 12 h 649"/>
                <a:gd name="T12" fmla="*/ 7 w 1332"/>
                <a:gd name="T13" fmla="*/ 12 h 649"/>
                <a:gd name="T14" fmla="*/ 8 w 1332"/>
                <a:gd name="T15" fmla="*/ 12 h 649"/>
                <a:gd name="T16" fmla="*/ 8 w 1332"/>
                <a:gd name="T17" fmla="*/ 12 h 649"/>
                <a:gd name="T18" fmla="*/ 9 w 1332"/>
                <a:gd name="T19" fmla="*/ 12 h 649"/>
                <a:gd name="T20" fmla="*/ 9 w 1332"/>
                <a:gd name="T21" fmla="*/ 13 h 649"/>
                <a:gd name="T22" fmla="*/ 11 w 1332"/>
                <a:gd name="T23" fmla="*/ 10 h 649"/>
                <a:gd name="T24" fmla="*/ 15 w 1332"/>
                <a:gd name="T25" fmla="*/ 8 h 649"/>
                <a:gd name="T26" fmla="*/ 16 w 1332"/>
                <a:gd name="T27" fmla="*/ 7 h 649"/>
                <a:gd name="T28" fmla="*/ 16 w 1332"/>
                <a:gd name="T29" fmla="*/ 4 h 649"/>
                <a:gd name="T30" fmla="*/ 20 w 1332"/>
                <a:gd name="T31" fmla="*/ 2 h 649"/>
                <a:gd name="T32" fmla="*/ 20 w 1332"/>
                <a:gd name="T33" fmla="*/ 2 h 649"/>
                <a:gd name="T34" fmla="*/ 20 w 1332"/>
                <a:gd name="T35" fmla="*/ 8 h 649"/>
                <a:gd name="T36" fmla="*/ 23 w 1332"/>
                <a:gd name="T37" fmla="*/ 6 h 649"/>
                <a:gd name="T38" fmla="*/ 23 w 1332"/>
                <a:gd name="T39" fmla="*/ 5 h 649"/>
                <a:gd name="T40" fmla="*/ 24 w 1332"/>
                <a:gd name="T41" fmla="*/ 3 h 649"/>
                <a:gd name="T42" fmla="*/ 27 w 1332"/>
                <a:gd name="T43" fmla="*/ 1 h 649"/>
                <a:gd name="T44" fmla="*/ 29 w 1332"/>
                <a:gd name="T45" fmla="*/ 0 h 649"/>
                <a:gd name="T46" fmla="*/ 29 w 1332"/>
                <a:gd name="T47" fmla="*/ 3 h 649"/>
                <a:gd name="T48" fmla="*/ 28 w 1332"/>
                <a:gd name="T49" fmla="*/ 3 h 649"/>
                <a:gd name="T50" fmla="*/ 27 w 1332"/>
                <a:gd name="T51" fmla="*/ 3 h 649"/>
                <a:gd name="T52" fmla="*/ 26 w 1332"/>
                <a:gd name="T53" fmla="*/ 3 h 649"/>
                <a:gd name="T54" fmla="*/ 25 w 1332"/>
                <a:gd name="T55" fmla="*/ 3 h 649"/>
                <a:gd name="T56" fmla="*/ 25 w 1332"/>
                <a:gd name="T57" fmla="*/ 4 h 649"/>
                <a:gd name="T58" fmla="*/ 24 w 1332"/>
                <a:gd name="T59" fmla="*/ 5 h 649"/>
                <a:gd name="T60" fmla="*/ 24 w 1332"/>
                <a:gd name="T61" fmla="*/ 7 h 649"/>
                <a:gd name="T62" fmla="*/ 14 w 1332"/>
                <a:gd name="T63" fmla="*/ 12 h 649"/>
                <a:gd name="T64" fmla="*/ 13 w 1332"/>
                <a:gd name="T65" fmla="*/ 11 h 649"/>
                <a:gd name="T66" fmla="*/ 12 w 1332"/>
                <a:gd name="T67" fmla="*/ 11 h 649"/>
                <a:gd name="T68" fmla="*/ 11 w 1332"/>
                <a:gd name="T69" fmla="*/ 11 h 649"/>
                <a:gd name="T70" fmla="*/ 11 w 1332"/>
                <a:gd name="T71" fmla="*/ 11 h 649"/>
                <a:gd name="T72" fmla="*/ 10 w 1332"/>
                <a:gd name="T73" fmla="*/ 13 h 649"/>
                <a:gd name="T74" fmla="*/ 10 w 1332"/>
                <a:gd name="T75" fmla="*/ 14 h 649"/>
                <a:gd name="T76" fmla="*/ 9 w 1332"/>
                <a:gd name="T77" fmla="*/ 14 h 649"/>
                <a:gd name="T78" fmla="*/ 7 w 1332"/>
                <a:gd name="T79" fmla="*/ 13 h 649"/>
                <a:gd name="T80" fmla="*/ 7 w 1332"/>
                <a:gd name="T81" fmla="*/ 13 h 649"/>
                <a:gd name="T82" fmla="*/ 2 w 1332"/>
                <a:gd name="T83" fmla="*/ 10 h 649"/>
                <a:gd name="T84" fmla="*/ 2 w 1332"/>
                <a:gd name="T85" fmla="*/ 10 h 649"/>
                <a:gd name="T86" fmla="*/ 0 w 1332"/>
                <a:gd name="T87" fmla="*/ 9 h 649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332"/>
                <a:gd name="T133" fmla="*/ 0 h 649"/>
                <a:gd name="T134" fmla="*/ 1332 w 1332"/>
                <a:gd name="T135" fmla="*/ 649 h 649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332" h="649">
                  <a:moveTo>
                    <a:pt x="0" y="409"/>
                  </a:moveTo>
                  <a:lnTo>
                    <a:pt x="1" y="359"/>
                  </a:lnTo>
                  <a:lnTo>
                    <a:pt x="8" y="341"/>
                  </a:lnTo>
                  <a:lnTo>
                    <a:pt x="77" y="391"/>
                  </a:lnTo>
                  <a:lnTo>
                    <a:pt x="89" y="392"/>
                  </a:lnTo>
                  <a:lnTo>
                    <a:pt x="335" y="535"/>
                  </a:lnTo>
                  <a:lnTo>
                    <a:pt x="329" y="545"/>
                  </a:lnTo>
                  <a:lnTo>
                    <a:pt x="346" y="541"/>
                  </a:lnTo>
                  <a:lnTo>
                    <a:pt x="380" y="568"/>
                  </a:lnTo>
                  <a:lnTo>
                    <a:pt x="392" y="569"/>
                  </a:lnTo>
                  <a:lnTo>
                    <a:pt x="407" y="573"/>
                  </a:lnTo>
                  <a:cubicBezTo>
                    <a:pt x="430" y="556"/>
                    <a:pt x="480" y="508"/>
                    <a:pt x="528" y="470"/>
                  </a:cubicBezTo>
                  <a:cubicBezTo>
                    <a:pt x="576" y="433"/>
                    <a:pt x="668" y="367"/>
                    <a:pt x="692" y="349"/>
                  </a:cubicBezTo>
                  <a:lnTo>
                    <a:pt x="712" y="335"/>
                  </a:lnTo>
                  <a:lnTo>
                    <a:pt x="712" y="172"/>
                  </a:lnTo>
                  <a:lnTo>
                    <a:pt x="893" y="70"/>
                  </a:lnTo>
                  <a:lnTo>
                    <a:pt x="911" y="88"/>
                  </a:lnTo>
                  <a:lnTo>
                    <a:pt x="913" y="356"/>
                  </a:lnTo>
                  <a:lnTo>
                    <a:pt x="1030" y="293"/>
                  </a:lnTo>
                  <a:lnTo>
                    <a:pt x="1048" y="229"/>
                  </a:lnTo>
                  <a:lnTo>
                    <a:pt x="1085" y="131"/>
                  </a:lnTo>
                  <a:lnTo>
                    <a:pt x="1245" y="44"/>
                  </a:lnTo>
                  <a:lnTo>
                    <a:pt x="1332" y="0"/>
                  </a:lnTo>
                  <a:lnTo>
                    <a:pt x="1332" y="119"/>
                  </a:lnTo>
                  <a:lnTo>
                    <a:pt x="1260" y="157"/>
                  </a:lnTo>
                  <a:lnTo>
                    <a:pt x="1235" y="136"/>
                  </a:lnTo>
                  <a:lnTo>
                    <a:pt x="1203" y="123"/>
                  </a:lnTo>
                  <a:lnTo>
                    <a:pt x="1162" y="143"/>
                  </a:lnTo>
                  <a:lnTo>
                    <a:pt x="1130" y="169"/>
                  </a:lnTo>
                  <a:lnTo>
                    <a:pt x="1096" y="240"/>
                  </a:lnTo>
                  <a:lnTo>
                    <a:pt x="1078" y="315"/>
                  </a:lnTo>
                  <a:lnTo>
                    <a:pt x="629" y="562"/>
                  </a:lnTo>
                  <a:lnTo>
                    <a:pt x="602" y="518"/>
                  </a:lnTo>
                  <a:lnTo>
                    <a:pt x="559" y="502"/>
                  </a:lnTo>
                  <a:lnTo>
                    <a:pt x="512" y="511"/>
                  </a:lnTo>
                  <a:lnTo>
                    <a:pt x="484" y="529"/>
                  </a:lnTo>
                  <a:lnTo>
                    <a:pt x="441" y="585"/>
                  </a:lnTo>
                  <a:lnTo>
                    <a:pt x="428" y="640"/>
                  </a:lnTo>
                  <a:lnTo>
                    <a:pt x="421" y="649"/>
                  </a:lnTo>
                  <a:lnTo>
                    <a:pt x="336" y="606"/>
                  </a:lnTo>
                  <a:lnTo>
                    <a:pt x="314" y="614"/>
                  </a:lnTo>
                  <a:lnTo>
                    <a:pt x="78" y="475"/>
                  </a:lnTo>
                  <a:lnTo>
                    <a:pt x="76" y="450"/>
                  </a:lnTo>
                  <a:lnTo>
                    <a:pt x="0" y="409"/>
                  </a:lnTo>
                  <a:close/>
                </a:path>
              </a:pathLst>
            </a:custGeom>
            <a:grpFill/>
            <a:ln w="3175" cmpd="sng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0" name="Freeform 229"/>
            <p:cNvSpPr>
              <a:spLocks/>
            </p:cNvSpPr>
            <p:nvPr/>
          </p:nvSpPr>
          <p:spPr bwMode="auto">
            <a:xfrm>
              <a:off x="831806" y="1847570"/>
              <a:ext cx="102553" cy="53796"/>
            </a:xfrm>
            <a:custGeom>
              <a:avLst/>
              <a:gdLst>
                <a:gd name="T0" fmla="*/ 2 w 954"/>
                <a:gd name="T1" fmla="*/ 1 h 528"/>
                <a:gd name="T2" fmla="*/ 0 w 954"/>
                <a:gd name="T3" fmla="*/ 0 h 528"/>
                <a:gd name="T4" fmla="*/ 0 60000 65536"/>
                <a:gd name="T5" fmla="*/ 0 60000 65536"/>
                <a:gd name="T6" fmla="*/ 0 w 954"/>
                <a:gd name="T7" fmla="*/ 0 h 528"/>
                <a:gd name="T8" fmla="*/ 954 w 954"/>
                <a:gd name="T9" fmla="*/ 528 h 528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954" h="528">
                  <a:moveTo>
                    <a:pt x="954" y="528"/>
                  </a:moveTo>
                  <a:lnTo>
                    <a:pt x="0" y="0"/>
                  </a:lnTo>
                </a:path>
              </a:pathLst>
            </a:custGeom>
            <a:grpFill/>
            <a:ln w="3175" cmpd="sng">
              <a:solidFill>
                <a:srgbClr val="17366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1" name="Freeform 230"/>
            <p:cNvSpPr>
              <a:spLocks/>
            </p:cNvSpPr>
            <p:nvPr/>
          </p:nvSpPr>
          <p:spPr bwMode="auto">
            <a:xfrm>
              <a:off x="836976" y="1821486"/>
              <a:ext cx="144780" cy="52981"/>
            </a:xfrm>
            <a:custGeom>
              <a:avLst/>
              <a:gdLst>
                <a:gd name="T0" fmla="*/ 0 w 1356"/>
                <a:gd name="T1" fmla="*/ 0 h 522"/>
                <a:gd name="T2" fmla="*/ 0 w 1356"/>
                <a:gd name="T3" fmla="*/ 0 h 522"/>
                <a:gd name="T4" fmla="*/ 0 w 1356"/>
                <a:gd name="T5" fmla="*/ 0 h 522"/>
                <a:gd name="T6" fmla="*/ 2 w 1356"/>
                <a:gd name="T7" fmla="*/ 1 h 522"/>
                <a:gd name="T8" fmla="*/ 2 w 1356"/>
                <a:gd name="T9" fmla="*/ 1 h 522"/>
                <a:gd name="T10" fmla="*/ 3 w 1356"/>
                <a:gd name="T11" fmla="*/ 0 h 52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56"/>
                <a:gd name="T19" fmla="*/ 0 h 522"/>
                <a:gd name="T20" fmla="*/ 1356 w 1356"/>
                <a:gd name="T21" fmla="*/ 522 h 52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56" h="522">
                  <a:moveTo>
                    <a:pt x="0" y="33"/>
                  </a:moveTo>
                  <a:lnTo>
                    <a:pt x="12" y="0"/>
                  </a:lnTo>
                  <a:lnTo>
                    <a:pt x="54" y="6"/>
                  </a:lnTo>
                  <a:lnTo>
                    <a:pt x="894" y="480"/>
                  </a:lnTo>
                  <a:lnTo>
                    <a:pt x="930" y="522"/>
                  </a:lnTo>
                  <a:lnTo>
                    <a:pt x="1356" y="272"/>
                  </a:lnTo>
                </a:path>
              </a:pathLst>
            </a:custGeom>
            <a:grpFill/>
            <a:ln w="3175" cmpd="sng">
              <a:solidFill>
                <a:srgbClr val="17366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2" name="Freeform 231"/>
            <p:cNvSpPr>
              <a:spLocks/>
            </p:cNvSpPr>
            <p:nvPr/>
          </p:nvSpPr>
          <p:spPr bwMode="auto">
            <a:xfrm>
              <a:off x="843009" y="1904626"/>
              <a:ext cx="93935" cy="52166"/>
            </a:xfrm>
            <a:custGeom>
              <a:avLst/>
              <a:gdLst>
                <a:gd name="T0" fmla="*/ 2 w 885"/>
                <a:gd name="T1" fmla="*/ 0 h 522"/>
                <a:gd name="T2" fmla="*/ 1 w 885"/>
                <a:gd name="T3" fmla="*/ 0 h 522"/>
                <a:gd name="T4" fmla="*/ 0 w 885"/>
                <a:gd name="T5" fmla="*/ 1 h 522"/>
                <a:gd name="T6" fmla="*/ 0 w 885"/>
                <a:gd name="T7" fmla="*/ 1 h 522"/>
                <a:gd name="T8" fmla="*/ 0 w 885"/>
                <a:gd name="T9" fmla="*/ 1 h 522"/>
                <a:gd name="T10" fmla="*/ 1 w 885"/>
                <a:gd name="T11" fmla="*/ 0 h 522"/>
                <a:gd name="T12" fmla="*/ 1 w 885"/>
                <a:gd name="T13" fmla="*/ 0 h 522"/>
                <a:gd name="T14" fmla="*/ 2 w 885"/>
                <a:gd name="T15" fmla="*/ 0 h 52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885"/>
                <a:gd name="T25" fmla="*/ 0 h 522"/>
                <a:gd name="T26" fmla="*/ 885 w 885"/>
                <a:gd name="T27" fmla="*/ 522 h 52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885" h="522">
                  <a:moveTo>
                    <a:pt x="885" y="33"/>
                  </a:moveTo>
                  <a:lnTo>
                    <a:pt x="476" y="248"/>
                  </a:lnTo>
                  <a:cubicBezTo>
                    <a:pt x="334" y="326"/>
                    <a:pt x="109" y="460"/>
                    <a:pt x="33" y="503"/>
                  </a:cubicBezTo>
                  <a:lnTo>
                    <a:pt x="0" y="522"/>
                  </a:lnTo>
                  <a:lnTo>
                    <a:pt x="35" y="494"/>
                  </a:lnTo>
                  <a:cubicBezTo>
                    <a:pt x="113" y="442"/>
                    <a:pt x="341" y="287"/>
                    <a:pt x="471" y="210"/>
                  </a:cubicBezTo>
                  <a:cubicBezTo>
                    <a:pt x="601" y="133"/>
                    <a:pt x="714" y="70"/>
                    <a:pt x="782" y="36"/>
                  </a:cubicBezTo>
                  <a:lnTo>
                    <a:pt x="864" y="0"/>
                  </a:lnTo>
                </a:path>
              </a:pathLst>
            </a:custGeom>
            <a:grpFill/>
            <a:ln w="3175" cmpd="sng">
              <a:solidFill>
                <a:srgbClr val="17366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3" name="Freeform 232"/>
            <p:cNvSpPr>
              <a:spLocks/>
            </p:cNvSpPr>
            <p:nvPr/>
          </p:nvSpPr>
          <p:spPr bwMode="auto">
            <a:xfrm>
              <a:off x="836976" y="1827192"/>
              <a:ext cx="95658" cy="69283"/>
            </a:xfrm>
            <a:custGeom>
              <a:avLst/>
              <a:gdLst>
                <a:gd name="T0" fmla="*/ 2 w 891"/>
                <a:gd name="T1" fmla="*/ 1 h 684"/>
                <a:gd name="T2" fmla="*/ 2 w 891"/>
                <a:gd name="T3" fmla="*/ 1 h 684"/>
                <a:gd name="T4" fmla="*/ 0 w 891"/>
                <a:gd name="T5" fmla="*/ 0 h 684"/>
                <a:gd name="T6" fmla="*/ 0 w 891"/>
                <a:gd name="T7" fmla="*/ 0 h 684"/>
                <a:gd name="T8" fmla="*/ 0 w 891"/>
                <a:gd name="T9" fmla="*/ 0 h 684"/>
                <a:gd name="T10" fmla="*/ 2 w 891"/>
                <a:gd name="T11" fmla="*/ 1 h 68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91"/>
                <a:gd name="T19" fmla="*/ 0 h 684"/>
                <a:gd name="T20" fmla="*/ 891 w 891"/>
                <a:gd name="T21" fmla="*/ 684 h 68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91" h="684">
                  <a:moveTo>
                    <a:pt x="891" y="477"/>
                  </a:moveTo>
                  <a:lnTo>
                    <a:pt x="879" y="684"/>
                  </a:lnTo>
                  <a:lnTo>
                    <a:pt x="0" y="195"/>
                  </a:lnTo>
                  <a:lnTo>
                    <a:pt x="15" y="6"/>
                  </a:lnTo>
                  <a:lnTo>
                    <a:pt x="51" y="0"/>
                  </a:lnTo>
                  <a:lnTo>
                    <a:pt x="879" y="456"/>
                  </a:lnTo>
                </a:path>
              </a:pathLst>
            </a:custGeom>
            <a:grpFill/>
            <a:ln w="3175" cmpd="sng">
              <a:solidFill>
                <a:srgbClr val="17366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4" name="Freeform 233"/>
            <p:cNvSpPr>
              <a:spLocks/>
            </p:cNvSpPr>
            <p:nvPr/>
          </p:nvSpPr>
          <p:spPr bwMode="auto">
            <a:xfrm>
              <a:off x="939530" y="1856536"/>
              <a:ext cx="36195" cy="40755"/>
            </a:xfrm>
            <a:custGeom>
              <a:avLst/>
              <a:gdLst>
                <a:gd name="T0" fmla="*/ 0 w 344"/>
                <a:gd name="T1" fmla="*/ 0 h 400"/>
                <a:gd name="T2" fmla="*/ 0 w 344"/>
                <a:gd name="T3" fmla="*/ 1 h 400"/>
                <a:gd name="T4" fmla="*/ 1 w 344"/>
                <a:gd name="T5" fmla="*/ 0 h 400"/>
                <a:gd name="T6" fmla="*/ 1 w 344"/>
                <a:gd name="T7" fmla="*/ 0 h 400"/>
                <a:gd name="T8" fmla="*/ 0 w 344"/>
                <a:gd name="T9" fmla="*/ 0 h 4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44"/>
                <a:gd name="T16" fmla="*/ 0 h 400"/>
                <a:gd name="T17" fmla="*/ 344 w 344"/>
                <a:gd name="T18" fmla="*/ 400 h 4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44" h="400">
                  <a:moveTo>
                    <a:pt x="0" y="188"/>
                  </a:moveTo>
                  <a:lnTo>
                    <a:pt x="0" y="400"/>
                  </a:lnTo>
                  <a:lnTo>
                    <a:pt x="344" y="200"/>
                  </a:lnTo>
                  <a:lnTo>
                    <a:pt x="344" y="0"/>
                  </a:lnTo>
                  <a:lnTo>
                    <a:pt x="35" y="175"/>
                  </a:lnTo>
                </a:path>
              </a:pathLst>
            </a:custGeom>
            <a:grpFill/>
            <a:ln w="3175" cmpd="sng">
              <a:solidFill>
                <a:srgbClr val="17366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5" name="Freeform 234"/>
            <p:cNvSpPr>
              <a:spLocks/>
            </p:cNvSpPr>
            <p:nvPr/>
          </p:nvSpPr>
          <p:spPr bwMode="auto">
            <a:xfrm>
              <a:off x="878343" y="1846754"/>
              <a:ext cx="6033" cy="22008"/>
            </a:xfrm>
            <a:custGeom>
              <a:avLst/>
              <a:gdLst>
                <a:gd name="T0" fmla="*/ 0 w 60"/>
                <a:gd name="T1" fmla="*/ 0 h 225"/>
                <a:gd name="T2" fmla="*/ 0 w 60"/>
                <a:gd name="T3" fmla="*/ 0 h 225"/>
                <a:gd name="T4" fmla="*/ 0 w 60"/>
                <a:gd name="T5" fmla="*/ 0 h 225"/>
                <a:gd name="T6" fmla="*/ 0 w 60"/>
                <a:gd name="T7" fmla="*/ 0 h 2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0"/>
                <a:gd name="T13" fmla="*/ 0 h 225"/>
                <a:gd name="T14" fmla="*/ 60 w 60"/>
                <a:gd name="T15" fmla="*/ 225 h 2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0" h="225">
                  <a:moveTo>
                    <a:pt x="0" y="213"/>
                  </a:moveTo>
                  <a:lnTo>
                    <a:pt x="27" y="0"/>
                  </a:lnTo>
                  <a:lnTo>
                    <a:pt x="60" y="24"/>
                  </a:lnTo>
                  <a:lnTo>
                    <a:pt x="39" y="225"/>
                  </a:lnTo>
                </a:path>
              </a:pathLst>
            </a:custGeom>
            <a:grpFill/>
            <a:ln w="3175" cap="flat" cmpd="sng">
              <a:solidFill>
                <a:srgbClr val="17366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6" name="Freeform 235"/>
            <p:cNvSpPr>
              <a:spLocks/>
            </p:cNvSpPr>
            <p:nvPr/>
          </p:nvSpPr>
          <p:spPr bwMode="auto">
            <a:xfrm>
              <a:off x="782684" y="1944566"/>
              <a:ext cx="49984" cy="27713"/>
            </a:xfrm>
            <a:custGeom>
              <a:avLst/>
              <a:gdLst>
                <a:gd name="T0" fmla="*/ 1 w 465"/>
                <a:gd name="T1" fmla="*/ 1 h 271"/>
                <a:gd name="T2" fmla="*/ 0 w 465"/>
                <a:gd name="T3" fmla="*/ 0 h 271"/>
                <a:gd name="T4" fmla="*/ 0 60000 65536"/>
                <a:gd name="T5" fmla="*/ 0 60000 65536"/>
                <a:gd name="T6" fmla="*/ 0 w 465"/>
                <a:gd name="T7" fmla="*/ 0 h 271"/>
                <a:gd name="T8" fmla="*/ 465 w 465"/>
                <a:gd name="T9" fmla="*/ 271 h 27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65" h="271">
                  <a:moveTo>
                    <a:pt x="465" y="271"/>
                  </a:moveTo>
                  <a:lnTo>
                    <a:pt x="0" y="0"/>
                  </a:lnTo>
                </a:path>
              </a:pathLst>
            </a:custGeom>
            <a:grpFill/>
            <a:ln w="3175" cmpd="sng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7" name="Freeform 236"/>
            <p:cNvSpPr>
              <a:spLocks/>
            </p:cNvSpPr>
            <p:nvPr/>
          </p:nvSpPr>
          <p:spPr bwMode="auto">
            <a:xfrm>
              <a:off x="842147" y="1892400"/>
              <a:ext cx="72390" cy="63578"/>
            </a:xfrm>
            <a:custGeom>
              <a:avLst/>
              <a:gdLst>
                <a:gd name="T0" fmla="*/ 0 w 684"/>
                <a:gd name="T1" fmla="*/ 1 h 626"/>
                <a:gd name="T2" fmla="*/ 0 w 684"/>
                <a:gd name="T3" fmla="*/ 1 h 626"/>
                <a:gd name="T4" fmla="*/ 1 w 684"/>
                <a:gd name="T5" fmla="*/ 0 h 626"/>
                <a:gd name="T6" fmla="*/ 1 w 684"/>
                <a:gd name="T7" fmla="*/ 0 h 626"/>
                <a:gd name="T8" fmla="*/ 1 w 684"/>
                <a:gd name="T9" fmla="*/ 0 h 6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84"/>
                <a:gd name="T16" fmla="*/ 0 h 626"/>
                <a:gd name="T17" fmla="*/ 684 w 684"/>
                <a:gd name="T18" fmla="*/ 626 h 62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84" h="626">
                  <a:moveTo>
                    <a:pt x="0" y="626"/>
                  </a:moveTo>
                  <a:lnTo>
                    <a:pt x="57" y="569"/>
                  </a:lnTo>
                  <a:cubicBezTo>
                    <a:pt x="121" y="503"/>
                    <a:pt x="290" y="316"/>
                    <a:pt x="384" y="228"/>
                  </a:cubicBezTo>
                  <a:cubicBezTo>
                    <a:pt x="509" y="133"/>
                    <a:pt x="564" y="75"/>
                    <a:pt x="624" y="42"/>
                  </a:cubicBezTo>
                  <a:lnTo>
                    <a:pt x="684" y="0"/>
                  </a:lnTo>
                </a:path>
              </a:pathLst>
            </a:custGeom>
            <a:grpFill/>
            <a:ln w="3175" cmpd="sng">
              <a:solidFill>
                <a:srgbClr val="17366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8" name="Oval 237"/>
            <p:cNvSpPr>
              <a:spLocks noChangeArrowheads="1"/>
            </p:cNvSpPr>
            <p:nvPr/>
          </p:nvSpPr>
          <p:spPr bwMode="auto">
            <a:xfrm rot="20160818">
              <a:off x="843009" y="1956793"/>
              <a:ext cx="6033" cy="8151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39" name="Freeform 238"/>
            <p:cNvSpPr>
              <a:spLocks/>
            </p:cNvSpPr>
            <p:nvPr/>
          </p:nvSpPr>
          <p:spPr bwMode="auto">
            <a:xfrm>
              <a:off x="935220" y="1852460"/>
              <a:ext cx="43089" cy="84770"/>
            </a:xfrm>
            <a:custGeom>
              <a:avLst/>
              <a:gdLst>
                <a:gd name="T0" fmla="*/ 0 w 408"/>
                <a:gd name="T1" fmla="*/ 0 h 848"/>
                <a:gd name="T2" fmla="*/ 0 w 408"/>
                <a:gd name="T3" fmla="*/ 1 h 848"/>
                <a:gd name="T4" fmla="*/ 0 w 408"/>
                <a:gd name="T5" fmla="*/ 2 h 848"/>
                <a:gd name="T6" fmla="*/ 0 w 408"/>
                <a:gd name="T7" fmla="*/ 2 h 848"/>
                <a:gd name="T8" fmla="*/ 1 w 408"/>
                <a:gd name="T9" fmla="*/ 1 h 848"/>
                <a:gd name="T10" fmla="*/ 1 w 408"/>
                <a:gd name="T11" fmla="*/ 1 h 848"/>
                <a:gd name="T12" fmla="*/ 1 w 408"/>
                <a:gd name="T13" fmla="*/ 0 h 848"/>
                <a:gd name="T14" fmla="*/ 0 w 408"/>
                <a:gd name="T15" fmla="*/ 0 h 84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08"/>
                <a:gd name="T25" fmla="*/ 0 h 848"/>
                <a:gd name="T26" fmla="*/ 408 w 408"/>
                <a:gd name="T27" fmla="*/ 848 h 84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08" h="848">
                  <a:moveTo>
                    <a:pt x="0" y="232"/>
                  </a:moveTo>
                  <a:lnTo>
                    <a:pt x="0" y="488"/>
                  </a:lnTo>
                  <a:lnTo>
                    <a:pt x="0" y="832"/>
                  </a:lnTo>
                  <a:lnTo>
                    <a:pt x="64" y="848"/>
                  </a:lnTo>
                  <a:lnTo>
                    <a:pt x="376" y="672"/>
                  </a:lnTo>
                  <a:lnTo>
                    <a:pt x="408" y="616"/>
                  </a:lnTo>
                  <a:lnTo>
                    <a:pt x="408" y="0"/>
                  </a:lnTo>
                  <a:lnTo>
                    <a:pt x="0" y="232"/>
                  </a:lnTo>
                  <a:close/>
                </a:path>
              </a:pathLst>
            </a:custGeom>
            <a:grpFill/>
            <a:ln w="3175" cmpd="sng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0" name="Freeform 239"/>
            <p:cNvSpPr>
              <a:spLocks/>
            </p:cNvSpPr>
            <p:nvPr/>
          </p:nvSpPr>
          <p:spPr bwMode="auto">
            <a:xfrm>
              <a:off x="781822" y="1850015"/>
              <a:ext cx="49984" cy="72544"/>
            </a:xfrm>
            <a:custGeom>
              <a:avLst/>
              <a:gdLst>
                <a:gd name="T0" fmla="*/ 1 w 474"/>
                <a:gd name="T1" fmla="*/ 0 h 705"/>
                <a:gd name="T2" fmla="*/ 1 w 474"/>
                <a:gd name="T3" fmla="*/ 0 h 705"/>
                <a:gd name="T4" fmla="*/ 1 w 474"/>
                <a:gd name="T5" fmla="*/ 1 h 705"/>
                <a:gd name="T6" fmla="*/ 0 w 474"/>
                <a:gd name="T7" fmla="*/ 1 h 705"/>
                <a:gd name="T8" fmla="*/ 0 w 474"/>
                <a:gd name="T9" fmla="*/ 1 h 705"/>
                <a:gd name="T10" fmla="*/ 0 w 474"/>
                <a:gd name="T11" fmla="*/ 1 h 705"/>
                <a:gd name="T12" fmla="*/ 0 w 474"/>
                <a:gd name="T13" fmla="*/ 1 h 705"/>
                <a:gd name="T14" fmla="*/ 1 w 474"/>
                <a:gd name="T15" fmla="*/ 0 h 705"/>
                <a:gd name="T16" fmla="*/ 1 w 474"/>
                <a:gd name="T17" fmla="*/ 0 h 70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74"/>
                <a:gd name="T28" fmla="*/ 0 h 705"/>
                <a:gd name="T29" fmla="*/ 474 w 474"/>
                <a:gd name="T30" fmla="*/ 705 h 70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74" h="705">
                  <a:moveTo>
                    <a:pt x="474" y="0"/>
                  </a:moveTo>
                  <a:lnTo>
                    <a:pt x="458" y="40"/>
                  </a:lnTo>
                  <a:cubicBezTo>
                    <a:pt x="435" y="83"/>
                    <a:pt x="391" y="178"/>
                    <a:pt x="338" y="260"/>
                  </a:cubicBezTo>
                  <a:cubicBezTo>
                    <a:pt x="251" y="392"/>
                    <a:pt x="198" y="459"/>
                    <a:pt x="142" y="532"/>
                  </a:cubicBezTo>
                  <a:lnTo>
                    <a:pt x="0" y="705"/>
                  </a:lnTo>
                  <a:lnTo>
                    <a:pt x="60" y="627"/>
                  </a:lnTo>
                  <a:cubicBezTo>
                    <a:pt x="103" y="566"/>
                    <a:pt x="204" y="421"/>
                    <a:pt x="258" y="336"/>
                  </a:cubicBezTo>
                  <a:cubicBezTo>
                    <a:pt x="333" y="216"/>
                    <a:pt x="355" y="166"/>
                    <a:pt x="382" y="116"/>
                  </a:cubicBezTo>
                  <a:lnTo>
                    <a:pt x="422" y="52"/>
                  </a:lnTo>
                </a:path>
              </a:pathLst>
            </a:custGeom>
            <a:grpFill/>
            <a:ln w="3175" cap="flat" cmpd="sng">
              <a:solidFill>
                <a:srgbClr val="17366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1" name="Freeform 240"/>
            <p:cNvSpPr>
              <a:spLocks/>
            </p:cNvSpPr>
            <p:nvPr/>
          </p:nvSpPr>
          <p:spPr bwMode="auto">
            <a:xfrm>
              <a:off x="780960" y="1860611"/>
              <a:ext cx="73252" cy="63578"/>
            </a:xfrm>
            <a:custGeom>
              <a:avLst/>
              <a:gdLst>
                <a:gd name="T0" fmla="*/ 0 w 684"/>
                <a:gd name="T1" fmla="*/ 1 h 626"/>
                <a:gd name="T2" fmla="*/ 0 w 684"/>
                <a:gd name="T3" fmla="*/ 1 h 626"/>
                <a:gd name="T4" fmla="*/ 1 w 684"/>
                <a:gd name="T5" fmla="*/ 0 h 626"/>
                <a:gd name="T6" fmla="*/ 1 w 684"/>
                <a:gd name="T7" fmla="*/ 0 h 626"/>
                <a:gd name="T8" fmla="*/ 1 w 684"/>
                <a:gd name="T9" fmla="*/ 0 h 6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84"/>
                <a:gd name="T16" fmla="*/ 0 h 626"/>
                <a:gd name="T17" fmla="*/ 684 w 684"/>
                <a:gd name="T18" fmla="*/ 626 h 62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84" h="626">
                  <a:moveTo>
                    <a:pt x="0" y="626"/>
                  </a:moveTo>
                  <a:lnTo>
                    <a:pt x="57" y="569"/>
                  </a:lnTo>
                  <a:cubicBezTo>
                    <a:pt x="121" y="503"/>
                    <a:pt x="290" y="316"/>
                    <a:pt x="384" y="228"/>
                  </a:cubicBezTo>
                  <a:cubicBezTo>
                    <a:pt x="509" y="133"/>
                    <a:pt x="564" y="75"/>
                    <a:pt x="624" y="42"/>
                  </a:cubicBezTo>
                  <a:lnTo>
                    <a:pt x="684" y="0"/>
                  </a:lnTo>
                </a:path>
              </a:pathLst>
            </a:custGeom>
            <a:grpFill/>
            <a:ln w="3175" cmpd="sng">
              <a:solidFill>
                <a:srgbClr val="17366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2" name="Oval 241"/>
            <p:cNvSpPr>
              <a:spLocks noChangeArrowheads="1"/>
            </p:cNvSpPr>
            <p:nvPr/>
          </p:nvSpPr>
          <p:spPr bwMode="auto">
            <a:xfrm rot="20160818">
              <a:off x="826635" y="1952717"/>
              <a:ext cx="11203" cy="13857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43" name="Oval 242"/>
            <p:cNvSpPr>
              <a:spLocks noChangeArrowheads="1"/>
            </p:cNvSpPr>
            <p:nvPr/>
          </p:nvSpPr>
          <p:spPr bwMode="auto">
            <a:xfrm rot="20160818">
              <a:off x="782684" y="1927449"/>
              <a:ext cx="11203" cy="15487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44" name="Oval 243"/>
            <p:cNvSpPr>
              <a:spLocks noChangeArrowheads="1"/>
            </p:cNvSpPr>
            <p:nvPr/>
          </p:nvSpPr>
          <p:spPr bwMode="auto">
            <a:xfrm rot="20160541">
              <a:off x="822326" y="1969834"/>
              <a:ext cx="4309" cy="6521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45" name="Oval 244"/>
            <p:cNvSpPr>
              <a:spLocks noChangeArrowheads="1"/>
            </p:cNvSpPr>
            <p:nvPr/>
          </p:nvSpPr>
          <p:spPr bwMode="auto">
            <a:xfrm rot="20160541">
              <a:off x="784407" y="1949457"/>
              <a:ext cx="5171" cy="6521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46" name="Freeform 245"/>
            <p:cNvSpPr>
              <a:spLocks/>
            </p:cNvSpPr>
            <p:nvPr/>
          </p:nvSpPr>
          <p:spPr bwMode="auto">
            <a:xfrm>
              <a:off x="796472" y="1933970"/>
              <a:ext cx="25854" cy="24453"/>
            </a:xfrm>
            <a:custGeom>
              <a:avLst/>
              <a:gdLst>
                <a:gd name="T0" fmla="*/ 0 w 141"/>
                <a:gd name="T1" fmla="*/ 1 h 138"/>
                <a:gd name="T2" fmla="*/ 1 w 141"/>
                <a:gd name="T3" fmla="*/ 2 h 138"/>
                <a:gd name="T4" fmla="*/ 1 w 141"/>
                <a:gd name="T5" fmla="*/ 1 h 138"/>
                <a:gd name="T6" fmla="*/ 0 w 141"/>
                <a:gd name="T7" fmla="*/ 0 h 138"/>
                <a:gd name="T8" fmla="*/ 0 w 141"/>
                <a:gd name="T9" fmla="*/ 1 h 1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1"/>
                <a:gd name="T16" fmla="*/ 0 h 138"/>
                <a:gd name="T17" fmla="*/ 141 w 141"/>
                <a:gd name="T18" fmla="*/ 138 h 13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1" h="138">
                  <a:moveTo>
                    <a:pt x="6" y="66"/>
                  </a:moveTo>
                  <a:lnTo>
                    <a:pt x="138" y="138"/>
                  </a:lnTo>
                  <a:lnTo>
                    <a:pt x="141" y="85"/>
                  </a:lnTo>
                  <a:lnTo>
                    <a:pt x="0" y="0"/>
                  </a:lnTo>
                  <a:lnTo>
                    <a:pt x="6" y="66"/>
                  </a:lnTo>
                  <a:close/>
                </a:path>
              </a:pathLst>
            </a:custGeom>
            <a:grpFill/>
            <a:ln w="3175" cap="flat" cmpd="sng">
              <a:solidFill>
                <a:srgbClr val="17366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7" name="Oval 246"/>
            <p:cNvSpPr>
              <a:spLocks noChangeArrowheads="1"/>
            </p:cNvSpPr>
            <p:nvPr/>
          </p:nvSpPr>
          <p:spPr bwMode="auto">
            <a:xfrm rot="20160541">
              <a:off x="849903" y="1961684"/>
              <a:ext cx="4309" cy="6521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48" name="Oval 247"/>
            <p:cNvSpPr>
              <a:spLocks noChangeArrowheads="1"/>
            </p:cNvSpPr>
            <p:nvPr/>
          </p:nvSpPr>
          <p:spPr bwMode="auto">
            <a:xfrm rot="20160818">
              <a:off x="764586" y="1913593"/>
              <a:ext cx="5171" cy="8966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49" name="Line 248"/>
            <p:cNvSpPr>
              <a:spLocks noChangeShapeType="1"/>
            </p:cNvSpPr>
            <p:nvPr/>
          </p:nvSpPr>
          <p:spPr bwMode="auto">
            <a:xfrm flipV="1">
              <a:off x="986067" y="1814967"/>
              <a:ext cx="0" cy="86400"/>
            </a:xfrm>
            <a:prstGeom prst="lin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0" name="Freeform 249"/>
            <p:cNvSpPr>
              <a:spLocks/>
            </p:cNvSpPr>
            <p:nvPr/>
          </p:nvSpPr>
          <p:spPr bwMode="auto">
            <a:xfrm>
              <a:off x="791302" y="1894845"/>
              <a:ext cx="80146" cy="57872"/>
            </a:xfrm>
            <a:custGeom>
              <a:avLst/>
              <a:gdLst>
                <a:gd name="T0" fmla="*/ 0 w 546"/>
                <a:gd name="T1" fmla="*/ 1 h 426"/>
                <a:gd name="T2" fmla="*/ 2 w 546"/>
                <a:gd name="T3" fmla="*/ 2 h 426"/>
                <a:gd name="T4" fmla="*/ 2 w 546"/>
                <a:gd name="T5" fmla="*/ 2 h 426"/>
                <a:gd name="T6" fmla="*/ 3 w 546"/>
                <a:gd name="T7" fmla="*/ 1 h 426"/>
                <a:gd name="T8" fmla="*/ 1 w 546"/>
                <a:gd name="T9" fmla="*/ 0 h 426"/>
                <a:gd name="T10" fmla="*/ 1 w 546"/>
                <a:gd name="T11" fmla="*/ 1 h 426"/>
                <a:gd name="T12" fmla="*/ 0 w 546"/>
                <a:gd name="T13" fmla="*/ 1 h 42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6"/>
                <a:gd name="T22" fmla="*/ 0 h 426"/>
                <a:gd name="T23" fmla="*/ 546 w 546"/>
                <a:gd name="T24" fmla="*/ 426 h 42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6" h="426">
                  <a:moveTo>
                    <a:pt x="0" y="246"/>
                  </a:moveTo>
                  <a:lnTo>
                    <a:pt x="300" y="426"/>
                  </a:lnTo>
                  <a:lnTo>
                    <a:pt x="402" y="312"/>
                  </a:lnTo>
                  <a:lnTo>
                    <a:pt x="546" y="162"/>
                  </a:lnTo>
                  <a:lnTo>
                    <a:pt x="252" y="0"/>
                  </a:lnTo>
                  <a:lnTo>
                    <a:pt x="126" y="114"/>
                  </a:lnTo>
                  <a:lnTo>
                    <a:pt x="0" y="246"/>
                  </a:lnTo>
                  <a:close/>
                </a:path>
              </a:pathLst>
            </a:custGeom>
            <a:grpFill/>
            <a:ln w="9525" cap="flat" cmpd="sng">
              <a:solidFill>
                <a:srgbClr val="17366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1" name="Group 250"/>
            <p:cNvGrpSpPr>
              <a:grpSpLocks/>
            </p:cNvGrpSpPr>
            <p:nvPr/>
          </p:nvGrpSpPr>
          <p:grpSpPr bwMode="auto">
            <a:xfrm>
              <a:off x="874033" y="1770950"/>
              <a:ext cx="61187" cy="56242"/>
              <a:chOff x="2352" y="3792"/>
              <a:chExt cx="329" cy="318"/>
            </a:xfrm>
            <a:grpFill/>
          </p:grpSpPr>
          <p:sp>
            <p:nvSpPr>
              <p:cNvPr id="676" name="Freeform 251"/>
              <p:cNvSpPr>
                <a:spLocks/>
              </p:cNvSpPr>
              <p:nvPr/>
            </p:nvSpPr>
            <p:spPr bwMode="auto">
              <a:xfrm>
                <a:off x="2352" y="3792"/>
                <a:ext cx="329" cy="318"/>
              </a:xfrm>
              <a:custGeom>
                <a:avLst/>
                <a:gdLst>
                  <a:gd name="T0" fmla="*/ 76 w 675"/>
                  <a:gd name="T1" fmla="*/ 55 h 653"/>
                  <a:gd name="T2" fmla="*/ 74 w 675"/>
                  <a:gd name="T3" fmla="*/ 23 h 653"/>
                  <a:gd name="T4" fmla="*/ 33 w 675"/>
                  <a:gd name="T5" fmla="*/ 0 h 653"/>
                  <a:gd name="T6" fmla="*/ 0 w 675"/>
                  <a:gd name="T7" fmla="*/ 20 h 653"/>
                  <a:gd name="T8" fmla="*/ 0 w 675"/>
                  <a:gd name="T9" fmla="*/ 53 h 653"/>
                  <a:gd name="T10" fmla="*/ 40 w 675"/>
                  <a:gd name="T11" fmla="*/ 75 h 653"/>
                  <a:gd name="T12" fmla="*/ 78 w 675"/>
                  <a:gd name="T13" fmla="*/ 53 h 65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75"/>
                  <a:gd name="T22" fmla="*/ 0 h 653"/>
                  <a:gd name="T23" fmla="*/ 675 w 675"/>
                  <a:gd name="T24" fmla="*/ 653 h 65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75" h="653">
                    <a:moveTo>
                      <a:pt x="654" y="477"/>
                    </a:moveTo>
                    <a:lnTo>
                      <a:pt x="639" y="198"/>
                    </a:lnTo>
                    <a:lnTo>
                      <a:pt x="288" y="0"/>
                    </a:lnTo>
                    <a:lnTo>
                      <a:pt x="0" y="173"/>
                    </a:lnTo>
                    <a:lnTo>
                      <a:pt x="0" y="461"/>
                    </a:lnTo>
                    <a:lnTo>
                      <a:pt x="345" y="653"/>
                    </a:lnTo>
                    <a:lnTo>
                      <a:pt x="675" y="458"/>
                    </a:lnTo>
                  </a:path>
                </a:pathLst>
              </a:custGeom>
              <a:grpFill/>
              <a:ln w="3175" cap="flat" cmpd="sng">
                <a:solidFill>
                  <a:srgbClr val="17366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7" name="Freeform 252"/>
              <p:cNvSpPr>
                <a:spLocks/>
              </p:cNvSpPr>
              <p:nvPr/>
            </p:nvSpPr>
            <p:spPr bwMode="auto">
              <a:xfrm>
                <a:off x="2533" y="3896"/>
                <a:ext cx="128" cy="80"/>
              </a:xfrm>
              <a:custGeom>
                <a:avLst/>
                <a:gdLst>
                  <a:gd name="T0" fmla="*/ 0 w 261"/>
                  <a:gd name="T1" fmla="*/ 19 h 164"/>
                  <a:gd name="T2" fmla="*/ 31 w 261"/>
                  <a:gd name="T3" fmla="*/ 0 h 164"/>
                  <a:gd name="T4" fmla="*/ 0 60000 65536"/>
                  <a:gd name="T5" fmla="*/ 0 60000 65536"/>
                  <a:gd name="T6" fmla="*/ 0 w 261"/>
                  <a:gd name="T7" fmla="*/ 0 h 164"/>
                  <a:gd name="T8" fmla="*/ 261 w 261"/>
                  <a:gd name="T9" fmla="*/ 164 h 164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61" h="164">
                    <a:moveTo>
                      <a:pt x="0" y="164"/>
                    </a:moveTo>
                    <a:lnTo>
                      <a:pt x="261" y="0"/>
                    </a:lnTo>
                  </a:path>
                </a:pathLst>
              </a:custGeom>
              <a:grpFill/>
              <a:ln w="3175" cmpd="sng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8" name="Freeform 253"/>
              <p:cNvSpPr>
                <a:spLocks/>
              </p:cNvSpPr>
              <p:nvPr/>
            </p:nvSpPr>
            <p:spPr bwMode="auto">
              <a:xfrm>
                <a:off x="2352" y="3881"/>
                <a:ext cx="161" cy="90"/>
              </a:xfrm>
              <a:custGeom>
                <a:avLst/>
                <a:gdLst>
                  <a:gd name="T0" fmla="*/ 0 w 330"/>
                  <a:gd name="T1" fmla="*/ 0 h 186"/>
                  <a:gd name="T2" fmla="*/ 39 w 330"/>
                  <a:gd name="T3" fmla="*/ 21 h 186"/>
                  <a:gd name="T4" fmla="*/ 0 60000 65536"/>
                  <a:gd name="T5" fmla="*/ 0 60000 65536"/>
                  <a:gd name="T6" fmla="*/ 0 w 330"/>
                  <a:gd name="T7" fmla="*/ 0 h 186"/>
                  <a:gd name="T8" fmla="*/ 330 w 330"/>
                  <a:gd name="T9" fmla="*/ 186 h 18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30" h="186">
                    <a:moveTo>
                      <a:pt x="0" y="0"/>
                    </a:moveTo>
                    <a:lnTo>
                      <a:pt x="330" y="186"/>
                    </a:lnTo>
                  </a:path>
                </a:pathLst>
              </a:custGeom>
              <a:grpFill/>
              <a:ln w="3175" cmpd="sng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9" name="Freeform 254"/>
              <p:cNvSpPr>
                <a:spLocks/>
              </p:cNvSpPr>
              <p:nvPr/>
            </p:nvSpPr>
            <p:spPr bwMode="auto">
              <a:xfrm>
                <a:off x="2522" y="3989"/>
                <a:ext cx="0" cy="121"/>
              </a:xfrm>
              <a:custGeom>
                <a:avLst/>
                <a:gdLst>
                  <a:gd name="T0" fmla="*/ 0 w 1"/>
                  <a:gd name="T1" fmla="*/ 29 h 249"/>
                  <a:gd name="T2" fmla="*/ 0 w 1"/>
                  <a:gd name="T3" fmla="*/ 0 h 249"/>
                  <a:gd name="T4" fmla="*/ 0 60000 65536"/>
                  <a:gd name="T5" fmla="*/ 0 60000 65536"/>
                  <a:gd name="T6" fmla="*/ 0 w 1"/>
                  <a:gd name="T7" fmla="*/ 0 h 249"/>
                  <a:gd name="T8" fmla="*/ 0 w 1"/>
                  <a:gd name="T9" fmla="*/ 249 h 249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" h="249">
                    <a:moveTo>
                      <a:pt x="0" y="249"/>
                    </a:moveTo>
                    <a:lnTo>
                      <a:pt x="0" y="0"/>
                    </a:lnTo>
                  </a:path>
                </a:pathLst>
              </a:custGeom>
              <a:grpFill/>
              <a:ln w="3175" cmpd="sng">
                <a:solidFill>
                  <a:srgbClr val="173660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80" name="Freeform 255"/>
              <p:cNvSpPr>
                <a:spLocks/>
              </p:cNvSpPr>
              <p:nvPr/>
            </p:nvSpPr>
            <p:spPr bwMode="auto">
              <a:xfrm>
                <a:off x="2361" y="3904"/>
                <a:ext cx="152" cy="188"/>
              </a:xfrm>
              <a:custGeom>
                <a:avLst/>
                <a:gdLst>
                  <a:gd name="T0" fmla="*/ 0 w 312"/>
                  <a:gd name="T1" fmla="*/ 0 h 387"/>
                  <a:gd name="T2" fmla="*/ 0 w 312"/>
                  <a:gd name="T3" fmla="*/ 25 h 387"/>
                  <a:gd name="T4" fmla="*/ 36 w 312"/>
                  <a:gd name="T5" fmla="*/ 44 h 387"/>
                  <a:gd name="T6" fmla="*/ 36 w 312"/>
                  <a:gd name="T7" fmla="*/ 20 h 387"/>
                  <a:gd name="T8" fmla="*/ 0 w 312"/>
                  <a:gd name="T9" fmla="*/ 0 h 38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2"/>
                  <a:gd name="T16" fmla="*/ 0 h 387"/>
                  <a:gd name="T17" fmla="*/ 312 w 312"/>
                  <a:gd name="T18" fmla="*/ 387 h 38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2" h="387">
                    <a:moveTo>
                      <a:pt x="0" y="0"/>
                    </a:moveTo>
                    <a:lnTo>
                      <a:pt x="0" y="216"/>
                    </a:lnTo>
                    <a:lnTo>
                      <a:pt x="312" y="387"/>
                    </a:lnTo>
                    <a:lnTo>
                      <a:pt x="312" y="17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17366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652" name="Line 256"/>
            <p:cNvSpPr>
              <a:spLocks noChangeShapeType="1"/>
            </p:cNvSpPr>
            <p:nvPr/>
          </p:nvSpPr>
          <p:spPr bwMode="auto">
            <a:xfrm>
              <a:off x="890407" y="1763614"/>
              <a:ext cx="95658" cy="50536"/>
            </a:xfrm>
            <a:prstGeom prst="lin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3" name="Line 257"/>
            <p:cNvSpPr>
              <a:spLocks noChangeShapeType="1"/>
            </p:cNvSpPr>
            <p:nvPr/>
          </p:nvSpPr>
          <p:spPr bwMode="auto">
            <a:xfrm flipV="1">
              <a:off x="984342" y="1761984"/>
              <a:ext cx="97382" cy="52981"/>
            </a:xfrm>
            <a:prstGeom prst="lin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751" name="Group 258"/>
            <p:cNvGrpSpPr>
              <a:grpSpLocks/>
            </p:cNvGrpSpPr>
            <p:nvPr/>
          </p:nvGrpSpPr>
          <p:grpSpPr bwMode="auto">
            <a:xfrm>
              <a:off x="1074830" y="1754653"/>
              <a:ext cx="6894" cy="107594"/>
              <a:chOff x="2784" y="2408"/>
              <a:chExt cx="30" cy="472"/>
            </a:xfrm>
            <a:grpFill/>
          </p:grpSpPr>
          <p:sp>
            <p:nvSpPr>
              <p:cNvPr id="674" name="Freeform 259"/>
              <p:cNvSpPr>
                <a:spLocks/>
              </p:cNvSpPr>
              <p:nvPr/>
            </p:nvSpPr>
            <p:spPr bwMode="auto">
              <a:xfrm>
                <a:off x="2792" y="2408"/>
                <a:ext cx="15" cy="235"/>
              </a:xfrm>
              <a:custGeom>
                <a:avLst/>
                <a:gdLst>
                  <a:gd name="T0" fmla="*/ 1 w 15"/>
                  <a:gd name="T1" fmla="*/ 0 h 235"/>
                  <a:gd name="T2" fmla="*/ 0 w 15"/>
                  <a:gd name="T3" fmla="*/ 232 h 235"/>
                  <a:gd name="T4" fmla="*/ 4 w 15"/>
                  <a:gd name="T5" fmla="*/ 235 h 235"/>
                  <a:gd name="T6" fmla="*/ 15 w 15"/>
                  <a:gd name="T7" fmla="*/ 234 h 235"/>
                  <a:gd name="T8" fmla="*/ 15 w 15"/>
                  <a:gd name="T9" fmla="*/ 1 h 235"/>
                  <a:gd name="T10" fmla="*/ 7 w 15"/>
                  <a:gd name="T11" fmla="*/ 1 h 235"/>
                  <a:gd name="T12" fmla="*/ 1 w 15"/>
                  <a:gd name="T13" fmla="*/ 0 h 23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5"/>
                  <a:gd name="T22" fmla="*/ 0 h 235"/>
                  <a:gd name="T23" fmla="*/ 15 w 15"/>
                  <a:gd name="T24" fmla="*/ 235 h 23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5" h="235">
                    <a:moveTo>
                      <a:pt x="1" y="0"/>
                    </a:moveTo>
                    <a:lnTo>
                      <a:pt x="0" y="232"/>
                    </a:lnTo>
                    <a:lnTo>
                      <a:pt x="4" y="235"/>
                    </a:lnTo>
                    <a:lnTo>
                      <a:pt x="15" y="234"/>
                    </a:lnTo>
                    <a:lnTo>
                      <a:pt x="15" y="1"/>
                    </a:lnTo>
                    <a:lnTo>
                      <a:pt x="7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3175" cmpd="sng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5" name="Freeform 260"/>
              <p:cNvSpPr>
                <a:spLocks/>
              </p:cNvSpPr>
              <p:nvPr/>
            </p:nvSpPr>
            <p:spPr bwMode="auto">
              <a:xfrm>
                <a:off x="2784" y="2632"/>
                <a:ext cx="30" cy="248"/>
              </a:xfrm>
              <a:custGeom>
                <a:avLst/>
                <a:gdLst>
                  <a:gd name="T0" fmla="*/ 5 w 30"/>
                  <a:gd name="T1" fmla="*/ 0 h 248"/>
                  <a:gd name="T2" fmla="*/ 0 w 30"/>
                  <a:gd name="T3" fmla="*/ 243 h 248"/>
                  <a:gd name="T4" fmla="*/ 12 w 30"/>
                  <a:gd name="T5" fmla="*/ 248 h 248"/>
                  <a:gd name="T6" fmla="*/ 30 w 30"/>
                  <a:gd name="T7" fmla="*/ 243 h 248"/>
                  <a:gd name="T8" fmla="*/ 27 w 30"/>
                  <a:gd name="T9" fmla="*/ 0 h 248"/>
                  <a:gd name="T10" fmla="*/ 15 w 30"/>
                  <a:gd name="T11" fmla="*/ 5 h 248"/>
                  <a:gd name="T12" fmla="*/ 3 w 30"/>
                  <a:gd name="T13" fmla="*/ 2 h 24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0"/>
                  <a:gd name="T22" fmla="*/ 0 h 248"/>
                  <a:gd name="T23" fmla="*/ 30 w 30"/>
                  <a:gd name="T24" fmla="*/ 248 h 24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0" h="248">
                    <a:moveTo>
                      <a:pt x="5" y="0"/>
                    </a:moveTo>
                    <a:lnTo>
                      <a:pt x="0" y="243"/>
                    </a:lnTo>
                    <a:lnTo>
                      <a:pt x="12" y="248"/>
                    </a:lnTo>
                    <a:lnTo>
                      <a:pt x="30" y="243"/>
                    </a:lnTo>
                    <a:lnTo>
                      <a:pt x="27" y="0"/>
                    </a:lnTo>
                    <a:lnTo>
                      <a:pt x="15" y="5"/>
                    </a:lnTo>
                    <a:lnTo>
                      <a:pt x="3" y="2"/>
                    </a:lnTo>
                  </a:path>
                </a:pathLst>
              </a:custGeom>
              <a:grpFill/>
              <a:ln w="3175" cmpd="sng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752" name="Group 261"/>
            <p:cNvGrpSpPr>
              <a:grpSpLocks/>
            </p:cNvGrpSpPr>
            <p:nvPr/>
          </p:nvGrpSpPr>
          <p:grpSpPr bwMode="auto">
            <a:xfrm flipH="1">
              <a:off x="1067935" y="1731826"/>
              <a:ext cx="25854" cy="35049"/>
              <a:chOff x="911" y="2160"/>
              <a:chExt cx="339" cy="480"/>
            </a:xfrm>
            <a:grpFill/>
          </p:grpSpPr>
          <p:sp>
            <p:nvSpPr>
              <p:cNvPr id="669" name="Freeform 262"/>
              <p:cNvSpPr>
                <a:spLocks/>
              </p:cNvSpPr>
              <p:nvPr/>
            </p:nvSpPr>
            <p:spPr bwMode="auto">
              <a:xfrm>
                <a:off x="911" y="2160"/>
                <a:ext cx="339" cy="480"/>
              </a:xfrm>
              <a:custGeom>
                <a:avLst/>
                <a:gdLst>
                  <a:gd name="T0" fmla="*/ 6 w 339"/>
                  <a:gd name="T1" fmla="*/ 150 h 480"/>
                  <a:gd name="T2" fmla="*/ 0 w 339"/>
                  <a:gd name="T3" fmla="*/ 334 h 480"/>
                  <a:gd name="T4" fmla="*/ 1 w 339"/>
                  <a:gd name="T5" fmla="*/ 405 h 480"/>
                  <a:gd name="T6" fmla="*/ 21 w 339"/>
                  <a:gd name="T7" fmla="*/ 431 h 480"/>
                  <a:gd name="T8" fmla="*/ 54 w 339"/>
                  <a:gd name="T9" fmla="*/ 456 h 480"/>
                  <a:gd name="T10" fmla="*/ 129 w 339"/>
                  <a:gd name="T11" fmla="*/ 477 h 480"/>
                  <a:gd name="T12" fmla="*/ 211 w 339"/>
                  <a:gd name="T13" fmla="*/ 480 h 480"/>
                  <a:gd name="T14" fmla="*/ 288 w 339"/>
                  <a:gd name="T15" fmla="*/ 458 h 480"/>
                  <a:gd name="T16" fmla="*/ 333 w 339"/>
                  <a:gd name="T17" fmla="*/ 419 h 480"/>
                  <a:gd name="T18" fmla="*/ 337 w 339"/>
                  <a:gd name="T19" fmla="*/ 393 h 480"/>
                  <a:gd name="T20" fmla="*/ 339 w 339"/>
                  <a:gd name="T21" fmla="*/ 149 h 480"/>
                  <a:gd name="T22" fmla="*/ 313 w 339"/>
                  <a:gd name="T23" fmla="*/ 73 h 480"/>
                  <a:gd name="T24" fmla="*/ 250 w 339"/>
                  <a:gd name="T25" fmla="*/ 21 h 480"/>
                  <a:gd name="T26" fmla="*/ 213 w 339"/>
                  <a:gd name="T27" fmla="*/ 9 h 480"/>
                  <a:gd name="T28" fmla="*/ 163 w 339"/>
                  <a:gd name="T29" fmla="*/ 0 h 480"/>
                  <a:gd name="T30" fmla="*/ 93 w 339"/>
                  <a:gd name="T31" fmla="*/ 20 h 480"/>
                  <a:gd name="T32" fmla="*/ 28 w 339"/>
                  <a:gd name="T33" fmla="*/ 77 h 480"/>
                  <a:gd name="T34" fmla="*/ 6 w 339"/>
                  <a:gd name="T35" fmla="*/ 150 h 480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339"/>
                  <a:gd name="T55" fmla="*/ 0 h 480"/>
                  <a:gd name="T56" fmla="*/ 339 w 339"/>
                  <a:gd name="T57" fmla="*/ 480 h 480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339" h="480">
                    <a:moveTo>
                      <a:pt x="6" y="150"/>
                    </a:moveTo>
                    <a:lnTo>
                      <a:pt x="0" y="334"/>
                    </a:lnTo>
                    <a:lnTo>
                      <a:pt x="1" y="405"/>
                    </a:lnTo>
                    <a:lnTo>
                      <a:pt x="21" y="431"/>
                    </a:lnTo>
                    <a:lnTo>
                      <a:pt x="54" y="456"/>
                    </a:lnTo>
                    <a:lnTo>
                      <a:pt x="129" y="477"/>
                    </a:lnTo>
                    <a:lnTo>
                      <a:pt x="211" y="480"/>
                    </a:lnTo>
                    <a:lnTo>
                      <a:pt x="288" y="458"/>
                    </a:lnTo>
                    <a:lnTo>
                      <a:pt x="333" y="419"/>
                    </a:lnTo>
                    <a:lnTo>
                      <a:pt x="337" y="393"/>
                    </a:lnTo>
                    <a:lnTo>
                      <a:pt x="339" y="149"/>
                    </a:lnTo>
                    <a:lnTo>
                      <a:pt x="313" y="73"/>
                    </a:lnTo>
                    <a:lnTo>
                      <a:pt x="250" y="21"/>
                    </a:lnTo>
                    <a:lnTo>
                      <a:pt x="213" y="9"/>
                    </a:lnTo>
                    <a:lnTo>
                      <a:pt x="163" y="0"/>
                    </a:lnTo>
                    <a:lnTo>
                      <a:pt x="93" y="20"/>
                    </a:lnTo>
                    <a:lnTo>
                      <a:pt x="28" y="77"/>
                    </a:lnTo>
                    <a:lnTo>
                      <a:pt x="6" y="150"/>
                    </a:lnTo>
                    <a:close/>
                  </a:path>
                </a:pathLst>
              </a:custGeom>
              <a:grpFill/>
              <a:ln w="9525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0" name="Arc 263"/>
              <p:cNvSpPr>
                <a:spLocks/>
              </p:cNvSpPr>
              <p:nvPr/>
            </p:nvSpPr>
            <p:spPr bwMode="auto">
              <a:xfrm>
                <a:off x="914" y="2161"/>
                <a:ext cx="334" cy="168"/>
              </a:xfrm>
              <a:custGeom>
                <a:avLst/>
                <a:gdLst>
                  <a:gd name="T0" fmla="*/ 0 w 43186"/>
                  <a:gd name="T1" fmla="*/ 0 h 21600"/>
                  <a:gd name="T2" fmla="*/ 0 w 43186"/>
                  <a:gd name="T3" fmla="*/ 0 h 21600"/>
                  <a:gd name="T4" fmla="*/ 0 w 43186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6"/>
                  <a:gd name="T10" fmla="*/ 0 h 21600"/>
                  <a:gd name="T11" fmla="*/ 43186 w 43186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6" h="21600" fill="none" extrusionOk="0">
                    <a:moveTo>
                      <a:pt x="0" y="21592"/>
                    </a:moveTo>
                    <a:cubicBezTo>
                      <a:pt x="4" y="9665"/>
                      <a:pt x="9673" y="-1"/>
                      <a:pt x="21600" y="0"/>
                    </a:cubicBezTo>
                    <a:cubicBezTo>
                      <a:pt x="33230" y="0"/>
                      <a:pt x="42772" y="9208"/>
                      <a:pt x="43186" y="20830"/>
                    </a:cubicBezTo>
                  </a:path>
                  <a:path w="43186" h="21600" stroke="0" extrusionOk="0">
                    <a:moveTo>
                      <a:pt x="0" y="21592"/>
                    </a:moveTo>
                    <a:cubicBezTo>
                      <a:pt x="4" y="9665"/>
                      <a:pt x="9673" y="-1"/>
                      <a:pt x="21600" y="0"/>
                    </a:cubicBezTo>
                    <a:cubicBezTo>
                      <a:pt x="33230" y="0"/>
                      <a:pt x="42772" y="9208"/>
                      <a:pt x="43186" y="2083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grpFill/>
              <a:ln w="3175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71" name="Arc 264"/>
              <p:cNvSpPr>
                <a:spLocks/>
              </p:cNvSpPr>
              <p:nvPr/>
            </p:nvSpPr>
            <p:spPr bwMode="auto">
              <a:xfrm flipV="1">
                <a:off x="914" y="2543"/>
                <a:ext cx="334" cy="97"/>
              </a:xfrm>
              <a:custGeom>
                <a:avLst/>
                <a:gdLst>
                  <a:gd name="T0" fmla="*/ 0 w 43200"/>
                  <a:gd name="T1" fmla="*/ 0 h 23263"/>
                  <a:gd name="T2" fmla="*/ 0 w 43200"/>
                  <a:gd name="T3" fmla="*/ 0 h 23263"/>
                  <a:gd name="T4" fmla="*/ 0 w 43200"/>
                  <a:gd name="T5" fmla="*/ 0 h 23263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3263"/>
                  <a:gd name="T11" fmla="*/ 43200 w 43200"/>
                  <a:gd name="T12" fmla="*/ 23263 h 2326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3263" fill="none" extrusionOk="0">
                    <a:moveTo>
                      <a:pt x="5" y="22103"/>
                    </a:moveTo>
                    <a:cubicBezTo>
                      <a:pt x="1" y="21935"/>
                      <a:pt x="0" y="21767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22154"/>
                      <a:pt x="43178" y="22709"/>
                      <a:pt x="43135" y="23262"/>
                    </a:cubicBezTo>
                  </a:path>
                  <a:path w="43200" h="23263" stroke="0" extrusionOk="0">
                    <a:moveTo>
                      <a:pt x="5" y="22103"/>
                    </a:moveTo>
                    <a:cubicBezTo>
                      <a:pt x="1" y="21935"/>
                      <a:pt x="0" y="21767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22154"/>
                      <a:pt x="43178" y="22709"/>
                      <a:pt x="43135" y="23262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grpFill/>
              <a:ln w="3175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72" name="Line 265"/>
              <p:cNvSpPr>
                <a:spLocks noChangeShapeType="1"/>
              </p:cNvSpPr>
              <p:nvPr/>
            </p:nvSpPr>
            <p:spPr bwMode="auto">
              <a:xfrm>
                <a:off x="1248" y="2317"/>
                <a:ext cx="0" cy="240"/>
              </a:xfrm>
              <a:prstGeom prst="line">
                <a:avLst/>
              </a:prstGeom>
              <a:grpFill/>
              <a:ln w="3175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3" name="Line 266"/>
              <p:cNvSpPr>
                <a:spLocks noChangeShapeType="1"/>
              </p:cNvSpPr>
              <p:nvPr/>
            </p:nvSpPr>
            <p:spPr bwMode="auto">
              <a:xfrm>
                <a:off x="914" y="2323"/>
                <a:ext cx="0" cy="221"/>
              </a:xfrm>
              <a:prstGeom prst="line">
                <a:avLst/>
              </a:prstGeom>
              <a:grpFill/>
              <a:ln w="3175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753" name="Group 267"/>
            <p:cNvGrpSpPr>
              <a:grpSpLocks/>
            </p:cNvGrpSpPr>
            <p:nvPr/>
          </p:nvGrpSpPr>
          <p:grpSpPr bwMode="auto">
            <a:xfrm>
              <a:off x="917984" y="1709003"/>
              <a:ext cx="36195" cy="54612"/>
              <a:chOff x="2133" y="2208"/>
              <a:chExt cx="150" cy="241"/>
            </a:xfrm>
            <a:grpFill/>
          </p:grpSpPr>
          <p:grpSp>
            <p:nvGrpSpPr>
              <p:cNvPr id="754" name="Group 268"/>
              <p:cNvGrpSpPr>
                <a:grpSpLocks/>
              </p:cNvGrpSpPr>
              <p:nvPr/>
            </p:nvGrpSpPr>
            <p:grpSpPr bwMode="auto">
              <a:xfrm>
                <a:off x="2133" y="2330"/>
                <a:ext cx="150" cy="119"/>
                <a:chOff x="2133" y="2384"/>
                <a:chExt cx="150" cy="119"/>
              </a:xfrm>
              <a:grpFill/>
            </p:grpSpPr>
            <p:sp>
              <p:nvSpPr>
                <p:cNvPr id="666" name="Freeform 269"/>
                <p:cNvSpPr>
                  <a:spLocks/>
                </p:cNvSpPr>
                <p:nvPr/>
              </p:nvSpPr>
              <p:spPr bwMode="auto">
                <a:xfrm>
                  <a:off x="2133" y="2384"/>
                  <a:ext cx="150" cy="119"/>
                </a:xfrm>
                <a:custGeom>
                  <a:avLst/>
                  <a:gdLst>
                    <a:gd name="T0" fmla="*/ 0 w 150"/>
                    <a:gd name="T1" fmla="*/ 46 h 119"/>
                    <a:gd name="T2" fmla="*/ 123 w 150"/>
                    <a:gd name="T3" fmla="*/ 119 h 119"/>
                    <a:gd name="T4" fmla="*/ 138 w 150"/>
                    <a:gd name="T5" fmla="*/ 64 h 119"/>
                    <a:gd name="T6" fmla="*/ 150 w 150"/>
                    <a:gd name="T7" fmla="*/ 16 h 119"/>
                    <a:gd name="T8" fmla="*/ 129 w 150"/>
                    <a:gd name="T9" fmla="*/ 0 h 119"/>
                    <a:gd name="T10" fmla="*/ 29 w 150"/>
                    <a:gd name="T11" fmla="*/ 16 h 119"/>
                    <a:gd name="T12" fmla="*/ 0 w 150"/>
                    <a:gd name="T13" fmla="*/ 46 h 119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50"/>
                    <a:gd name="T22" fmla="*/ 0 h 119"/>
                    <a:gd name="T23" fmla="*/ 150 w 150"/>
                    <a:gd name="T24" fmla="*/ 119 h 119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50" h="119">
                      <a:moveTo>
                        <a:pt x="0" y="46"/>
                      </a:moveTo>
                      <a:lnTo>
                        <a:pt x="123" y="119"/>
                      </a:lnTo>
                      <a:lnTo>
                        <a:pt x="138" y="64"/>
                      </a:lnTo>
                      <a:lnTo>
                        <a:pt x="150" y="16"/>
                      </a:lnTo>
                      <a:lnTo>
                        <a:pt x="129" y="0"/>
                      </a:lnTo>
                      <a:lnTo>
                        <a:pt x="29" y="16"/>
                      </a:lnTo>
                      <a:lnTo>
                        <a:pt x="0" y="46"/>
                      </a:lnTo>
                    </a:path>
                  </a:pathLst>
                </a:custGeom>
                <a:grpFill/>
                <a:ln w="3175" cmpd="sng">
                  <a:solidFill>
                    <a:srgbClr val="17366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67" name="Freeform 270"/>
                <p:cNvSpPr>
                  <a:spLocks/>
                </p:cNvSpPr>
                <p:nvPr/>
              </p:nvSpPr>
              <p:spPr bwMode="auto">
                <a:xfrm>
                  <a:off x="2163" y="2385"/>
                  <a:ext cx="97" cy="66"/>
                </a:xfrm>
                <a:custGeom>
                  <a:avLst/>
                  <a:gdLst>
                    <a:gd name="T0" fmla="*/ 0 w 97"/>
                    <a:gd name="T1" fmla="*/ 17 h 66"/>
                    <a:gd name="T2" fmla="*/ 80 w 97"/>
                    <a:gd name="T3" fmla="*/ 66 h 66"/>
                    <a:gd name="T4" fmla="*/ 97 w 97"/>
                    <a:gd name="T5" fmla="*/ 0 h 66"/>
                    <a:gd name="T6" fmla="*/ 0 w 97"/>
                    <a:gd name="T7" fmla="*/ 15 h 66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97"/>
                    <a:gd name="T13" fmla="*/ 0 h 66"/>
                    <a:gd name="T14" fmla="*/ 97 w 97"/>
                    <a:gd name="T15" fmla="*/ 66 h 6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97" h="66">
                      <a:moveTo>
                        <a:pt x="0" y="17"/>
                      </a:moveTo>
                      <a:lnTo>
                        <a:pt x="80" y="66"/>
                      </a:lnTo>
                      <a:lnTo>
                        <a:pt x="97" y="0"/>
                      </a:lnTo>
                      <a:lnTo>
                        <a:pt x="0" y="15"/>
                      </a:lnTo>
                    </a:path>
                  </a:pathLst>
                </a:custGeom>
                <a:grpFill/>
                <a:ln w="3175" cmpd="sng">
                  <a:solidFill>
                    <a:srgbClr val="17366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68" name="Line 271"/>
                <p:cNvSpPr>
                  <a:spLocks noChangeShapeType="1"/>
                </p:cNvSpPr>
                <p:nvPr/>
              </p:nvSpPr>
              <p:spPr bwMode="auto">
                <a:xfrm>
                  <a:off x="2246" y="2456"/>
                  <a:ext cx="9" cy="42"/>
                </a:xfrm>
                <a:prstGeom prst="line">
                  <a:avLst/>
                </a:prstGeom>
                <a:grpFill/>
                <a:ln w="3175">
                  <a:solidFill>
                    <a:srgbClr val="17366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665" name="Line 272"/>
              <p:cNvSpPr>
                <a:spLocks noChangeShapeType="1"/>
              </p:cNvSpPr>
              <p:nvPr/>
            </p:nvSpPr>
            <p:spPr bwMode="auto">
              <a:xfrm flipV="1">
                <a:off x="2224" y="2208"/>
                <a:ext cx="0" cy="144"/>
              </a:xfrm>
              <a:prstGeom prst="line">
                <a:avLst/>
              </a:prstGeom>
              <a:grpFill/>
              <a:ln w="9525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657" name="Line 273"/>
            <p:cNvSpPr>
              <a:spLocks noChangeShapeType="1"/>
            </p:cNvSpPr>
            <p:nvPr/>
          </p:nvSpPr>
          <p:spPr bwMode="auto">
            <a:xfrm flipV="1">
              <a:off x="992960" y="1786435"/>
              <a:ext cx="0" cy="65208"/>
            </a:xfrm>
            <a:prstGeom prst="line">
              <a:avLst/>
            </a:prstGeom>
            <a:grpFill/>
            <a:ln w="9525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755" name="Group 274"/>
            <p:cNvGrpSpPr>
              <a:grpSpLocks/>
            </p:cNvGrpSpPr>
            <p:nvPr/>
          </p:nvGrpSpPr>
          <p:grpSpPr bwMode="auto">
            <a:xfrm>
              <a:off x="915398" y="1795404"/>
              <a:ext cx="60325" cy="54612"/>
              <a:chOff x="2352" y="3792"/>
              <a:chExt cx="329" cy="318"/>
            </a:xfrm>
            <a:grpFill/>
          </p:grpSpPr>
          <p:sp>
            <p:nvSpPr>
              <p:cNvPr id="659" name="Freeform 275"/>
              <p:cNvSpPr>
                <a:spLocks/>
              </p:cNvSpPr>
              <p:nvPr/>
            </p:nvSpPr>
            <p:spPr bwMode="auto">
              <a:xfrm>
                <a:off x="2352" y="3792"/>
                <a:ext cx="329" cy="318"/>
              </a:xfrm>
              <a:custGeom>
                <a:avLst/>
                <a:gdLst>
                  <a:gd name="T0" fmla="*/ 76 w 675"/>
                  <a:gd name="T1" fmla="*/ 55 h 653"/>
                  <a:gd name="T2" fmla="*/ 74 w 675"/>
                  <a:gd name="T3" fmla="*/ 23 h 653"/>
                  <a:gd name="T4" fmla="*/ 33 w 675"/>
                  <a:gd name="T5" fmla="*/ 0 h 653"/>
                  <a:gd name="T6" fmla="*/ 0 w 675"/>
                  <a:gd name="T7" fmla="*/ 20 h 653"/>
                  <a:gd name="T8" fmla="*/ 0 w 675"/>
                  <a:gd name="T9" fmla="*/ 53 h 653"/>
                  <a:gd name="T10" fmla="*/ 40 w 675"/>
                  <a:gd name="T11" fmla="*/ 75 h 653"/>
                  <a:gd name="T12" fmla="*/ 78 w 675"/>
                  <a:gd name="T13" fmla="*/ 53 h 65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75"/>
                  <a:gd name="T22" fmla="*/ 0 h 653"/>
                  <a:gd name="T23" fmla="*/ 675 w 675"/>
                  <a:gd name="T24" fmla="*/ 653 h 65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75" h="653">
                    <a:moveTo>
                      <a:pt x="654" y="477"/>
                    </a:moveTo>
                    <a:lnTo>
                      <a:pt x="639" y="198"/>
                    </a:lnTo>
                    <a:lnTo>
                      <a:pt x="288" y="0"/>
                    </a:lnTo>
                    <a:lnTo>
                      <a:pt x="0" y="173"/>
                    </a:lnTo>
                    <a:lnTo>
                      <a:pt x="0" y="461"/>
                    </a:lnTo>
                    <a:lnTo>
                      <a:pt x="345" y="653"/>
                    </a:lnTo>
                    <a:lnTo>
                      <a:pt x="675" y="458"/>
                    </a:lnTo>
                  </a:path>
                </a:pathLst>
              </a:custGeom>
              <a:grpFill/>
              <a:ln w="3175" cap="flat" cmpd="sng">
                <a:solidFill>
                  <a:srgbClr val="17366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60" name="Freeform 276"/>
              <p:cNvSpPr>
                <a:spLocks/>
              </p:cNvSpPr>
              <p:nvPr/>
            </p:nvSpPr>
            <p:spPr bwMode="auto">
              <a:xfrm>
                <a:off x="2533" y="3896"/>
                <a:ext cx="128" cy="80"/>
              </a:xfrm>
              <a:custGeom>
                <a:avLst/>
                <a:gdLst>
                  <a:gd name="T0" fmla="*/ 0 w 261"/>
                  <a:gd name="T1" fmla="*/ 19 h 164"/>
                  <a:gd name="T2" fmla="*/ 31 w 261"/>
                  <a:gd name="T3" fmla="*/ 0 h 164"/>
                  <a:gd name="T4" fmla="*/ 0 60000 65536"/>
                  <a:gd name="T5" fmla="*/ 0 60000 65536"/>
                  <a:gd name="T6" fmla="*/ 0 w 261"/>
                  <a:gd name="T7" fmla="*/ 0 h 164"/>
                  <a:gd name="T8" fmla="*/ 261 w 261"/>
                  <a:gd name="T9" fmla="*/ 164 h 164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61" h="164">
                    <a:moveTo>
                      <a:pt x="0" y="164"/>
                    </a:moveTo>
                    <a:lnTo>
                      <a:pt x="261" y="0"/>
                    </a:lnTo>
                  </a:path>
                </a:pathLst>
              </a:custGeom>
              <a:grpFill/>
              <a:ln w="3175" cmpd="sng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61" name="Freeform 277"/>
              <p:cNvSpPr>
                <a:spLocks/>
              </p:cNvSpPr>
              <p:nvPr/>
            </p:nvSpPr>
            <p:spPr bwMode="auto">
              <a:xfrm>
                <a:off x="2352" y="3881"/>
                <a:ext cx="161" cy="90"/>
              </a:xfrm>
              <a:custGeom>
                <a:avLst/>
                <a:gdLst>
                  <a:gd name="T0" fmla="*/ 0 w 330"/>
                  <a:gd name="T1" fmla="*/ 0 h 186"/>
                  <a:gd name="T2" fmla="*/ 39 w 330"/>
                  <a:gd name="T3" fmla="*/ 21 h 186"/>
                  <a:gd name="T4" fmla="*/ 0 60000 65536"/>
                  <a:gd name="T5" fmla="*/ 0 60000 65536"/>
                  <a:gd name="T6" fmla="*/ 0 w 330"/>
                  <a:gd name="T7" fmla="*/ 0 h 186"/>
                  <a:gd name="T8" fmla="*/ 330 w 330"/>
                  <a:gd name="T9" fmla="*/ 186 h 18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30" h="186">
                    <a:moveTo>
                      <a:pt x="0" y="0"/>
                    </a:moveTo>
                    <a:lnTo>
                      <a:pt x="330" y="186"/>
                    </a:lnTo>
                  </a:path>
                </a:pathLst>
              </a:custGeom>
              <a:grpFill/>
              <a:ln w="3175" cmpd="sng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62" name="Freeform 278"/>
              <p:cNvSpPr>
                <a:spLocks/>
              </p:cNvSpPr>
              <p:nvPr/>
            </p:nvSpPr>
            <p:spPr bwMode="auto">
              <a:xfrm>
                <a:off x="2522" y="3989"/>
                <a:ext cx="0" cy="121"/>
              </a:xfrm>
              <a:custGeom>
                <a:avLst/>
                <a:gdLst>
                  <a:gd name="T0" fmla="*/ 0 w 1"/>
                  <a:gd name="T1" fmla="*/ 29 h 249"/>
                  <a:gd name="T2" fmla="*/ 0 w 1"/>
                  <a:gd name="T3" fmla="*/ 0 h 249"/>
                  <a:gd name="T4" fmla="*/ 0 60000 65536"/>
                  <a:gd name="T5" fmla="*/ 0 60000 65536"/>
                  <a:gd name="T6" fmla="*/ 0 w 1"/>
                  <a:gd name="T7" fmla="*/ 0 h 249"/>
                  <a:gd name="T8" fmla="*/ 0 w 1"/>
                  <a:gd name="T9" fmla="*/ 249 h 249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" h="249">
                    <a:moveTo>
                      <a:pt x="0" y="249"/>
                    </a:moveTo>
                    <a:lnTo>
                      <a:pt x="0" y="0"/>
                    </a:lnTo>
                  </a:path>
                </a:pathLst>
              </a:custGeom>
              <a:grpFill/>
              <a:ln w="3175" cmpd="sng">
                <a:solidFill>
                  <a:srgbClr val="173660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63" name="Freeform 279"/>
              <p:cNvSpPr>
                <a:spLocks/>
              </p:cNvSpPr>
              <p:nvPr/>
            </p:nvSpPr>
            <p:spPr bwMode="auto">
              <a:xfrm>
                <a:off x="2361" y="3904"/>
                <a:ext cx="152" cy="188"/>
              </a:xfrm>
              <a:custGeom>
                <a:avLst/>
                <a:gdLst>
                  <a:gd name="T0" fmla="*/ 0 w 312"/>
                  <a:gd name="T1" fmla="*/ 0 h 387"/>
                  <a:gd name="T2" fmla="*/ 0 w 312"/>
                  <a:gd name="T3" fmla="*/ 25 h 387"/>
                  <a:gd name="T4" fmla="*/ 36 w 312"/>
                  <a:gd name="T5" fmla="*/ 44 h 387"/>
                  <a:gd name="T6" fmla="*/ 36 w 312"/>
                  <a:gd name="T7" fmla="*/ 20 h 387"/>
                  <a:gd name="T8" fmla="*/ 0 w 312"/>
                  <a:gd name="T9" fmla="*/ 0 h 38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2"/>
                  <a:gd name="T16" fmla="*/ 0 h 387"/>
                  <a:gd name="T17" fmla="*/ 312 w 312"/>
                  <a:gd name="T18" fmla="*/ 387 h 38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2" h="387">
                    <a:moveTo>
                      <a:pt x="0" y="0"/>
                    </a:moveTo>
                    <a:lnTo>
                      <a:pt x="0" y="216"/>
                    </a:lnTo>
                    <a:lnTo>
                      <a:pt x="312" y="387"/>
                    </a:lnTo>
                    <a:lnTo>
                      <a:pt x="312" y="17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17366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756" name="Group 680"/>
          <p:cNvGrpSpPr/>
          <p:nvPr userDrawn="1"/>
        </p:nvGrpSpPr>
        <p:grpSpPr>
          <a:xfrm flipH="1">
            <a:off x="2603586" y="5734160"/>
            <a:ext cx="442860" cy="370280"/>
            <a:chOff x="762001" y="1676401"/>
            <a:chExt cx="331788" cy="333375"/>
          </a:xfrm>
          <a:solidFill>
            <a:srgbClr val="173660"/>
          </a:solidFill>
        </p:grpSpPr>
        <p:sp>
          <p:nvSpPr>
            <p:cNvPr id="682" name="Line 211"/>
            <p:cNvSpPr>
              <a:spLocks noChangeShapeType="1"/>
            </p:cNvSpPr>
            <p:nvPr/>
          </p:nvSpPr>
          <p:spPr bwMode="auto">
            <a:xfrm flipV="1">
              <a:off x="992961" y="1676401"/>
              <a:ext cx="0" cy="66023"/>
            </a:xfrm>
            <a:prstGeom prst="line">
              <a:avLst/>
            </a:prstGeom>
            <a:grpFill/>
            <a:ln w="9525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3" name="Freeform 212"/>
            <p:cNvSpPr>
              <a:spLocks/>
            </p:cNvSpPr>
            <p:nvPr/>
          </p:nvSpPr>
          <p:spPr bwMode="auto">
            <a:xfrm>
              <a:off x="972278" y="1867949"/>
              <a:ext cx="44813" cy="50536"/>
            </a:xfrm>
            <a:custGeom>
              <a:avLst/>
              <a:gdLst>
                <a:gd name="T0" fmla="*/ 0 w 672"/>
                <a:gd name="T1" fmla="*/ 0 h 720"/>
                <a:gd name="T2" fmla="*/ 0 w 672"/>
                <a:gd name="T3" fmla="*/ 0 h 720"/>
                <a:gd name="T4" fmla="*/ 0 w 672"/>
                <a:gd name="T5" fmla="*/ 0 h 720"/>
                <a:gd name="T6" fmla="*/ 0 w 672"/>
                <a:gd name="T7" fmla="*/ 0 h 72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72"/>
                <a:gd name="T13" fmla="*/ 0 h 720"/>
                <a:gd name="T14" fmla="*/ 672 w 672"/>
                <a:gd name="T15" fmla="*/ 720 h 72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72" h="720">
                  <a:moveTo>
                    <a:pt x="48" y="720"/>
                  </a:moveTo>
                  <a:lnTo>
                    <a:pt x="672" y="384"/>
                  </a:lnTo>
                  <a:lnTo>
                    <a:pt x="624" y="0"/>
                  </a:lnTo>
                  <a:lnTo>
                    <a:pt x="0" y="720"/>
                  </a:lnTo>
                </a:path>
              </a:pathLst>
            </a:custGeom>
            <a:grpFill/>
            <a:ln w="9525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4" name="Oval 213"/>
            <p:cNvSpPr>
              <a:spLocks noChangeArrowheads="1"/>
            </p:cNvSpPr>
            <p:nvPr/>
          </p:nvSpPr>
          <p:spPr bwMode="auto">
            <a:xfrm rot="1789520">
              <a:off x="1017091" y="1855723"/>
              <a:ext cx="37919" cy="61947"/>
            </a:xfrm>
            <a:prstGeom prst="ellipse">
              <a:avLst/>
            </a:prstGeom>
            <a:grpFill/>
            <a:ln w="952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85" name="Oval 214"/>
            <p:cNvSpPr>
              <a:spLocks noChangeArrowheads="1"/>
            </p:cNvSpPr>
            <p:nvPr/>
          </p:nvSpPr>
          <p:spPr bwMode="auto">
            <a:xfrm rot="1789520">
              <a:off x="1030018" y="1862243"/>
              <a:ext cx="37919" cy="61947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86" name="Freeform 215"/>
            <p:cNvSpPr>
              <a:spLocks/>
            </p:cNvSpPr>
            <p:nvPr/>
          </p:nvSpPr>
          <p:spPr bwMode="auto">
            <a:xfrm rot="21589520">
              <a:off x="1013644" y="1858168"/>
              <a:ext cx="51707" cy="61132"/>
            </a:xfrm>
            <a:custGeom>
              <a:avLst/>
              <a:gdLst>
                <a:gd name="T0" fmla="*/ 0 w 457"/>
                <a:gd name="T1" fmla="*/ 1 h 566"/>
                <a:gd name="T2" fmla="*/ 0 w 457"/>
                <a:gd name="T3" fmla="*/ 1 h 566"/>
                <a:gd name="T4" fmla="*/ 0 w 457"/>
                <a:gd name="T5" fmla="*/ 1 h 566"/>
                <a:gd name="T6" fmla="*/ 0 w 457"/>
                <a:gd name="T7" fmla="*/ 1 h 566"/>
                <a:gd name="T8" fmla="*/ 0 w 457"/>
                <a:gd name="T9" fmla="*/ 1 h 566"/>
                <a:gd name="T10" fmla="*/ 0 w 457"/>
                <a:gd name="T11" fmla="*/ 1 h 566"/>
                <a:gd name="T12" fmla="*/ 0 w 457"/>
                <a:gd name="T13" fmla="*/ 0 h 566"/>
                <a:gd name="T14" fmla="*/ 0 w 457"/>
                <a:gd name="T15" fmla="*/ 0 h 566"/>
                <a:gd name="T16" fmla="*/ 0 w 457"/>
                <a:gd name="T17" fmla="*/ 0 h 566"/>
                <a:gd name="T18" fmla="*/ 1 w 457"/>
                <a:gd name="T19" fmla="*/ 0 h 566"/>
                <a:gd name="T20" fmla="*/ 1 w 457"/>
                <a:gd name="T21" fmla="*/ 0 h 566"/>
                <a:gd name="T22" fmla="*/ 1 w 457"/>
                <a:gd name="T23" fmla="*/ 0 h 566"/>
                <a:gd name="T24" fmla="*/ 1 w 457"/>
                <a:gd name="T25" fmla="*/ 0 h 566"/>
                <a:gd name="T26" fmla="*/ 1 w 457"/>
                <a:gd name="T27" fmla="*/ 0 h 566"/>
                <a:gd name="T28" fmla="*/ 1 w 457"/>
                <a:gd name="T29" fmla="*/ 0 h 566"/>
                <a:gd name="T30" fmla="*/ 1 w 457"/>
                <a:gd name="T31" fmla="*/ 0 h 566"/>
                <a:gd name="T32" fmla="*/ 1 w 457"/>
                <a:gd name="T33" fmla="*/ 0 h 566"/>
                <a:gd name="T34" fmla="*/ 1 w 457"/>
                <a:gd name="T35" fmla="*/ 0 h 566"/>
                <a:gd name="T36" fmla="*/ 0 w 457"/>
                <a:gd name="T37" fmla="*/ 0 h 566"/>
                <a:gd name="T38" fmla="*/ 0 w 457"/>
                <a:gd name="T39" fmla="*/ 1 h 566"/>
                <a:gd name="T40" fmla="*/ 0 w 457"/>
                <a:gd name="T41" fmla="*/ 1 h 566"/>
                <a:gd name="T42" fmla="*/ 0 w 457"/>
                <a:gd name="T43" fmla="*/ 1 h 566"/>
                <a:gd name="T44" fmla="*/ 0 w 457"/>
                <a:gd name="T45" fmla="*/ 1 h 566"/>
                <a:gd name="T46" fmla="*/ 0 w 457"/>
                <a:gd name="T47" fmla="*/ 1 h 566"/>
                <a:gd name="T48" fmla="*/ 0 w 457"/>
                <a:gd name="T49" fmla="*/ 1 h 566"/>
                <a:gd name="T50" fmla="*/ 0 w 457"/>
                <a:gd name="T51" fmla="*/ 1 h 566"/>
                <a:gd name="T52" fmla="*/ 0 w 457"/>
                <a:gd name="T53" fmla="*/ 1 h 566"/>
                <a:gd name="T54" fmla="*/ 0 w 457"/>
                <a:gd name="T55" fmla="*/ 1 h 566"/>
                <a:gd name="T56" fmla="*/ 0 w 457"/>
                <a:gd name="T57" fmla="*/ 1 h 566"/>
                <a:gd name="T58" fmla="*/ 0 w 457"/>
                <a:gd name="T59" fmla="*/ 1 h 566"/>
                <a:gd name="T60" fmla="*/ 0 w 457"/>
                <a:gd name="T61" fmla="*/ 1 h 566"/>
                <a:gd name="T62" fmla="*/ 0 w 457"/>
                <a:gd name="T63" fmla="*/ 1 h 566"/>
                <a:gd name="T64" fmla="*/ 0 w 457"/>
                <a:gd name="T65" fmla="*/ 1 h 566"/>
                <a:gd name="T66" fmla="*/ 0 w 457"/>
                <a:gd name="T67" fmla="*/ 1 h 566"/>
                <a:gd name="T68" fmla="*/ 0 w 457"/>
                <a:gd name="T69" fmla="*/ 1 h 566"/>
                <a:gd name="T70" fmla="*/ 0 w 457"/>
                <a:gd name="T71" fmla="*/ 1 h 566"/>
                <a:gd name="T72" fmla="*/ 0 w 457"/>
                <a:gd name="T73" fmla="*/ 1 h 566"/>
                <a:gd name="T74" fmla="*/ 0 w 457"/>
                <a:gd name="T75" fmla="*/ 1 h 566"/>
                <a:gd name="T76" fmla="*/ 0 w 457"/>
                <a:gd name="T77" fmla="*/ 1 h 566"/>
                <a:gd name="T78" fmla="*/ 0 w 457"/>
                <a:gd name="T79" fmla="*/ 1 h 566"/>
                <a:gd name="T80" fmla="*/ 0 w 457"/>
                <a:gd name="T81" fmla="*/ 1 h 566"/>
                <a:gd name="T82" fmla="*/ 0 w 457"/>
                <a:gd name="T83" fmla="*/ 1 h 56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57"/>
                <a:gd name="T127" fmla="*/ 0 h 566"/>
                <a:gd name="T128" fmla="*/ 457 w 457"/>
                <a:gd name="T129" fmla="*/ 566 h 56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57" h="566">
                  <a:moveTo>
                    <a:pt x="150" y="566"/>
                  </a:moveTo>
                  <a:lnTo>
                    <a:pt x="37" y="504"/>
                  </a:lnTo>
                  <a:lnTo>
                    <a:pt x="15" y="470"/>
                  </a:lnTo>
                  <a:lnTo>
                    <a:pt x="0" y="413"/>
                  </a:lnTo>
                  <a:lnTo>
                    <a:pt x="0" y="347"/>
                  </a:lnTo>
                  <a:lnTo>
                    <a:pt x="25" y="248"/>
                  </a:lnTo>
                  <a:lnTo>
                    <a:pt x="61" y="171"/>
                  </a:lnTo>
                  <a:lnTo>
                    <a:pt x="130" y="86"/>
                  </a:lnTo>
                  <a:lnTo>
                    <a:pt x="199" y="27"/>
                  </a:lnTo>
                  <a:lnTo>
                    <a:pt x="259" y="8"/>
                  </a:lnTo>
                  <a:lnTo>
                    <a:pt x="313" y="0"/>
                  </a:lnTo>
                  <a:lnTo>
                    <a:pt x="346" y="15"/>
                  </a:lnTo>
                  <a:lnTo>
                    <a:pt x="457" y="75"/>
                  </a:lnTo>
                  <a:lnTo>
                    <a:pt x="396" y="66"/>
                  </a:lnTo>
                  <a:lnTo>
                    <a:pt x="352" y="75"/>
                  </a:lnTo>
                  <a:lnTo>
                    <a:pt x="304" y="99"/>
                  </a:lnTo>
                  <a:lnTo>
                    <a:pt x="262" y="132"/>
                  </a:lnTo>
                  <a:lnTo>
                    <a:pt x="214" y="176"/>
                  </a:lnTo>
                  <a:lnTo>
                    <a:pt x="187" y="174"/>
                  </a:lnTo>
                  <a:lnTo>
                    <a:pt x="195" y="204"/>
                  </a:lnTo>
                  <a:lnTo>
                    <a:pt x="174" y="201"/>
                  </a:lnTo>
                  <a:lnTo>
                    <a:pt x="163" y="215"/>
                  </a:lnTo>
                  <a:lnTo>
                    <a:pt x="180" y="221"/>
                  </a:lnTo>
                  <a:lnTo>
                    <a:pt x="180" y="228"/>
                  </a:lnTo>
                  <a:lnTo>
                    <a:pt x="162" y="254"/>
                  </a:lnTo>
                  <a:lnTo>
                    <a:pt x="138" y="245"/>
                  </a:lnTo>
                  <a:lnTo>
                    <a:pt x="136" y="272"/>
                  </a:lnTo>
                  <a:lnTo>
                    <a:pt x="153" y="279"/>
                  </a:lnTo>
                  <a:lnTo>
                    <a:pt x="145" y="297"/>
                  </a:lnTo>
                  <a:lnTo>
                    <a:pt x="123" y="305"/>
                  </a:lnTo>
                  <a:lnTo>
                    <a:pt x="117" y="326"/>
                  </a:lnTo>
                  <a:lnTo>
                    <a:pt x="130" y="333"/>
                  </a:lnTo>
                  <a:lnTo>
                    <a:pt x="126" y="350"/>
                  </a:lnTo>
                  <a:lnTo>
                    <a:pt x="105" y="351"/>
                  </a:lnTo>
                  <a:lnTo>
                    <a:pt x="93" y="360"/>
                  </a:lnTo>
                  <a:lnTo>
                    <a:pt x="118" y="383"/>
                  </a:lnTo>
                  <a:lnTo>
                    <a:pt x="111" y="420"/>
                  </a:lnTo>
                  <a:lnTo>
                    <a:pt x="90" y="426"/>
                  </a:lnTo>
                  <a:lnTo>
                    <a:pt x="85" y="438"/>
                  </a:lnTo>
                  <a:lnTo>
                    <a:pt x="108" y="453"/>
                  </a:lnTo>
                  <a:lnTo>
                    <a:pt x="121" y="528"/>
                  </a:lnTo>
                  <a:lnTo>
                    <a:pt x="150" y="566"/>
                  </a:lnTo>
                  <a:close/>
                </a:path>
              </a:pathLst>
            </a:custGeom>
            <a:grpFill/>
            <a:ln w="9525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7" name="Oval 216"/>
            <p:cNvSpPr>
              <a:spLocks noChangeArrowheads="1"/>
            </p:cNvSpPr>
            <p:nvPr/>
          </p:nvSpPr>
          <p:spPr bwMode="auto">
            <a:xfrm rot="1789520">
              <a:off x="1039497" y="1877730"/>
              <a:ext cx="19821" cy="32604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88" name="Oval 217"/>
            <p:cNvSpPr>
              <a:spLocks noChangeArrowheads="1"/>
            </p:cNvSpPr>
            <p:nvPr/>
          </p:nvSpPr>
          <p:spPr bwMode="auto">
            <a:xfrm rot="20150061">
              <a:off x="1009335" y="1885066"/>
              <a:ext cx="4309" cy="7336"/>
            </a:xfrm>
            <a:prstGeom prst="ellipse">
              <a:avLst/>
            </a:prstGeom>
            <a:grpFill/>
            <a:ln w="952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89" name="Oval 218"/>
            <p:cNvSpPr>
              <a:spLocks noChangeArrowheads="1"/>
            </p:cNvSpPr>
            <p:nvPr/>
          </p:nvSpPr>
          <p:spPr bwMode="auto">
            <a:xfrm rot="1789520">
              <a:off x="858521" y="1942123"/>
              <a:ext cx="38780" cy="61132"/>
            </a:xfrm>
            <a:prstGeom prst="ellipse">
              <a:avLst/>
            </a:prstGeom>
            <a:grpFill/>
            <a:ln w="952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90" name="Oval 219"/>
            <p:cNvSpPr>
              <a:spLocks noChangeArrowheads="1"/>
            </p:cNvSpPr>
            <p:nvPr/>
          </p:nvSpPr>
          <p:spPr bwMode="auto">
            <a:xfrm rot="1789520">
              <a:off x="871449" y="1948644"/>
              <a:ext cx="37919" cy="61132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91" name="Freeform 220"/>
            <p:cNvSpPr>
              <a:spLocks/>
            </p:cNvSpPr>
            <p:nvPr/>
          </p:nvSpPr>
          <p:spPr bwMode="auto">
            <a:xfrm rot="21589520">
              <a:off x="854213" y="1943753"/>
              <a:ext cx="52569" cy="60317"/>
            </a:xfrm>
            <a:custGeom>
              <a:avLst/>
              <a:gdLst>
                <a:gd name="T0" fmla="*/ 0 w 457"/>
                <a:gd name="T1" fmla="*/ 1 h 566"/>
                <a:gd name="T2" fmla="*/ 0 w 457"/>
                <a:gd name="T3" fmla="*/ 1 h 566"/>
                <a:gd name="T4" fmla="*/ 0 w 457"/>
                <a:gd name="T5" fmla="*/ 1 h 566"/>
                <a:gd name="T6" fmla="*/ 0 w 457"/>
                <a:gd name="T7" fmla="*/ 1 h 566"/>
                <a:gd name="T8" fmla="*/ 0 w 457"/>
                <a:gd name="T9" fmla="*/ 1 h 566"/>
                <a:gd name="T10" fmla="*/ 0 w 457"/>
                <a:gd name="T11" fmla="*/ 1 h 566"/>
                <a:gd name="T12" fmla="*/ 0 w 457"/>
                <a:gd name="T13" fmla="*/ 0 h 566"/>
                <a:gd name="T14" fmla="*/ 0 w 457"/>
                <a:gd name="T15" fmla="*/ 0 h 566"/>
                <a:gd name="T16" fmla="*/ 1 w 457"/>
                <a:gd name="T17" fmla="*/ 0 h 566"/>
                <a:gd name="T18" fmla="*/ 1 w 457"/>
                <a:gd name="T19" fmla="*/ 0 h 566"/>
                <a:gd name="T20" fmla="*/ 1 w 457"/>
                <a:gd name="T21" fmla="*/ 0 h 566"/>
                <a:gd name="T22" fmla="*/ 1 w 457"/>
                <a:gd name="T23" fmla="*/ 0 h 566"/>
                <a:gd name="T24" fmla="*/ 1 w 457"/>
                <a:gd name="T25" fmla="*/ 0 h 566"/>
                <a:gd name="T26" fmla="*/ 1 w 457"/>
                <a:gd name="T27" fmla="*/ 0 h 566"/>
                <a:gd name="T28" fmla="*/ 1 w 457"/>
                <a:gd name="T29" fmla="*/ 0 h 566"/>
                <a:gd name="T30" fmla="*/ 1 w 457"/>
                <a:gd name="T31" fmla="*/ 0 h 566"/>
                <a:gd name="T32" fmla="*/ 1 w 457"/>
                <a:gd name="T33" fmla="*/ 0 h 566"/>
                <a:gd name="T34" fmla="*/ 1 w 457"/>
                <a:gd name="T35" fmla="*/ 0 h 566"/>
                <a:gd name="T36" fmla="*/ 0 w 457"/>
                <a:gd name="T37" fmla="*/ 0 h 566"/>
                <a:gd name="T38" fmla="*/ 0 w 457"/>
                <a:gd name="T39" fmla="*/ 1 h 566"/>
                <a:gd name="T40" fmla="*/ 0 w 457"/>
                <a:gd name="T41" fmla="*/ 0 h 566"/>
                <a:gd name="T42" fmla="*/ 0 w 457"/>
                <a:gd name="T43" fmla="*/ 1 h 566"/>
                <a:gd name="T44" fmla="*/ 0 w 457"/>
                <a:gd name="T45" fmla="*/ 1 h 566"/>
                <a:gd name="T46" fmla="*/ 0 w 457"/>
                <a:gd name="T47" fmla="*/ 1 h 566"/>
                <a:gd name="T48" fmla="*/ 0 w 457"/>
                <a:gd name="T49" fmla="*/ 1 h 566"/>
                <a:gd name="T50" fmla="*/ 0 w 457"/>
                <a:gd name="T51" fmla="*/ 1 h 566"/>
                <a:gd name="T52" fmla="*/ 0 w 457"/>
                <a:gd name="T53" fmla="*/ 1 h 566"/>
                <a:gd name="T54" fmla="*/ 0 w 457"/>
                <a:gd name="T55" fmla="*/ 1 h 566"/>
                <a:gd name="T56" fmla="*/ 0 w 457"/>
                <a:gd name="T57" fmla="*/ 1 h 566"/>
                <a:gd name="T58" fmla="*/ 0 w 457"/>
                <a:gd name="T59" fmla="*/ 1 h 566"/>
                <a:gd name="T60" fmla="*/ 0 w 457"/>
                <a:gd name="T61" fmla="*/ 1 h 566"/>
                <a:gd name="T62" fmla="*/ 0 w 457"/>
                <a:gd name="T63" fmla="*/ 1 h 566"/>
                <a:gd name="T64" fmla="*/ 0 w 457"/>
                <a:gd name="T65" fmla="*/ 1 h 566"/>
                <a:gd name="T66" fmla="*/ 0 w 457"/>
                <a:gd name="T67" fmla="*/ 1 h 566"/>
                <a:gd name="T68" fmla="*/ 0 w 457"/>
                <a:gd name="T69" fmla="*/ 1 h 566"/>
                <a:gd name="T70" fmla="*/ 0 w 457"/>
                <a:gd name="T71" fmla="*/ 1 h 566"/>
                <a:gd name="T72" fmla="*/ 0 w 457"/>
                <a:gd name="T73" fmla="*/ 1 h 566"/>
                <a:gd name="T74" fmla="*/ 0 w 457"/>
                <a:gd name="T75" fmla="*/ 1 h 566"/>
                <a:gd name="T76" fmla="*/ 0 w 457"/>
                <a:gd name="T77" fmla="*/ 1 h 566"/>
                <a:gd name="T78" fmla="*/ 0 w 457"/>
                <a:gd name="T79" fmla="*/ 1 h 566"/>
                <a:gd name="T80" fmla="*/ 0 w 457"/>
                <a:gd name="T81" fmla="*/ 1 h 566"/>
                <a:gd name="T82" fmla="*/ 0 w 457"/>
                <a:gd name="T83" fmla="*/ 1 h 56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57"/>
                <a:gd name="T127" fmla="*/ 0 h 566"/>
                <a:gd name="T128" fmla="*/ 457 w 457"/>
                <a:gd name="T129" fmla="*/ 566 h 56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57" h="566">
                  <a:moveTo>
                    <a:pt x="150" y="566"/>
                  </a:moveTo>
                  <a:lnTo>
                    <a:pt x="37" y="504"/>
                  </a:lnTo>
                  <a:lnTo>
                    <a:pt x="15" y="470"/>
                  </a:lnTo>
                  <a:lnTo>
                    <a:pt x="0" y="413"/>
                  </a:lnTo>
                  <a:lnTo>
                    <a:pt x="0" y="347"/>
                  </a:lnTo>
                  <a:lnTo>
                    <a:pt x="25" y="248"/>
                  </a:lnTo>
                  <a:lnTo>
                    <a:pt x="61" y="171"/>
                  </a:lnTo>
                  <a:lnTo>
                    <a:pt x="130" y="86"/>
                  </a:lnTo>
                  <a:lnTo>
                    <a:pt x="199" y="27"/>
                  </a:lnTo>
                  <a:lnTo>
                    <a:pt x="259" y="8"/>
                  </a:lnTo>
                  <a:lnTo>
                    <a:pt x="313" y="0"/>
                  </a:lnTo>
                  <a:lnTo>
                    <a:pt x="346" y="15"/>
                  </a:lnTo>
                  <a:lnTo>
                    <a:pt x="457" y="75"/>
                  </a:lnTo>
                  <a:lnTo>
                    <a:pt x="396" y="66"/>
                  </a:lnTo>
                  <a:lnTo>
                    <a:pt x="352" y="75"/>
                  </a:lnTo>
                  <a:lnTo>
                    <a:pt x="304" y="99"/>
                  </a:lnTo>
                  <a:lnTo>
                    <a:pt x="262" y="132"/>
                  </a:lnTo>
                  <a:lnTo>
                    <a:pt x="214" y="176"/>
                  </a:lnTo>
                  <a:lnTo>
                    <a:pt x="187" y="174"/>
                  </a:lnTo>
                  <a:lnTo>
                    <a:pt x="195" y="204"/>
                  </a:lnTo>
                  <a:lnTo>
                    <a:pt x="174" y="201"/>
                  </a:lnTo>
                  <a:lnTo>
                    <a:pt x="163" y="215"/>
                  </a:lnTo>
                  <a:lnTo>
                    <a:pt x="180" y="221"/>
                  </a:lnTo>
                  <a:lnTo>
                    <a:pt x="180" y="228"/>
                  </a:lnTo>
                  <a:lnTo>
                    <a:pt x="162" y="254"/>
                  </a:lnTo>
                  <a:lnTo>
                    <a:pt x="138" y="245"/>
                  </a:lnTo>
                  <a:lnTo>
                    <a:pt x="136" y="272"/>
                  </a:lnTo>
                  <a:lnTo>
                    <a:pt x="153" y="279"/>
                  </a:lnTo>
                  <a:lnTo>
                    <a:pt x="145" y="297"/>
                  </a:lnTo>
                  <a:lnTo>
                    <a:pt x="123" y="305"/>
                  </a:lnTo>
                  <a:lnTo>
                    <a:pt x="117" y="326"/>
                  </a:lnTo>
                  <a:lnTo>
                    <a:pt x="130" y="333"/>
                  </a:lnTo>
                  <a:lnTo>
                    <a:pt x="126" y="350"/>
                  </a:lnTo>
                  <a:lnTo>
                    <a:pt x="105" y="351"/>
                  </a:lnTo>
                  <a:lnTo>
                    <a:pt x="93" y="360"/>
                  </a:lnTo>
                  <a:lnTo>
                    <a:pt x="118" y="383"/>
                  </a:lnTo>
                  <a:lnTo>
                    <a:pt x="111" y="420"/>
                  </a:lnTo>
                  <a:lnTo>
                    <a:pt x="90" y="426"/>
                  </a:lnTo>
                  <a:lnTo>
                    <a:pt x="85" y="438"/>
                  </a:lnTo>
                  <a:lnTo>
                    <a:pt x="108" y="453"/>
                  </a:lnTo>
                  <a:lnTo>
                    <a:pt x="121" y="528"/>
                  </a:lnTo>
                  <a:lnTo>
                    <a:pt x="150" y="566"/>
                  </a:lnTo>
                  <a:close/>
                </a:path>
              </a:pathLst>
            </a:custGeom>
            <a:grpFill/>
            <a:ln w="3175" cmpd="sng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92" name="Oval 221"/>
            <p:cNvSpPr>
              <a:spLocks noChangeArrowheads="1"/>
            </p:cNvSpPr>
            <p:nvPr/>
          </p:nvSpPr>
          <p:spPr bwMode="auto">
            <a:xfrm rot="1789520">
              <a:off x="880929" y="1963314"/>
              <a:ext cx="20683" cy="32604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93" name="Oval 222"/>
            <p:cNvSpPr>
              <a:spLocks noChangeArrowheads="1"/>
            </p:cNvSpPr>
            <p:nvPr/>
          </p:nvSpPr>
          <p:spPr bwMode="auto">
            <a:xfrm rot="20150061">
              <a:off x="850765" y="1970650"/>
              <a:ext cx="6033" cy="7336"/>
            </a:xfrm>
            <a:prstGeom prst="ellipse">
              <a:avLst/>
            </a:prstGeom>
            <a:grpFill/>
            <a:ln w="952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94" name="Freeform 223"/>
            <p:cNvSpPr>
              <a:spLocks/>
            </p:cNvSpPr>
            <p:nvPr/>
          </p:nvSpPr>
          <p:spPr bwMode="auto">
            <a:xfrm>
              <a:off x="888685" y="1709004"/>
              <a:ext cx="197349" cy="200514"/>
            </a:xfrm>
            <a:custGeom>
              <a:avLst/>
              <a:gdLst>
                <a:gd name="T0" fmla="*/ 3 w 1068"/>
                <a:gd name="T1" fmla="*/ 11 h 1149"/>
                <a:gd name="T2" fmla="*/ 0 w 1068"/>
                <a:gd name="T3" fmla="*/ 8 h 1149"/>
                <a:gd name="T4" fmla="*/ 0 w 1068"/>
                <a:gd name="T5" fmla="*/ 3 h 1149"/>
                <a:gd name="T6" fmla="*/ 6 w 1068"/>
                <a:gd name="T7" fmla="*/ 0 h 1149"/>
                <a:gd name="T8" fmla="*/ 11 w 1068"/>
                <a:gd name="T9" fmla="*/ 3 h 1149"/>
                <a:gd name="T10" fmla="*/ 11 w 1068"/>
                <a:gd name="T11" fmla="*/ 7 h 1149"/>
                <a:gd name="T12" fmla="*/ 8 w 1068"/>
                <a:gd name="T13" fmla="*/ 9 h 1149"/>
                <a:gd name="T14" fmla="*/ 7 w 1068"/>
                <a:gd name="T15" fmla="*/ 9 h 1149"/>
                <a:gd name="T16" fmla="*/ 7 w 1068"/>
                <a:gd name="T17" fmla="*/ 10 h 1149"/>
                <a:gd name="T18" fmla="*/ 5 w 1068"/>
                <a:gd name="T19" fmla="*/ 11 h 114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68"/>
                <a:gd name="T31" fmla="*/ 0 h 1149"/>
                <a:gd name="T32" fmla="*/ 1068 w 1068"/>
                <a:gd name="T33" fmla="*/ 1149 h 114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68" h="1149">
                  <a:moveTo>
                    <a:pt x="330" y="1125"/>
                  </a:moveTo>
                  <a:lnTo>
                    <a:pt x="0" y="793"/>
                  </a:lnTo>
                  <a:lnTo>
                    <a:pt x="0" y="308"/>
                  </a:lnTo>
                  <a:lnTo>
                    <a:pt x="560" y="0"/>
                  </a:lnTo>
                  <a:lnTo>
                    <a:pt x="1068" y="279"/>
                  </a:lnTo>
                  <a:lnTo>
                    <a:pt x="1068" y="693"/>
                  </a:lnTo>
                  <a:lnTo>
                    <a:pt x="768" y="879"/>
                  </a:lnTo>
                  <a:lnTo>
                    <a:pt x="696" y="963"/>
                  </a:lnTo>
                  <a:lnTo>
                    <a:pt x="690" y="1047"/>
                  </a:lnTo>
                  <a:lnTo>
                    <a:pt x="498" y="1149"/>
                  </a:lnTo>
                </a:path>
              </a:pathLst>
            </a:custGeom>
            <a:grpFill/>
            <a:ln w="3175" cap="flat" cmpd="sng">
              <a:solidFill>
                <a:srgbClr val="17366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95" name="Freeform 224"/>
            <p:cNvSpPr>
              <a:spLocks/>
            </p:cNvSpPr>
            <p:nvPr/>
          </p:nvSpPr>
          <p:spPr bwMode="auto">
            <a:xfrm>
              <a:off x="890408" y="1761170"/>
              <a:ext cx="193902" cy="148348"/>
            </a:xfrm>
            <a:custGeom>
              <a:avLst/>
              <a:gdLst>
                <a:gd name="T0" fmla="*/ 8 w 806"/>
                <a:gd name="T1" fmla="*/ 14 h 651"/>
                <a:gd name="T2" fmla="*/ 11 w 806"/>
                <a:gd name="T3" fmla="*/ 13 h 651"/>
                <a:gd name="T4" fmla="*/ 12 w 806"/>
                <a:gd name="T5" fmla="*/ 10 h 651"/>
                <a:gd name="T6" fmla="*/ 18 w 806"/>
                <a:gd name="T7" fmla="*/ 6 h 651"/>
                <a:gd name="T8" fmla="*/ 18 w 806"/>
                <a:gd name="T9" fmla="*/ 0 h 651"/>
                <a:gd name="T10" fmla="*/ 9 w 806"/>
                <a:gd name="T11" fmla="*/ 5 h 651"/>
                <a:gd name="T12" fmla="*/ 0 w 806"/>
                <a:gd name="T13" fmla="*/ 1 h 651"/>
                <a:gd name="T14" fmla="*/ 0 w 806"/>
                <a:gd name="T15" fmla="*/ 3 h 651"/>
                <a:gd name="T16" fmla="*/ 8 w 806"/>
                <a:gd name="T17" fmla="*/ 9 h 651"/>
                <a:gd name="T18" fmla="*/ 8 w 806"/>
                <a:gd name="T19" fmla="*/ 14 h 65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806"/>
                <a:gd name="T31" fmla="*/ 0 h 651"/>
                <a:gd name="T32" fmla="*/ 806 w 806"/>
                <a:gd name="T33" fmla="*/ 651 h 65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806" h="651">
                  <a:moveTo>
                    <a:pt x="370" y="651"/>
                  </a:moveTo>
                  <a:lnTo>
                    <a:pt x="516" y="574"/>
                  </a:lnTo>
                  <a:lnTo>
                    <a:pt x="559" y="440"/>
                  </a:lnTo>
                  <a:lnTo>
                    <a:pt x="806" y="298"/>
                  </a:lnTo>
                  <a:lnTo>
                    <a:pt x="801" y="0"/>
                  </a:lnTo>
                  <a:lnTo>
                    <a:pt x="403" y="229"/>
                  </a:lnTo>
                  <a:lnTo>
                    <a:pt x="5" y="23"/>
                  </a:lnTo>
                  <a:lnTo>
                    <a:pt x="0" y="151"/>
                  </a:lnTo>
                  <a:lnTo>
                    <a:pt x="385" y="427"/>
                  </a:lnTo>
                  <a:lnTo>
                    <a:pt x="370" y="651"/>
                  </a:lnTo>
                  <a:close/>
                </a:path>
              </a:pathLst>
            </a:custGeom>
            <a:grpFill/>
            <a:ln w="3175" cap="flat" cmpd="sng">
              <a:solidFill>
                <a:srgbClr val="17366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96" name="Oval 225"/>
            <p:cNvSpPr>
              <a:spLocks noChangeArrowheads="1"/>
            </p:cNvSpPr>
            <p:nvPr/>
          </p:nvSpPr>
          <p:spPr bwMode="auto">
            <a:xfrm rot="1800000">
              <a:off x="771481" y="1890771"/>
              <a:ext cx="36195" cy="58687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97" name="Freeform 226"/>
            <p:cNvSpPr>
              <a:spLocks/>
            </p:cNvSpPr>
            <p:nvPr/>
          </p:nvSpPr>
          <p:spPr bwMode="auto">
            <a:xfrm>
              <a:off x="782684" y="1943752"/>
              <a:ext cx="53431" cy="39125"/>
            </a:xfrm>
            <a:custGeom>
              <a:avLst/>
              <a:gdLst>
                <a:gd name="T0" fmla="*/ 1 w 597"/>
                <a:gd name="T1" fmla="*/ 0 h 468"/>
                <a:gd name="T2" fmla="*/ 1 w 597"/>
                <a:gd name="T3" fmla="*/ 1 h 468"/>
                <a:gd name="T4" fmla="*/ 1 w 597"/>
                <a:gd name="T5" fmla="*/ 1 h 468"/>
                <a:gd name="T6" fmla="*/ 0 w 597"/>
                <a:gd name="T7" fmla="*/ 0 h 468"/>
                <a:gd name="T8" fmla="*/ 0 w 597"/>
                <a:gd name="T9" fmla="*/ 0 h 468"/>
                <a:gd name="T10" fmla="*/ 0 w 597"/>
                <a:gd name="T11" fmla="*/ 0 h 468"/>
                <a:gd name="T12" fmla="*/ 1 w 597"/>
                <a:gd name="T13" fmla="*/ 0 h 46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97"/>
                <a:gd name="T22" fmla="*/ 0 h 468"/>
                <a:gd name="T23" fmla="*/ 597 w 597"/>
                <a:gd name="T24" fmla="*/ 468 h 46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97" h="468">
                  <a:moveTo>
                    <a:pt x="591" y="318"/>
                  </a:moveTo>
                  <a:lnTo>
                    <a:pt x="597" y="451"/>
                  </a:lnTo>
                  <a:lnTo>
                    <a:pt x="571" y="468"/>
                  </a:lnTo>
                  <a:lnTo>
                    <a:pt x="0" y="141"/>
                  </a:lnTo>
                  <a:lnTo>
                    <a:pt x="3" y="9"/>
                  </a:lnTo>
                  <a:lnTo>
                    <a:pt x="36" y="0"/>
                  </a:lnTo>
                  <a:lnTo>
                    <a:pt x="591" y="318"/>
                  </a:lnTo>
                </a:path>
              </a:pathLst>
            </a:custGeom>
            <a:grpFill/>
            <a:ln w="3175" cmpd="sng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98" name="Freeform 227"/>
            <p:cNvSpPr>
              <a:spLocks/>
            </p:cNvSpPr>
            <p:nvPr/>
          </p:nvSpPr>
          <p:spPr bwMode="auto">
            <a:xfrm>
              <a:off x="762001" y="1795403"/>
              <a:ext cx="324032" cy="185842"/>
            </a:xfrm>
            <a:custGeom>
              <a:avLst/>
              <a:gdLst>
                <a:gd name="T0" fmla="*/ 1 w 3040"/>
                <a:gd name="T1" fmla="*/ 3 h 1830"/>
                <a:gd name="T2" fmla="*/ 0 w 3040"/>
                <a:gd name="T3" fmla="*/ 3 h 1830"/>
                <a:gd name="T4" fmla="*/ 0 w 3040"/>
                <a:gd name="T5" fmla="*/ 3 h 1830"/>
                <a:gd name="T6" fmla="*/ 0 w 3040"/>
                <a:gd name="T7" fmla="*/ 2 h 1830"/>
                <a:gd name="T8" fmla="*/ 0 w 3040"/>
                <a:gd name="T9" fmla="*/ 2 h 1830"/>
                <a:gd name="T10" fmla="*/ 0 w 3040"/>
                <a:gd name="T11" fmla="*/ 2 h 1830"/>
                <a:gd name="T12" fmla="*/ 1 w 3040"/>
                <a:gd name="T13" fmla="*/ 1 h 1830"/>
                <a:gd name="T14" fmla="*/ 1 w 3040"/>
                <a:gd name="T15" fmla="*/ 1 h 1830"/>
                <a:gd name="T16" fmla="*/ 1 w 3040"/>
                <a:gd name="T17" fmla="*/ 1 h 1830"/>
                <a:gd name="T18" fmla="*/ 1 w 3040"/>
                <a:gd name="T19" fmla="*/ 1 h 1830"/>
                <a:gd name="T20" fmla="*/ 1 w 3040"/>
                <a:gd name="T21" fmla="*/ 0 h 1830"/>
                <a:gd name="T22" fmla="*/ 1 w 3040"/>
                <a:gd name="T23" fmla="*/ 0 h 1830"/>
                <a:gd name="T24" fmla="*/ 2 w 3040"/>
                <a:gd name="T25" fmla="*/ 0 h 1830"/>
                <a:gd name="T26" fmla="*/ 2 w 3040"/>
                <a:gd name="T27" fmla="*/ 0 h 1830"/>
                <a:gd name="T28" fmla="*/ 2 w 3040"/>
                <a:gd name="T29" fmla="*/ 0 h 1830"/>
                <a:gd name="T30" fmla="*/ 4 w 3040"/>
                <a:gd name="T31" fmla="*/ 1 h 1830"/>
                <a:gd name="T32" fmla="*/ 4 w 3040"/>
                <a:gd name="T33" fmla="*/ 1 h 1830"/>
                <a:gd name="T34" fmla="*/ 4 w 3040"/>
                <a:gd name="T35" fmla="*/ 2 h 1830"/>
                <a:gd name="T36" fmla="*/ 4 w 3040"/>
                <a:gd name="T37" fmla="*/ 2 h 1830"/>
                <a:gd name="T38" fmla="*/ 4 w 3040"/>
                <a:gd name="T39" fmla="*/ 2 h 1830"/>
                <a:gd name="T40" fmla="*/ 5 w 3040"/>
                <a:gd name="T41" fmla="*/ 1 h 1830"/>
                <a:gd name="T42" fmla="*/ 6 w 3040"/>
                <a:gd name="T43" fmla="*/ 1 h 1830"/>
                <a:gd name="T44" fmla="*/ 6 w 3040"/>
                <a:gd name="T45" fmla="*/ 1 h 1830"/>
                <a:gd name="T46" fmla="*/ 5 w 3040"/>
                <a:gd name="T47" fmla="*/ 1 h 1830"/>
                <a:gd name="T48" fmla="*/ 5 w 3040"/>
                <a:gd name="T49" fmla="*/ 1 h 1830"/>
                <a:gd name="T50" fmla="*/ 5 w 3040"/>
                <a:gd name="T51" fmla="*/ 1 h 1830"/>
                <a:gd name="T52" fmla="*/ 5 w 3040"/>
                <a:gd name="T53" fmla="*/ 1 h 1830"/>
                <a:gd name="T54" fmla="*/ 5 w 3040"/>
                <a:gd name="T55" fmla="*/ 2 h 1830"/>
                <a:gd name="T56" fmla="*/ 5 w 3040"/>
                <a:gd name="T57" fmla="*/ 2 h 1830"/>
                <a:gd name="T58" fmla="*/ 3 w 3040"/>
                <a:gd name="T59" fmla="*/ 3 h 1830"/>
                <a:gd name="T60" fmla="*/ 3 w 3040"/>
                <a:gd name="T61" fmla="*/ 3 h 1830"/>
                <a:gd name="T62" fmla="*/ 2 w 3040"/>
                <a:gd name="T63" fmla="*/ 3 h 1830"/>
                <a:gd name="T64" fmla="*/ 2 w 3040"/>
                <a:gd name="T65" fmla="*/ 3 h 1830"/>
                <a:gd name="T66" fmla="*/ 2 w 3040"/>
                <a:gd name="T67" fmla="*/ 3 h 1830"/>
                <a:gd name="T68" fmla="*/ 2 w 3040"/>
                <a:gd name="T69" fmla="*/ 3 h 1830"/>
                <a:gd name="T70" fmla="*/ 2 w 3040"/>
                <a:gd name="T71" fmla="*/ 3 h 1830"/>
                <a:gd name="T72" fmla="*/ 1 w 3040"/>
                <a:gd name="T73" fmla="*/ 3 h 1830"/>
                <a:gd name="T74" fmla="*/ 1 w 3040"/>
                <a:gd name="T75" fmla="*/ 3 h 1830"/>
                <a:gd name="T76" fmla="*/ 1 w 3040"/>
                <a:gd name="T77" fmla="*/ 3 h 1830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3040"/>
                <a:gd name="T118" fmla="*/ 0 h 1830"/>
                <a:gd name="T119" fmla="*/ 3040 w 3040"/>
                <a:gd name="T120" fmla="*/ 1830 h 1830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3040" h="1830">
                  <a:moveTo>
                    <a:pt x="351" y="1533"/>
                  </a:moveTo>
                  <a:lnTo>
                    <a:pt x="177" y="1421"/>
                  </a:lnTo>
                  <a:lnTo>
                    <a:pt x="176" y="1380"/>
                  </a:lnTo>
                  <a:lnTo>
                    <a:pt x="0" y="1277"/>
                  </a:lnTo>
                  <a:lnTo>
                    <a:pt x="6" y="1155"/>
                  </a:lnTo>
                  <a:lnTo>
                    <a:pt x="21" y="1134"/>
                  </a:lnTo>
                  <a:cubicBezTo>
                    <a:pt x="81" y="1076"/>
                    <a:pt x="261" y="901"/>
                    <a:pt x="364" y="804"/>
                  </a:cubicBezTo>
                  <a:cubicBezTo>
                    <a:pt x="464" y="709"/>
                    <a:pt x="591" y="599"/>
                    <a:pt x="640" y="552"/>
                  </a:cubicBezTo>
                  <a:cubicBezTo>
                    <a:pt x="689" y="505"/>
                    <a:pt x="654" y="535"/>
                    <a:pt x="660" y="524"/>
                  </a:cubicBezTo>
                  <a:lnTo>
                    <a:pt x="676" y="484"/>
                  </a:lnTo>
                  <a:lnTo>
                    <a:pt x="692" y="244"/>
                  </a:lnTo>
                  <a:lnTo>
                    <a:pt x="756" y="196"/>
                  </a:lnTo>
                  <a:lnTo>
                    <a:pt x="1074" y="18"/>
                  </a:lnTo>
                  <a:lnTo>
                    <a:pt x="1134" y="0"/>
                  </a:lnTo>
                  <a:lnTo>
                    <a:pt x="1182" y="24"/>
                  </a:lnTo>
                  <a:lnTo>
                    <a:pt x="2040" y="508"/>
                  </a:lnTo>
                  <a:lnTo>
                    <a:pt x="2076" y="555"/>
                  </a:lnTo>
                  <a:lnTo>
                    <a:pt x="2076" y="1148"/>
                  </a:lnTo>
                  <a:lnTo>
                    <a:pt x="2331" y="1008"/>
                  </a:lnTo>
                  <a:lnTo>
                    <a:pt x="2364" y="876"/>
                  </a:lnTo>
                  <a:lnTo>
                    <a:pt x="2452" y="644"/>
                  </a:lnTo>
                  <a:lnTo>
                    <a:pt x="3040" y="320"/>
                  </a:lnTo>
                  <a:lnTo>
                    <a:pt x="3036" y="620"/>
                  </a:lnTo>
                  <a:lnTo>
                    <a:pt x="2852" y="724"/>
                  </a:lnTo>
                  <a:lnTo>
                    <a:pt x="2788" y="668"/>
                  </a:lnTo>
                  <a:cubicBezTo>
                    <a:pt x="2764" y="656"/>
                    <a:pt x="2747" y="636"/>
                    <a:pt x="2708" y="652"/>
                  </a:cubicBezTo>
                  <a:cubicBezTo>
                    <a:pt x="2660" y="668"/>
                    <a:pt x="2592" y="720"/>
                    <a:pt x="2556" y="764"/>
                  </a:cubicBezTo>
                  <a:lnTo>
                    <a:pt x="2492" y="916"/>
                  </a:lnTo>
                  <a:lnTo>
                    <a:pt x="2466" y="1050"/>
                  </a:lnTo>
                  <a:lnTo>
                    <a:pt x="1422" y="1638"/>
                  </a:lnTo>
                  <a:lnTo>
                    <a:pt x="1386" y="1554"/>
                  </a:lnTo>
                  <a:cubicBezTo>
                    <a:pt x="1360" y="1531"/>
                    <a:pt x="1320" y="1492"/>
                    <a:pt x="1266" y="1500"/>
                  </a:cubicBezTo>
                  <a:cubicBezTo>
                    <a:pt x="1158" y="1494"/>
                    <a:pt x="1104" y="1554"/>
                    <a:pt x="1062" y="1602"/>
                  </a:cubicBezTo>
                  <a:cubicBezTo>
                    <a:pt x="1020" y="1650"/>
                    <a:pt x="1009" y="1693"/>
                    <a:pt x="996" y="1728"/>
                  </a:cubicBezTo>
                  <a:lnTo>
                    <a:pt x="984" y="1806"/>
                  </a:lnTo>
                  <a:lnTo>
                    <a:pt x="960" y="1830"/>
                  </a:lnTo>
                  <a:lnTo>
                    <a:pt x="768" y="1731"/>
                  </a:lnTo>
                  <a:lnTo>
                    <a:pt x="722" y="1746"/>
                  </a:lnTo>
                  <a:lnTo>
                    <a:pt x="348" y="1533"/>
                  </a:lnTo>
                </a:path>
              </a:pathLst>
            </a:custGeom>
            <a:grpFill/>
            <a:ln w="3175" cmpd="sng">
              <a:solidFill>
                <a:srgbClr val="17366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99" name="Freeform 228"/>
            <p:cNvSpPr>
              <a:spLocks/>
            </p:cNvSpPr>
            <p:nvPr/>
          </p:nvSpPr>
          <p:spPr bwMode="auto">
            <a:xfrm>
              <a:off x="762863" y="1832083"/>
              <a:ext cx="321448" cy="147533"/>
            </a:xfrm>
            <a:custGeom>
              <a:avLst/>
              <a:gdLst>
                <a:gd name="T0" fmla="*/ 0 w 1332"/>
                <a:gd name="T1" fmla="*/ 9 h 649"/>
                <a:gd name="T2" fmla="*/ 0 w 1332"/>
                <a:gd name="T3" fmla="*/ 8 h 649"/>
                <a:gd name="T4" fmla="*/ 0 w 1332"/>
                <a:gd name="T5" fmla="*/ 7 h 649"/>
                <a:gd name="T6" fmla="*/ 2 w 1332"/>
                <a:gd name="T7" fmla="*/ 8 h 649"/>
                <a:gd name="T8" fmla="*/ 2 w 1332"/>
                <a:gd name="T9" fmla="*/ 8 h 649"/>
                <a:gd name="T10" fmla="*/ 7 w 1332"/>
                <a:gd name="T11" fmla="*/ 12 h 649"/>
                <a:gd name="T12" fmla="*/ 7 w 1332"/>
                <a:gd name="T13" fmla="*/ 12 h 649"/>
                <a:gd name="T14" fmla="*/ 8 w 1332"/>
                <a:gd name="T15" fmla="*/ 12 h 649"/>
                <a:gd name="T16" fmla="*/ 8 w 1332"/>
                <a:gd name="T17" fmla="*/ 12 h 649"/>
                <a:gd name="T18" fmla="*/ 9 w 1332"/>
                <a:gd name="T19" fmla="*/ 12 h 649"/>
                <a:gd name="T20" fmla="*/ 9 w 1332"/>
                <a:gd name="T21" fmla="*/ 13 h 649"/>
                <a:gd name="T22" fmla="*/ 11 w 1332"/>
                <a:gd name="T23" fmla="*/ 10 h 649"/>
                <a:gd name="T24" fmla="*/ 15 w 1332"/>
                <a:gd name="T25" fmla="*/ 8 h 649"/>
                <a:gd name="T26" fmla="*/ 16 w 1332"/>
                <a:gd name="T27" fmla="*/ 7 h 649"/>
                <a:gd name="T28" fmla="*/ 16 w 1332"/>
                <a:gd name="T29" fmla="*/ 4 h 649"/>
                <a:gd name="T30" fmla="*/ 20 w 1332"/>
                <a:gd name="T31" fmla="*/ 2 h 649"/>
                <a:gd name="T32" fmla="*/ 20 w 1332"/>
                <a:gd name="T33" fmla="*/ 2 h 649"/>
                <a:gd name="T34" fmla="*/ 20 w 1332"/>
                <a:gd name="T35" fmla="*/ 8 h 649"/>
                <a:gd name="T36" fmla="*/ 23 w 1332"/>
                <a:gd name="T37" fmla="*/ 6 h 649"/>
                <a:gd name="T38" fmla="*/ 23 w 1332"/>
                <a:gd name="T39" fmla="*/ 5 h 649"/>
                <a:gd name="T40" fmla="*/ 24 w 1332"/>
                <a:gd name="T41" fmla="*/ 3 h 649"/>
                <a:gd name="T42" fmla="*/ 27 w 1332"/>
                <a:gd name="T43" fmla="*/ 1 h 649"/>
                <a:gd name="T44" fmla="*/ 29 w 1332"/>
                <a:gd name="T45" fmla="*/ 0 h 649"/>
                <a:gd name="T46" fmla="*/ 29 w 1332"/>
                <a:gd name="T47" fmla="*/ 3 h 649"/>
                <a:gd name="T48" fmla="*/ 28 w 1332"/>
                <a:gd name="T49" fmla="*/ 3 h 649"/>
                <a:gd name="T50" fmla="*/ 27 w 1332"/>
                <a:gd name="T51" fmla="*/ 3 h 649"/>
                <a:gd name="T52" fmla="*/ 26 w 1332"/>
                <a:gd name="T53" fmla="*/ 3 h 649"/>
                <a:gd name="T54" fmla="*/ 25 w 1332"/>
                <a:gd name="T55" fmla="*/ 3 h 649"/>
                <a:gd name="T56" fmla="*/ 25 w 1332"/>
                <a:gd name="T57" fmla="*/ 4 h 649"/>
                <a:gd name="T58" fmla="*/ 24 w 1332"/>
                <a:gd name="T59" fmla="*/ 5 h 649"/>
                <a:gd name="T60" fmla="*/ 24 w 1332"/>
                <a:gd name="T61" fmla="*/ 7 h 649"/>
                <a:gd name="T62" fmla="*/ 14 w 1332"/>
                <a:gd name="T63" fmla="*/ 12 h 649"/>
                <a:gd name="T64" fmla="*/ 13 w 1332"/>
                <a:gd name="T65" fmla="*/ 11 h 649"/>
                <a:gd name="T66" fmla="*/ 12 w 1332"/>
                <a:gd name="T67" fmla="*/ 11 h 649"/>
                <a:gd name="T68" fmla="*/ 11 w 1332"/>
                <a:gd name="T69" fmla="*/ 11 h 649"/>
                <a:gd name="T70" fmla="*/ 11 w 1332"/>
                <a:gd name="T71" fmla="*/ 11 h 649"/>
                <a:gd name="T72" fmla="*/ 10 w 1332"/>
                <a:gd name="T73" fmla="*/ 13 h 649"/>
                <a:gd name="T74" fmla="*/ 10 w 1332"/>
                <a:gd name="T75" fmla="*/ 14 h 649"/>
                <a:gd name="T76" fmla="*/ 9 w 1332"/>
                <a:gd name="T77" fmla="*/ 14 h 649"/>
                <a:gd name="T78" fmla="*/ 7 w 1332"/>
                <a:gd name="T79" fmla="*/ 13 h 649"/>
                <a:gd name="T80" fmla="*/ 7 w 1332"/>
                <a:gd name="T81" fmla="*/ 13 h 649"/>
                <a:gd name="T82" fmla="*/ 2 w 1332"/>
                <a:gd name="T83" fmla="*/ 10 h 649"/>
                <a:gd name="T84" fmla="*/ 2 w 1332"/>
                <a:gd name="T85" fmla="*/ 10 h 649"/>
                <a:gd name="T86" fmla="*/ 0 w 1332"/>
                <a:gd name="T87" fmla="*/ 9 h 649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332"/>
                <a:gd name="T133" fmla="*/ 0 h 649"/>
                <a:gd name="T134" fmla="*/ 1332 w 1332"/>
                <a:gd name="T135" fmla="*/ 649 h 649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332" h="649">
                  <a:moveTo>
                    <a:pt x="0" y="409"/>
                  </a:moveTo>
                  <a:lnTo>
                    <a:pt x="1" y="359"/>
                  </a:lnTo>
                  <a:lnTo>
                    <a:pt x="8" y="341"/>
                  </a:lnTo>
                  <a:lnTo>
                    <a:pt x="77" y="391"/>
                  </a:lnTo>
                  <a:lnTo>
                    <a:pt x="89" y="392"/>
                  </a:lnTo>
                  <a:lnTo>
                    <a:pt x="335" y="535"/>
                  </a:lnTo>
                  <a:lnTo>
                    <a:pt x="329" y="545"/>
                  </a:lnTo>
                  <a:lnTo>
                    <a:pt x="346" y="541"/>
                  </a:lnTo>
                  <a:lnTo>
                    <a:pt x="380" y="568"/>
                  </a:lnTo>
                  <a:lnTo>
                    <a:pt x="392" y="569"/>
                  </a:lnTo>
                  <a:lnTo>
                    <a:pt x="407" y="573"/>
                  </a:lnTo>
                  <a:cubicBezTo>
                    <a:pt x="430" y="556"/>
                    <a:pt x="480" y="508"/>
                    <a:pt x="528" y="470"/>
                  </a:cubicBezTo>
                  <a:cubicBezTo>
                    <a:pt x="576" y="433"/>
                    <a:pt x="668" y="367"/>
                    <a:pt x="692" y="349"/>
                  </a:cubicBezTo>
                  <a:lnTo>
                    <a:pt x="712" y="335"/>
                  </a:lnTo>
                  <a:lnTo>
                    <a:pt x="712" y="172"/>
                  </a:lnTo>
                  <a:lnTo>
                    <a:pt x="893" y="70"/>
                  </a:lnTo>
                  <a:lnTo>
                    <a:pt x="911" y="88"/>
                  </a:lnTo>
                  <a:lnTo>
                    <a:pt x="913" y="356"/>
                  </a:lnTo>
                  <a:lnTo>
                    <a:pt x="1030" y="293"/>
                  </a:lnTo>
                  <a:lnTo>
                    <a:pt x="1048" y="229"/>
                  </a:lnTo>
                  <a:lnTo>
                    <a:pt x="1085" y="131"/>
                  </a:lnTo>
                  <a:lnTo>
                    <a:pt x="1245" y="44"/>
                  </a:lnTo>
                  <a:lnTo>
                    <a:pt x="1332" y="0"/>
                  </a:lnTo>
                  <a:lnTo>
                    <a:pt x="1332" y="119"/>
                  </a:lnTo>
                  <a:lnTo>
                    <a:pt x="1260" y="157"/>
                  </a:lnTo>
                  <a:lnTo>
                    <a:pt x="1235" y="136"/>
                  </a:lnTo>
                  <a:lnTo>
                    <a:pt x="1203" y="123"/>
                  </a:lnTo>
                  <a:lnTo>
                    <a:pt x="1162" y="143"/>
                  </a:lnTo>
                  <a:lnTo>
                    <a:pt x="1130" y="169"/>
                  </a:lnTo>
                  <a:lnTo>
                    <a:pt x="1096" y="240"/>
                  </a:lnTo>
                  <a:lnTo>
                    <a:pt x="1078" y="315"/>
                  </a:lnTo>
                  <a:lnTo>
                    <a:pt x="629" y="562"/>
                  </a:lnTo>
                  <a:lnTo>
                    <a:pt x="602" y="518"/>
                  </a:lnTo>
                  <a:lnTo>
                    <a:pt x="559" y="502"/>
                  </a:lnTo>
                  <a:lnTo>
                    <a:pt x="512" y="511"/>
                  </a:lnTo>
                  <a:lnTo>
                    <a:pt x="484" y="529"/>
                  </a:lnTo>
                  <a:lnTo>
                    <a:pt x="441" y="585"/>
                  </a:lnTo>
                  <a:lnTo>
                    <a:pt x="428" y="640"/>
                  </a:lnTo>
                  <a:lnTo>
                    <a:pt x="421" y="649"/>
                  </a:lnTo>
                  <a:lnTo>
                    <a:pt x="336" y="606"/>
                  </a:lnTo>
                  <a:lnTo>
                    <a:pt x="314" y="614"/>
                  </a:lnTo>
                  <a:lnTo>
                    <a:pt x="78" y="475"/>
                  </a:lnTo>
                  <a:lnTo>
                    <a:pt x="76" y="450"/>
                  </a:lnTo>
                  <a:lnTo>
                    <a:pt x="0" y="409"/>
                  </a:lnTo>
                  <a:close/>
                </a:path>
              </a:pathLst>
            </a:custGeom>
            <a:grpFill/>
            <a:ln w="3175" cmpd="sng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00" name="Freeform 229"/>
            <p:cNvSpPr>
              <a:spLocks/>
            </p:cNvSpPr>
            <p:nvPr/>
          </p:nvSpPr>
          <p:spPr bwMode="auto">
            <a:xfrm>
              <a:off x="831806" y="1847570"/>
              <a:ext cx="102553" cy="53796"/>
            </a:xfrm>
            <a:custGeom>
              <a:avLst/>
              <a:gdLst>
                <a:gd name="T0" fmla="*/ 2 w 954"/>
                <a:gd name="T1" fmla="*/ 1 h 528"/>
                <a:gd name="T2" fmla="*/ 0 w 954"/>
                <a:gd name="T3" fmla="*/ 0 h 528"/>
                <a:gd name="T4" fmla="*/ 0 60000 65536"/>
                <a:gd name="T5" fmla="*/ 0 60000 65536"/>
                <a:gd name="T6" fmla="*/ 0 w 954"/>
                <a:gd name="T7" fmla="*/ 0 h 528"/>
                <a:gd name="T8" fmla="*/ 954 w 954"/>
                <a:gd name="T9" fmla="*/ 528 h 528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954" h="528">
                  <a:moveTo>
                    <a:pt x="954" y="528"/>
                  </a:moveTo>
                  <a:lnTo>
                    <a:pt x="0" y="0"/>
                  </a:lnTo>
                </a:path>
              </a:pathLst>
            </a:custGeom>
            <a:grpFill/>
            <a:ln w="3175" cmpd="sng">
              <a:solidFill>
                <a:srgbClr val="17366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01" name="Freeform 230"/>
            <p:cNvSpPr>
              <a:spLocks/>
            </p:cNvSpPr>
            <p:nvPr/>
          </p:nvSpPr>
          <p:spPr bwMode="auto">
            <a:xfrm>
              <a:off x="836976" y="1821486"/>
              <a:ext cx="144780" cy="52981"/>
            </a:xfrm>
            <a:custGeom>
              <a:avLst/>
              <a:gdLst>
                <a:gd name="T0" fmla="*/ 0 w 1356"/>
                <a:gd name="T1" fmla="*/ 0 h 522"/>
                <a:gd name="T2" fmla="*/ 0 w 1356"/>
                <a:gd name="T3" fmla="*/ 0 h 522"/>
                <a:gd name="T4" fmla="*/ 0 w 1356"/>
                <a:gd name="T5" fmla="*/ 0 h 522"/>
                <a:gd name="T6" fmla="*/ 2 w 1356"/>
                <a:gd name="T7" fmla="*/ 1 h 522"/>
                <a:gd name="T8" fmla="*/ 2 w 1356"/>
                <a:gd name="T9" fmla="*/ 1 h 522"/>
                <a:gd name="T10" fmla="*/ 3 w 1356"/>
                <a:gd name="T11" fmla="*/ 0 h 52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56"/>
                <a:gd name="T19" fmla="*/ 0 h 522"/>
                <a:gd name="T20" fmla="*/ 1356 w 1356"/>
                <a:gd name="T21" fmla="*/ 522 h 52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56" h="522">
                  <a:moveTo>
                    <a:pt x="0" y="33"/>
                  </a:moveTo>
                  <a:lnTo>
                    <a:pt x="12" y="0"/>
                  </a:lnTo>
                  <a:lnTo>
                    <a:pt x="54" y="6"/>
                  </a:lnTo>
                  <a:lnTo>
                    <a:pt x="894" y="480"/>
                  </a:lnTo>
                  <a:lnTo>
                    <a:pt x="930" y="522"/>
                  </a:lnTo>
                  <a:lnTo>
                    <a:pt x="1356" y="272"/>
                  </a:lnTo>
                </a:path>
              </a:pathLst>
            </a:custGeom>
            <a:grpFill/>
            <a:ln w="3175" cmpd="sng">
              <a:solidFill>
                <a:srgbClr val="17366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02" name="Freeform 231"/>
            <p:cNvSpPr>
              <a:spLocks/>
            </p:cNvSpPr>
            <p:nvPr/>
          </p:nvSpPr>
          <p:spPr bwMode="auto">
            <a:xfrm>
              <a:off x="843009" y="1904626"/>
              <a:ext cx="93935" cy="52166"/>
            </a:xfrm>
            <a:custGeom>
              <a:avLst/>
              <a:gdLst>
                <a:gd name="T0" fmla="*/ 2 w 885"/>
                <a:gd name="T1" fmla="*/ 0 h 522"/>
                <a:gd name="T2" fmla="*/ 1 w 885"/>
                <a:gd name="T3" fmla="*/ 0 h 522"/>
                <a:gd name="T4" fmla="*/ 0 w 885"/>
                <a:gd name="T5" fmla="*/ 1 h 522"/>
                <a:gd name="T6" fmla="*/ 0 w 885"/>
                <a:gd name="T7" fmla="*/ 1 h 522"/>
                <a:gd name="T8" fmla="*/ 0 w 885"/>
                <a:gd name="T9" fmla="*/ 1 h 522"/>
                <a:gd name="T10" fmla="*/ 1 w 885"/>
                <a:gd name="T11" fmla="*/ 0 h 522"/>
                <a:gd name="T12" fmla="*/ 1 w 885"/>
                <a:gd name="T13" fmla="*/ 0 h 522"/>
                <a:gd name="T14" fmla="*/ 2 w 885"/>
                <a:gd name="T15" fmla="*/ 0 h 52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885"/>
                <a:gd name="T25" fmla="*/ 0 h 522"/>
                <a:gd name="T26" fmla="*/ 885 w 885"/>
                <a:gd name="T27" fmla="*/ 522 h 52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885" h="522">
                  <a:moveTo>
                    <a:pt x="885" y="33"/>
                  </a:moveTo>
                  <a:lnTo>
                    <a:pt x="476" y="248"/>
                  </a:lnTo>
                  <a:cubicBezTo>
                    <a:pt x="334" y="326"/>
                    <a:pt x="109" y="460"/>
                    <a:pt x="33" y="503"/>
                  </a:cubicBezTo>
                  <a:lnTo>
                    <a:pt x="0" y="522"/>
                  </a:lnTo>
                  <a:lnTo>
                    <a:pt x="35" y="494"/>
                  </a:lnTo>
                  <a:cubicBezTo>
                    <a:pt x="113" y="442"/>
                    <a:pt x="341" y="287"/>
                    <a:pt x="471" y="210"/>
                  </a:cubicBezTo>
                  <a:cubicBezTo>
                    <a:pt x="601" y="133"/>
                    <a:pt x="714" y="70"/>
                    <a:pt x="782" y="36"/>
                  </a:cubicBezTo>
                  <a:lnTo>
                    <a:pt x="864" y="0"/>
                  </a:lnTo>
                </a:path>
              </a:pathLst>
            </a:custGeom>
            <a:grpFill/>
            <a:ln w="3175" cmpd="sng">
              <a:solidFill>
                <a:srgbClr val="17366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03" name="Freeform 232"/>
            <p:cNvSpPr>
              <a:spLocks/>
            </p:cNvSpPr>
            <p:nvPr/>
          </p:nvSpPr>
          <p:spPr bwMode="auto">
            <a:xfrm>
              <a:off x="836976" y="1827192"/>
              <a:ext cx="95658" cy="69283"/>
            </a:xfrm>
            <a:custGeom>
              <a:avLst/>
              <a:gdLst>
                <a:gd name="T0" fmla="*/ 2 w 891"/>
                <a:gd name="T1" fmla="*/ 1 h 684"/>
                <a:gd name="T2" fmla="*/ 2 w 891"/>
                <a:gd name="T3" fmla="*/ 1 h 684"/>
                <a:gd name="T4" fmla="*/ 0 w 891"/>
                <a:gd name="T5" fmla="*/ 0 h 684"/>
                <a:gd name="T6" fmla="*/ 0 w 891"/>
                <a:gd name="T7" fmla="*/ 0 h 684"/>
                <a:gd name="T8" fmla="*/ 0 w 891"/>
                <a:gd name="T9" fmla="*/ 0 h 684"/>
                <a:gd name="T10" fmla="*/ 2 w 891"/>
                <a:gd name="T11" fmla="*/ 1 h 68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91"/>
                <a:gd name="T19" fmla="*/ 0 h 684"/>
                <a:gd name="T20" fmla="*/ 891 w 891"/>
                <a:gd name="T21" fmla="*/ 684 h 68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91" h="684">
                  <a:moveTo>
                    <a:pt x="891" y="477"/>
                  </a:moveTo>
                  <a:lnTo>
                    <a:pt x="879" y="684"/>
                  </a:lnTo>
                  <a:lnTo>
                    <a:pt x="0" y="195"/>
                  </a:lnTo>
                  <a:lnTo>
                    <a:pt x="15" y="6"/>
                  </a:lnTo>
                  <a:lnTo>
                    <a:pt x="51" y="0"/>
                  </a:lnTo>
                  <a:lnTo>
                    <a:pt x="879" y="456"/>
                  </a:lnTo>
                </a:path>
              </a:pathLst>
            </a:custGeom>
            <a:grpFill/>
            <a:ln w="3175" cmpd="sng">
              <a:solidFill>
                <a:srgbClr val="17366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04" name="Freeform 233"/>
            <p:cNvSpPr>
              <a:spLocks/>
            </p:cNvSpPr>
            <p:nvPr/>
          </p:nvSpPr>
          <p:spPr bwMode="auto">
            <a:xfrm>
              <a:off x="939530" y="1856536"/>
              <a:ext cx="36195" cy="40755"/>
            </a:xfrm>
            <a:custGeom>
              <a:avLst/>
              <a:gdLst>
                <a:gd name="T0" fmla="*/ 0 w 344"/>
                <a:gd name="T1" fmla="*/ 0 h 400"/>
                <a:gd name="T2" fmla="*/ 0 w 344"/>
                <a:gd name="T3" fmla="*/ 1 h 400"/>
                <a:gd name="T4" fmla="*/ 1 w 344"/>
                <a:gd name="T5" fmla="*/ 0 h 400"/>
                <a:gd name="T6" fmla="*/ 1 w 344"/>
                <a:gd name="T7" fmla="*/ 0 h 400"/>
                <a:gd name="T8" fmla="*/ 0 w 344"/>
                <a:gd name="T9" fmla="*/ 0 h 4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44"/>
                <a:gd name="T16" fmla="*/ 0 h 400"/>
                <a:gd name="T17" fmla="*/ 344 w 344"/>
                <a:gd name="T18" fmla="*/ 400 h 4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44" h="400">
                  <a:moveTo>
                    <a:pt x="0" y="188"/>
                  </a:moveTo>
                  <a:lnTo>
                    <a:pt x="0" y="400"/>
                  </a:lnTo>
                  <a:lnTo>
                    <a:pt x="344" y="200"/>
                  </a:lnTo>
                  <a:lnTo>
                    <a:pt x="344" y="0"/>
                  </a:lnTo>
                  <a:lnTo>
                    <a:pt x="35" y="175"/>
                  </a:lnTo>
                </a:path>
              </a:pathLst>
            </a:custGeom>
            <a:grpFill/>
            <a:ln w="3175" cmpd="sng">
              <a:solidFill>
                <a:srgbClr val="17366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05" name="Freeform 234"/>
            <p:cNvSpPr>
              <a:spLocks/>
            </p:cNvSpPr>
            <p:nvPr/>
          </p:nvSpPr>
          <p:spPr bwMode="auto">
            <a:xfrm>
              <a:off x="878343" y="1846754"/>
              <a:ext cx="6033" cy="22008"/>
            </a:xfrm>
            <a:custGeom>
              <a:avLst/>
              <a:gdLst>
                <a:gd name="T0" fmla="*/ 0 w 60"/>
                <a:gd name="T1" fmla="*/ 0 h 225"/>
                <a:gd name="T2" fmla="*/ 0 w 60"/>
                <a:gd name="T3" fmla="*/ 0 h 225"/>
                <a:gd name="T4" fmla="*/ 0 w 60"/>
                <a:gd name="T5" fmla="*/ 0 h 225"/>
                <a:gd name="T6" fmla="*/ 0 w 60"/>
                <a:gd name="T7" fmla="*/ 0 h 2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0"/>
                <a:gd name="T13" fmla="*/ 0 h 225"/>
                <a:gd name="T14" fmla="*/ 60 w 60"/>
                <a:gd name="T15" fmla="*/ 225 h 2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0" h="225">
                  <a:moveTo>
                    <a:pt x="0" y="213"/>
                  </a:moveTo>
                  <a:lnTo>
                    <a:pt x="27" y="0"/>
                  </a:lnTo>
                  <a:lnTo>
                    <a:pt x="60" y="24"/>
                  </a:lnTo>
                  <a:lnTo>
                    <a:pt x="39" y="225"/>
                  </a:lnTo>
                </a:path>
              </a:pathLst>
            </a:custGeom>
            <a:grpFill/>
            <a:ln w="3175" cap="flat" cmpd="sng">
              <a:solidFill>
                <a:srgbClr val="17366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06" name="Freeform 235"/>
            <p:cNvSpPr>
              <a:spLocks/>
            </p:cNvSpPr>
            <p:nvPr/>
          </p:nvSpPr>
          <p:spPr bwMode="auto">
            <a:xfrm>
              <a:off x="782684" y="1944566"/>
              <a:ext cx="49984" cy="27713"/>
            </a:xfrm>
            <a:custGeom>
              <a:avLst/>
              <a:gdLst>
                <a:gd name="T0" fmla="*/ 1 w 465"/>
                <a:gd name="T1" fmla="*/ 1 h 271"/>
                <a:gd name="T2" fmla="*/ 0 w 465"/>
                <a:gd name="T3" fmla="*/ 0 h 271"/>
                <a:gd name="T4" fmla="*/ 0 60000 65536"/>
                <a:gd name="T5" fmla="*/ 0 60000 65536"/>
                <a:gd name="T6" fmla="*/ 0 w 465"/>
                <a:gd name="T7" fmla="*/ 0 h 271"/>
                <a:gd name="T8" fmla="*/ 465 w 465"/>
                <a:gd name="T9" fmla="*/ 271 h 27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65" h="271">
                  <a:moveTo>
                    <a:pt x="465" y="271"/>
                  </a:moveTo>
                  <a:lnTo>
                    <a:pt x="0" y="0"/>
                  </a:lnTo>
                </a:path>
              </a:pathLst>
            </a:custGeom>
            <a:grpFill/>
            <a:ln w="3175" cmpd="sng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07" name="Freeform 236"/>
            <p:cNvSpPr>
              <a:spLocks/>
            </p:cNvSpPr>
            <p:nvPr/>
          </p:nvSpPr>
          <p:spPr bwMode="auto">
            <a:xfrm>
              <a:off x="842147" y="1892400"/>
              <a:ext cx="72390" cy="63578"/>
            </a:xfrm>
            <a:custGeom>
              <a:avLst/>
              <a:gdLst>
                <a:gd name="T0" fmla="*/ 0 w 684"/>
                <a:gd name="T1" fmla="*/ 1 h 626"/>
                <a:gd name="T2" fmla="*/ 0 w 684"/>
                <a:gd name="T3" fmla="*/ 1 h 626"/>
                <a:gd name="T4" fmla="*/ 1 w 684"/>
                <a:gd name="T5" fmla="*/ 0 h 626"/>
                <a:gd name="T6" fmla="*/ 1 w 684"/>
                <a:gd name="T7" fmla="*/ 0 h 626"/>
                <a:gd name="T8" fmla="*/ 1 w 684"/>
                <a:gd name="T9" fmla="*/ 0 h 6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84"/>
                <a:gd name="T16" fmla="*/ 0 h 626"/>
                <a:gd name="T17" fmla="*/ 684 w 684"/>
                <a:gd name="T18" fmla="*/ 626 h 62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84" h="626">
                  <a:moveTo>
                    <a:pt x="0" y="626"/>
                  </a:moveTo>
                  <a:lnTo>
                    <a:pt x="57" y="569"/>
                  </a:lnTo>
                  <a:cubicBezTo>
                    <a:pt x="121" y="503"/>
                    <a:pt x="290" y="316"/>
                    <a:pt x="384" y="228"/>
                  </a:cubicBezTo>
                  <a:cubicBezTo>
                    <a:pt x="509" y="133"/>
                    <a:pt x="564" y="75"/>
                    <a:pt x="624" y="42"/>
                  </a:cubicBezTo>
                  <a:lnTo>
                    <a:pt x="684" y="0"/>
                  </a:lnTo>
                </a:path>
              </a:pathLst>
            </a:custGeom>
            <a:grpFill/>
            <a:ln w="3175" cmpd="sng">
              <a:solidFill>
                <a:srgbClr val="17366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08" name="Oval 237"/>
            <p:cNvSpPr>
              <a:spLocks noChangeArrowheads="1"/>
            </p:cNvSpPr>
            <p:nvPr/>
          </p:nvSpPr>
          <p:spPr bwMode="auto">
            <a:xfrm rot="20160818">
              <a:off x="843009" y="1956793"/>
              <a:ext cx="6033" cy="8151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09" name="Freeform 238"/>
            <p:cNvSpPr>
              <a:spLocks/>
            </p:cNvSpPr>
            <p:nvPr/>
          </p:nvSpPr>
          <p:spPr bwMode="auto">
            <a:xfrm>
              <a:off x="935220" y="1852460"/>
              <a:ext cx="43089" cy="84770"/>
            </a:xfrm>
            <a:custGeom>
              <a:avLst/>
              <a:gdLst>
                <a:gd name="T0" fmla="*/ 0 w 408"/>
                <a:gd name="T1" fmla="*/ 0 h 848"/>
                <a:gd name="T2" fmla="*/ 0 w 408"/>
                <a:gd name="T3" fmla="*/ 1 h 848"/>
                <a:gd name="T4" fmla="*/ 0 w 408"/>
                <a:gd name="T5" fmla="*/ 2 h 848"/>
                <a:gd name="T6" fmla="*/ 0 w 408"/>
                <a:gd name="T7" fmla="*/ 2 h 848"/>
                <a:gd name="T8" fmla="*/ 1 w 408"/>
                <a:gd name="T9" fmla="*/ 1 h 848"/>
                <a:gd name="T10" fmla="*/ 1 w 408"/>
                <a:gd name="T11" fmla="*/ 1 h 848"/>
                <a:gd name="T12" fmla="*/ 1 w 408"/>
                <a:gd name="T13" fmla="*/ 0 h 848"/>
                <a:gd name="T14" fmla="*/ 0 w 408"/>
                <a:gd name="T15" fmla="*/ 0 h 84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08"/>
                <a:gd name="T25" fmla="*/ 0 h 848"/>
                <a:gd name="T26" fmla="*/ 408 w 408"/>
                <a:gd name="T27" fmla="*/ 848 h 84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08" h="848">
                  <a:moveTo>
                    <a:pt x="0" y="232"/>
                  </a:moveTo>
                  <a:lnTo>
                    <a:pt x="0" y="488"/>
                  </a:lnTo>
                  <a:lnTo>
                    <a:pt x="0" y="832"/>
                  </a:lnTo>
                  <a:lnTo>
                    <a:pt x="64" y="848"/>
                  </a:lnTo>
                  <a:lnTo>
                    <a:pt x="376" y="672"/>
                  </a:lnTo>
                  <a:lnTo>
                    <a:pt x="408" y="616"/>
                  </a:lnTo>
                  <a:lnTo>
                    <a:pt x="408" y="0"/>
                  </a:lnTo>
                  <a:lnTo>
                    <a:pt x="0" y="232"/>
                  </a:lnTo>
                  <a:close/>
                </a:path>
              </a:pathLst>
            </a:custGeom>
            <a:grpFill/>
            <a:ln w="3175" cmpd="sng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10" name="Freeform 239"/>
            <p:cNvSpPr>
              <a:spLocks/>
            </p:cNvSpPr>
            <p:nvPr/>
          </p:nvSpPr>
          <p:spPr bwMode="auto">
            <a:xfrm>
              <a:off x="781822" y="1850015"/>
              <a:ext cx="49984" cy="72544"/>
            </a:xfrm>
            <a:custGeom>
              <a:avLst/>
              <a:gdLst>
                <a:gd name="T0" fmla="*/ 1 w 474"/>
                <a:gd name="T1" fmla="*/ 0 h 705"/>
                <a:gd name="T2" fmla="*/ 1 w 474"/>
                <a:gd name="T3" fmla="*/ 0 h 705"/>
                <a:gd name="T4" fmla="*/ 1 w 474"/>
                <a:gd name="T5" fmla="*/ 1 h 705"/>
                <a:gd name="T6" fmla="*/ 0 w 474"/>
                <a:gd name="T7" fmla="*/ 1 h 705"/>
                <a:gd name="T8" fmla="*/ 0 w 474"/>
                <a:gd name="T9" fmla="*/ 1 h 705"/>
                <a:gd name="T10" fmla="*/ 0 w 474"/>
                <a:gd name="T11" fmla="*/ 1 h 705"/>
                <a:gd name="T12" fmla="*/ 0 w 474"/>
                <a:gd name="T13" fmla="*/ 1 h 705"/>
                <a:gd name="T14" fmla="*/ 1 w 474"/>
                <a:gd name="T15" fmla="*/ 0 h 705"/>
                <a:gd name="T16" fmla="*/ 1 w 474"/>
                <a:gd name="T17" fmla="*/ 0 h 70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74"/>
                <a:gd name="T28" fmla="*/ 0 h 705"/>
                <a:gd name="T29" fmla="*/ 474 w 474"/>
                <a:gd name="T30" fmla="*/ 705 h 70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74" h="705">
                  <a:moveTo>
                    <a:pt x="474" y="0"/>
                  </a:moveTo>
                  <a:lnTo>
                    <a:pt x="458" y="40"/>
                  </a:lnTo>
                  <a:cubicBezTo>
                    <a:pt x="435" y="83"/>
                    <a:pt x="391" y="178"/>
                    <a:pt x="338" y="260"/>
                  </a:cubicBezTo>
                  <a:cubicBezTo>
                    <a:pt x="251" y="392"/>
                    <a:pt x="198" y="459"/>
                    <a:pt x="142" y="532"/>
                  </a:cubicBezTo>
                  <a:lnTo>
                    <a:pt x="0" y="705"/>
                  </a:lnTo>
                  <a:lnTo>
                    <a:pt x="60" y="627"/>
                  </a:lnTo>
                  <a:cubicBezTo>
                    <a:pt x="103" y="566"/>
                    <a:pt x="204" y="421"/>
                    <a:pt x="258" y="336"/>
                  </a:cubicBezTo>
                  <a:cubicBezTo>
                    <a:pt x="333" y="216"/>
                    <a:pt x="355" y="166"/>
                    <a:pt x="382" y="116"/>
                  </a:cubicBezTo>
                  <a:lnTo>
                    <a:pt x="422" y="52"/>
                  </a:lnTo>
                </a:path>
              </a:pathLst>
            </a:custGeom>
            <a:grpFill/>
            <a:ln w="3175" cap="flat" cmpd="sng">
              <a:solidFill>
                <a:srgbClr val="17366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11" name="Freeform 240"/>
            <p:cNvSpPr>
              <a:spLocks/>
            </p:cNvSpPr>
            <p:nvPr/>
          </p:nvSpPr>
          <p:spPr bwMode="auto">
            <a:xfrm>
              <a:off x="780960" y="1860611"/>
              <a:ext cx="73252" cy="63578"/>
            </a:xfrm>
            <a:custGeom>
              <a:avLst/>
              <a:gdLst>
                <a:gd name="T0" fmla="*/ 0 w 684"/>
                <a:gd name="T1" fmla="*/ 1 h 626"/>
                <a:gd name="T2" fmla="*/ 0 w 684"/>
                <a:gd name="T3" fmla="*/ 1 h 626"/>
                <a:gd name="T4" fmla="*/ 1 w 684"/>
                <a:gd name="T5" fmla="*/ 0 h 626"/>
                <a:gd name="T6" fmla="*/ 1 w 684"/>
                <a:gd name="T7" fmla="*/ 0 h 626"/>
                <a:gd name="T8" fmla="*/ 1 w 684"/>
                <a:gd name="T9" fmla="*/ 0 h 6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84"/>
                <a:gd name="T16" fmla="*/ 0 h 626"/>
                <a:gd name="T17" fmla="*/ 684 w 684"/>
                <a:gd name="T18" fmla="*/ 626 h 62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84" h="626">
                  <a:moveTo>
                    <a:pt x="0" y="626"/>
                  </a:moveTo>
                  <a:lnTo>
                    <a:pt x="57" y="569"/>
                  </a:lnTo>
                  <a:cubicBezTo>
                    <a:pt x="121" y="503"/>
                    <a:pt x="290" y="316"/>
                    <a:pt x="384" y="228"/>
                  </a:cubicBezTo>
                  <a:cubicBezTo>
                    <a:pt x="509" y="133"/>
                    <a:pt x="564" y="75"/>
                    <a:pt x="624" y="42"/>
                  </a:cubicBezTo>
                  <a:lnTo>
                    <a:pt x="684" y="0"/>
                  </a:lnTo>
                </a:path>
              </a:pathLst>
            </a:custGeom>
            <a:grpFill/>
            <a:ln w="3175" cmpd="sng">
              <a:solidFill>
                <a:srgbClr val="17366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12" name="Oval 241"/>
            <p:cNvSpPr>
              <a:spLocks noChangeArrowheads="1"/>
            </p:cNvSpPr>
            <p:nvPr/>
          </p:nvSpPr>
          <p:spPr bwMode="auto">
            <a:xfrm rot="20160818">
              <a:off x="826635" y="1952717"/>
              <a:ext cx="11203" cy="13857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13" name="Oval 242"/>
            <p:cNvSpPr>
              <a:spLocks noChangeArrowheads="1"/>
            </p:cNvSpPr>
            <p:nvPr/>
          </p:nvSpPr>
          <p:spPr bwMode="auto">
            <a:xfrm rot="20160818">
              <a:off x="782684" y="1927449"/>
              <a:ext cx="11203" cy="15487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14" name="Oval 243"/>
            <p:cNvSpPr>
              <a:spLocks noChangeArrowheads="1"/>
            </p:cNvSpPr>
            <p:nvPr/>
          </p:nvSpPr>
          <p:spPr bwMode="auto">
            <a:xfrm rot="20160541">
              <a:off x="822326" y="1969834"/>
              <a:ext cx="4309" cy="6521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15" name="Oval 244"/>
            <p:cNvSpPr>
              <a:spLocks noChangeArrowheads="1"/>
            </p:cNvSpPr>
            <p:nvPr/>
          </p:nvSpPr>
          <p:spPr bwMode="auto">
            <a:xfrm rot="20160541">
              <a:off x="784407" y="1949457"/>
              <a:ext cx="5171" cy="6521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16" name="Freeform 245"/>
            <p:cNvSpPr>
              <a:spLocks/>
            </p:cNvSpPr>
            <p:nvPr/>
          </p:nvSpPr>
          <p:spPr bwMode="auto">
            <a:xfrm>
              <a:off x="796472" y="1933970"/>
              <a:ext cx="25854" cy="24453"/>
            </a:xfrm>
            <a:custGeom>
              <a:avLst/>
              <a:gdLst>
                <a:gd name="T0" fmla="*/ 0 w 141"/>
                <a:gd name="T1" fmla="*/ 1 h 138"/>
                <a:gd name="T2" fmla="*/ 1 w 141"/>
                <a:gd name="T3" fmla="*/ 2 h 138"/>
                <a:gd name="T4" fmla="*/ 1 w 141"/>
                <a:gd name="T5" fmla="*/ 1 h 138"/>
                <a:gd name="T6" fmla="*/ 0 w 141"/>
                <a:gd name="T7" fmla="*/ 0 h 138"/>
                <a:gd name="T8" fmla="*/ 0 w 141"/>
                <a:gd name="T9" fmla="*/ 1 h 1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1"/>
                <a:gd name="T16" fmla="*/ 0 h 138"/>
                <a:gd name="T17" fmla="*/ 141 w 141"/>
                <a:gd name="T18" fmla="*/ 138 h 13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1" h="138">
                  <a:moveTo>
                    <a:pt x="6" y="66"/>
                  </a:moveTo>
                  <a:lnTo>
                    <a:pt x="138" y="138"/>
                  </a:lnTo>
                  <a:lnTo>
                    <a:pt x="141" y="85"/>
                  </a:lnTo>
                  <a:lnTo>
                    <a:pt x="0" y="0"/>
                  </a:lnTo>
                  <a:lnTo>
                    <a:pt x="6" y="66"/>
                  </a:lnTo>
                  <a:close/>
                </a:path>
              </a:pathLst>
            </a:custGeom>
            <a:grpFill/>
            <a:ln w="3175" cap="flat" cmpd="sng">
              <a:solidFill>
                <a:srgbClr val="17366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17" name="Oval 246"/>
            <p:cNvSpPr>
              <a:spLocks noChangeArrowheads="1"/>
            </p:cNvSpPr>
            <p:nvPr/>
          </p:nvSpPr>
          <p:spPr bwMode="auto">
            <a:xfrm rot="20160541">
              <a:off x="849903" y="1961684"/>
              <a:ext cx="4309" cy="6521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18" name="Oval 247"/>
            <p:cNvSpPr>
              <a:spLocks noChangeArrowheads="1"/>
            </p:cNvSpPr>
            <p:nvPr/>
          </p:nvSpPr>
          <p:spPr bwMode="auto">
            <a:xfrm rot="20160818">
              <a:off x="764586" y="1913593"/>
              <a:ext cx="5171" cy="8966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19" name="Line 248"/>
            <p:cNvSpPr>
              <a:spLocks noChangeShapeType="1"/>
            </p:cNvSpPr>
            <p:nvPr/>
          </p:nvSpPr>
          <p:spPr bwMode="auto">
            <a:xfrm flipV="1">
              <a:off x="986067" y="1814967"/>
              <a:ext cx="0" cy="86400"/>
            </a:xfrm>
            <a:prstGeom prst="lin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0" name="Freeform 249"/>
            <p:cNvSpPr>
              <a:spLocks/>
            </p:cNvSpPr>
            <p:nvPr/>
          </p:nvSpPr>
          <p:spPr bwMode="auto">
            <a:xfrm>
              <a:off x="791302" y="1894845"/>
              <a:ext cx="80146" cy="57872"/>
            </a:xfrm>
            <a:custGeom>
              <a:avLst/>
              <a:gdLst>
                <a:gd name="T0" fmla="*/ 0 w 546"/>
                <a:gd name="T1" fmla="*/ 1 h 426"/>
                <a:gd name="T2" fmla="*/ 2 w 546"/>
                <a:gd name="T3" fmla="*/ 2 h 426"/>
                <a:gd name="T4" fmla="*/ 2 w 546"/>
                <a:gd name="T5" fmla="*/ 2 h 426"/>
                <a:gd name="T6" fmla="*/ 3 w 546"/>
                <a:gd name="T7" fmla="*/ 1 h 426"/>
                <a:gd name="T8" fmla="*/ 1 w 546"/>
                <a:gd name="T9" fmla="*/ 0 h 426"/>
                <a:gd name="T10" fmla="*/ 1 w 546"/>
                <a:gd name="T11" fmla="*/ 1 h 426"/>
                <a:gd name="T12" fmla="*/ 0 w 546"/>
                <a:gd name="T13" fmla="*/ 1 h 42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6"/>
                <a:gd name="T22" fmla="*/ 0 h 426"/>
                <a:gd name="T23" fmla="*/ 546 w 546"/>
                <a:gd name="T24" fmla="*/ 426 h 42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6" h="426">
                  <a:moveTo>
                    <a:pt x="0" y="246"/>
                  </a:moveTo>
                  <a:lnTo>
                    <a:pt x="300" y="426"/>
                  </a:lnTo>
                  <a:lnTo>
                    <a:pt x="402" y="312"/>
                  </a:lnTo>
                  <a:lnTo>
                    <a:pt x="546" y="162"/>
                  </a:lnTo>
                  <a:lnTo>
                    <a:pt x="252" y="0"/>
                  </a:lnTo>
                  <a:lnTo>
                    <a:pt x="126" y="114"/>
                  </a:lnTo>
                  <a:lnTo>
                    <a:pt x="0" y="246"/>
                  </a:lnTo>
                  <a:close/>
                </a:path>
              </a:pathLst>
            </a:custGeom>
            <a:grpFill/>
            <a:ln w="9525" cap="flat" cmpd="sng">
              <a:solidFill>
                <a:srgbClr val="17366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757" name="Group 250"/>
            <p:cNvGrpSpPr>
              <a:grpSpLocks/>
            </p:cNvGrpSpPr>
            <p:nvPr/>
          </p:nvGrpSpPr>
          <p:grpSpPr bwMode="auto">
            <a:xfrm>
              <a:off x="874033" y="1770950"/>
              <a:ext cx="61187" cy="56242"/>
              <a:chOff x="2352" y="3792"/>
              <a:chExt cx="329" cy="318"/>
            </a:xfrm>
            <a:grpFill/>
          </p:grpSpPr>
          <p:sp>
            <p:nvSpPr>
              <p:cNvPr id="746" name="Freeform 251"/>
              <p:cNvSpPr>
                <a:spLocks/>
              </p:cNvSpPr>
              <p:nvPr/>
            </p:nvSpPr>
            <p:spPr bwMode="auto">
              <a:xfrm>
                <a:off x="2352" y="3792"/>
                <a:ext cx="329" cy="318"/>
              </a:xfrm>
              <a:custGeom>
                <a:avLst/>
                <a:gdLst>
                  <a:gd name="T0" fmla="*/ 76 w 675"/>
                  <a:gd name="T1" fmla="*/ 55 h 653"/>
                  <a:gd name="T2" fmla="*/ 74 w 675"/>
                  <a:gd name="T3" fmla="*/ 23 h 653"/>
                  <a:gd name="T4" fmla="*/ 33 w 675"/>
                  <a:gd name="T5" fmla="*/ 0 h 653"/>
                  <a:gd name="T6" fmla="*/ 0 w 675"/>
                  <a:gd name="T7" fmla="*/ 20 h 653"/>
                  <a:gd name="T8" fmla="*/ 0 w 675"/>
                  <a:gd name="T9" fmla="*/ 53 h 653"/>
                  <a:gd name="T10" fmla="*/ 40 w 675"/>
                  <a:gd name="T11" fmla="*/ 75 h 653"/>
                  <a:gd name="T12" fmla="*/ 78 w 675"/>
                  <a:gd name="T13" fmla="*/ 53 h 65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75"/>
                  <a:gd name="T22" fmla="*/ 0 h 653"/>
                  <a:gd name="T23" fmla="*/ 675 w 675"/>
                  <a:gd name="T24" fmla="*/ 653 h 65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75" h="653">
                    <a:moveTo>
                      <a:pt x="654" y="477"/>
                    </a:moveTo>
                    <a:lnTo>
                      <a:pt x="639" y="198"/>
                    </a:lnTo>
                    <a:lnTo>
                      <a:pt x="288" y="0"/>
                    </a:lnTo>
                    <a:lnTo>
                      <a:pt x="0" y="173"/>
                    </a:lnTo>
                    <a:lnTo>
                      <a:pt x="0" y="461"/>
                    </a:lnTo>
                    <a:lnTo>
                      <a:pt x="345" y="653"/>
                    </a:lnTo>
                    <a:lnTo>
                      <a:pt x="675" y="458"/>
                    </a:lnTo>
                  </a:path>
                </a:pathLst>
              </a:custGeom>
              <a:grpFill/>
              <a:ln w="3175" cap="flat" cmpd="sng">
                <a:solidFill>
                  <a:srgbClr val="17366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47" name="Freeform 252"/>
              <p:cNvSpPr>
                <a:spLocks/>
              </p:cNvSpPr>
              <p:nvPr/>
            </p:nvSpPr>
            <p:spPr bwMode="auto">
              <a:xfrm>
                <a:off x="2533" y="3896"/>
                <a:ext cx="128" cy="80"/>
              </a:xfrm>
              <a:custGeom>
                <a:avLst/>
                <a:gdLst>
                  <a:gd name="T0" fmla="*/ 0 w 261"/>
                  <a:gd name="T1" fmla="*/ 19 h 164"/>
                  <a:gd name="T2" fmla="*/ 31 w 261"/>
                  <a:gd name="T3" fmla="*/ 0 h 164"/>
                  <a:gd name="T4" fmla="*/ 0 60000 65536"/>
                  <a:gd name="T5" fmla="*/ 0 60000 65536"/>
                  <a:gd name="T6" fmla="*/ 0 w 261"/>
                  <a:gd name="T7" fmla="*/ 0 h 164"/>
                  <a:gd name="T8" fmla="*/ 261 w 261"/>
                  <a:gd name="T9" fmla="*/ 164 h 164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61" h="164">
                    <a:moveTo>
                      <a:pt x="0" y="164"/>
                    </a:moveTo>
                    <a:lnTo>
                      <a:pt x="261" y="0"/>
                    </a:lnTo>
                  </a:path>
                </a:pathLst>
              </a:custGeom>
              <a:grpFill/>
              <a:ln w="3175" cmpd="sng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48" name="Freeform 253"/>
              <p:cNvSpPr>
                <a:spLocks/>
              </p:cNvSpPr>
              <p:nvPr/>
            </p:nvSpPr>
            <p:spPr bwMode="auto">
              <a:xfrm>
                <a:off x="2352" y="3881"/>
                <a:ext cx="161" cy="90"/>
              </a:xfrm>
              <a:custGeom>
                <a:avLst/>
                <a:gdLst>
                  <a:gd name="T0" fmla="*/ 0 w 330"/>
                  <a:gd name="T1" fmla="*/ 0 h 186"/>
                  <a:gd name="T2" fmla="*/ 39 w 330"/>
                  <a:gd name="T3" fmla="*/ 21 h 186"/>
                  <a:gd name="T4" fmla="*/ 0 60000 65536"/>
                  <a:gd name="T5" fmla="*/ 0 60000 65536"/>
                  <a:gd name="T6" fmla="*/ 0 w 330"/>
                  <a:gd name="T7" fmla="*/ 0 h 186"/>
                  <a:gd name="T8" fmla="*/ 330 w 330"/>
                  <a:gd name="T9" fmla="*/ 186 h 18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30" h="186">
                    <a:moveTo>
                      <a:pt x="0" y="0"/>
                    </a:moveTo>
                    <a:lnTo>
                      <a:pt x="330" y="186"/>
                    </a:lnTo>
                  </a:path>
                </a:pathLst>
              </a:custGeom>
              <a:grpFill/>
              <a:ln w="3175" cmpd="sng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49" name="Freeform 254"/>
              <p:cNvSpPr>
                <a:spLocks/>
              </p:cNvSpPr>
              <p:nvPr/>
            </p:nvSpPr>
            <p:spPr bwMode="auto">
              <a:xfrm>
                <a:off x="2522" y="3989"/>
                <a:ext cx="0" cy="121"/>
              </a:xfrm>
              <a:custGeom>
                <a:avLst/>
                <a:gdLst>
                  <a:gd name="T0" fmla="*/ 0 w 1"/>
                  <a:gd name="T1" fmla="*/ 29 h 249"/>
                  <a:gd name="T2" fmla="*/ 0 w 1"/>
                  <a:gd name="T3" fmla="*/ 0 h 249"/>
                  <a:gd name="T4" fmla="*/ 0 60000 65536"/>
                  <a:gd name="T5" fmla="*/ 0 60000 65536"/>
                  <a:gd name="T6" fmla="*/ 0 w 1"/>
                  <a:gd name="T7" fmla="*/ 0 h 249"/>
                  <a:gd name="T8" fmla="*/ 0 w 1"/>
                  <a:gd name="T9" fmla="*/ 249 h 249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" h="249">
                    <a:moveTo>
                      <a:pt x="0" y="249"/>
                    </a:moveTo>
                    <a:lnTo>
                      <a:pt x="0" y="0"/>
                    </a:lnTo>
                  </a:path>
                </a:pathLst>
              </a:custGeom>
              <a:grpFill/>
              <a:ln w="3175" cmpd="sng">
                <a:solidFill>
                  <a:srgbClr val="173660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50" name="Freeform 255"/>
              <p:cNvSpPr>
                <a:spLocks/>
              </p:cNvSpPr>
              <p:nvPr/>
            </p:nvSpPr>
            <p:spPr bwMode="auto">
              <a:xfrm>
                <a:off x="2361" y="3904"/>
                <a:ext cx="152" cy="188"/>
              </a:xfrm>
              <a:custGeom>
                <a:avLst/>
                <a:gdLst>
                  <a:gd name="T0" fmla="*/ 0 w 312"/>
                  <a:gd name="T1" fmla="*/ 0 h 387"/>
                  <a:gd name="T2" fmla="*/ 0 w 312"/>
                  <a:gd name="T3" fmla="*/ 25 h 387"/>
                  <a:gd name="T4" fmla="*/ 36 w 312"/>
                  <a:gd name="T5" fmla="*/ 44 h 387"/>
                  <a:gd name="T6" fmla="*/ 36 w 312"/>
                  <a:gd name="T7" fmla="*/ 20 h 387"/>
                  <a:gd name="T8" fmla="*/ 0 w 312"/>
                  <a:gd name="T9" fmla="*/ 0 h 38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2"/>
                  <a:gd name="T16" fmla="*/ 0 h 387"/>
                  <a:gd name="T17" fmla="*/ 312 w 312"/>
                  <a:gd name="T18" fmla="*/ 387 h 38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2" h="387">
                    <a:moveTo>
                      <a:pt x="0" y="0"/>
                    </a:moveTo>
                    <a:lnTo>
                      <a:pt x="0" y="216"/>
                    </a:lnTo>
                    <a:lnTo>
                      <a:pt x="312" y="387"/>
                    </a:lnTo>
                    <a:lnTo>
                      <a:pt x="312" y="17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17366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722" name="Line 256"/>
            <p:cNvSpPr>
              <a:spLocks noChangeShapeType="1"/>
            </p:cNvSpPr>
            <p:nvPr/>
          </p:nvSpPr>
          <p:spPr bwMode="auto">
            <a:xfrm>
              <a:off x="890407" y="1763614"/>
              <a:ext cx="95658" cy="50536"/>
            </a:xfrm>
            <a:prstGeom prst="lin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3" name="Line 257"/>
            <p:cNvSpPr>
              <a:spLocks noChangeShapeType="1"/>
            </p:cNvSpPr>
            <p:nvPr/>
          </p:nvSpPr>
          <p:spPr bwMode="auto">
            <a:xfrm flipV="1">
              <a:off x="984342" y="1761984"/>
              <a:ext cx="97382" cy="52981"/>
            </a:xfrm>
            <a:prstGeom prst="lin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758" name="Group 258"/>
            <p:cNvGrpSpPr>
              <a:grpSpLocks/>
            </p:cNvGrpSpPr>
            <p:nvPr/>
          </p:nvGrpSpPr>
          <p:grpSpPr bwMode="auto">
            <a:xfrm>
              <a:off x="1074830" y="1754653"/>
              <a:ext cx="6894" cy="107594"/>
              <a:chOff x="2784" y="2408"/>
              <a:chExt cx="30" cy="472"/>
            </a:xfrm>
            <a:grpFill/>
          </p:grpSpPr>
          <p:sp>
            <p:nvSpPr>
              <p:cNvPr id="744" name="Freeform 259"/>
              <p:cNvSpPr>
                <a:spLocks/>
              </p:cNvSpPr>
              <p:nvPr/>
            </p:nvSpPr>
            <p:spPr bwMode="auto">
              <a:xfrm>
                <a:off x="2792" y="2408"/>
                <a:ext cx="15" cy="235"/>
              </a:xfrm>
              <a:custGeom>
                <a:avLst/>
                <a:gdLst>
                  <a:gd name="T0" fmla="*/ 1 w 15"/>
                  <a:gd name="T1" fmla="*/ 0 h 235"/>
                  <a:gd name="T2" fmla="*/ 0 w 15"/>
                  <a:gd name="T3" fmla="*/ 232 h 235"/>
                  <a:gd name="T4" fmla="*/ 4 w 15"/>
                  <a:gd name="T5" fmla="*/ 235 h 235"/>
                  <a:gd name="T6" fmla="*/ 15 w 15"/>
                  <a:gd name="T7" fmla="*/ 234 h 235"/>
                  <a:gd name="T8" fmla="*/ 15 w 15"/>
                  <a:gd name="T9" fmla="*/ 1 h 235"/>
                  <a:gd name="T10" fmla="*/ 7 w 15"/>
                  <a:gd name="T11" fmla="*/ 1 h 235"/>
                  <a:gd name="T12" fmla="*/ 1 w 15"/>
                  <a:gd name="T13" fmla="*/ 0 h 23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5"/>
                  <a:gd name="T22" fmla="*/ 0 h 235"/>
                  <a:gd name="T23" fmla="*/ 15 w 15"/>
                  <a:gd name="T24" fmla="*/ 235 h 23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5" h="235">
                    <a:moveTo>
                      <a:pt x="1" y="0"/>
                    </a:moveTo>
                    <a:lnTo>
                      <a:pt x="0" y="232"/>
                    </a:lnTo>
                    <a:lnTo>
                      <a:pt x="4" y="235"/>
                    </a:lnTo>
                    <a:lnTo>
                      <a:pt x="15" y="234"/>
                    </a:lnTo>
                    <a:lnTo>
                      <a:pt x="15" y="1"/>
                    </a:lnTo>
                    <a:lnTo>
                      <a:pt x="7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3175" cmpd="sng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45" name="Freeform 260"/>
              <p:cNvSpPr>
                <a:spLocks/>
              </p:cNvSpPr>
              <p:nvPr/>
            </p:nvSpPr>
            <p:spPr bwMode="auto">
              <a:xfrm>
                <a:off x="2784" y="2632"/>
                <a:ext cx="30" cy="248"/>
              </a:xfrm>
              <a:custGeom>
                <a:avLst/>
                <a:gdLst>
                  <a:gd name="T0" fmla="*/ 5 w 30"/>
                  <a:gd name="T1" fmla="*/ 0 h 248"/>
                  <a:gd name="T2" fmla="*/ 0 w 30"/>
                  <a:gd name="T3" fmla="*/ 243 h 248"/>
                  <a:gd name="T4" fmla="*/ 12 w 30"/>
                  <a:gd name="T5" fmla="*/ 248 h 248"/>
                  <a:gd name="T6" fmla="*/ 30 w 30"/>
                  <a:gd name="T7" fmla="*/ 243 h 248"/>
                  <a:gd name="T8" fmla="*/ 27 w 30"/>
                  <a:gd name="T9" fmla="*/ 0 h 248"/>
                  <a:gd name="T10" fmla="*/ 15 w 30"/>
                  <a:gd name="T11" fmla="*/ 5 h 248"/>
                  <a:gd name="T12" fmla="*/ 3 w 30"/>
                  <a:gd name="T13" fmla="*/ 2 h 24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0"/>
                  <a:gd name="T22" fmla="*/ 0 h 248"/>
                  <a:gd name="T23" fmla="*/ 30 w 30"/>
                  <a:gd name="T24" fmla="*/ 248 h 24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0" h="248">
                    <a:moveTo>
                      <a:pt x="5" y="0"/>
                    </a:moveTo>
                    <a:lnTo>
                      <a:pt x="0" y="243"/>
                    </a:lnTo>
                    <a:lnTo>
                      <a:pt x="12" y="248"/>
                    </a:lnTo>
                    <a:lnTo>
                      <a:pt x="30" y="243"/>
                    </a:lnTo>
                    <a:lnTo>
                      <a:pt x="27" y="0"/>
                    </a:lnTo>
                    <a:lnTo>
                      <a:pt x="15" y="5"/>
                    </a:lnTo>
                    <a:lnTo>
                      <a:pt x="3" y="2"/>
                    </a:lnTo>
                  </a:path>
                </a:pathLst>
              </a:custGeom>
              <a:grpFill/>
              <a:ln w="3175" cmpd="sng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759" name="Group 261"/>
            <p:cNvGrpSpPr>
              <a:grpSpLocks/>
            </p:cNvGrpSpPr>
            <p:nvPr/>
          </p:nvGrpSpPr>
          <p:grpSpPr bwMode="auto">
            <a:xfrm flipH="1">
              <a:off x="1067935" y="1731826"/>
              <a:ext cx="25854" cy="35049"/>
              <a:chOff x="911" y="2160"/>
              <a:chExt cx="339" cy="480"/>
            </a:xfrm>
            <a:grpFill/>
          </p:grpSpPr>
          <p:sp>
            <p:nvSpPr>
              <p:cNvPr id="739" name="Freeform 262"/>
              <p:cNvSpPr>
                <a:spLocks/>
              </p:cNvSpPr>
              <p:nvPr/>
            </p:nvSpPr>
            <p:spPr bwMode="auto">
              <a:xfrm>
                <a:off x="911" y="2160"/>
                <a:ext cx="339" cy="480"/>
              </a:xfrm>
              <a:custGeom>
                <a:avLst/>
                <a:gdLst>
                  <a:gd name="T0" fmla="*/ 6 w 339"/>
                  <a:gd name="T1" fmla="*/ 150 h 480"/>
                  <a:gd name="T2" fmla="*/ 0 w 339"/>
                  <a:gd name="T3" fmla="*/ 334 h 480"/>
                  <a:gd name="T4" fmla="*/ 1 w 339"/>
                  <a:gd name="T5" fmla="*/ 405 h 480"/>
                  <a:gd name="T6" fmla="*/ 21 w 339"/>
                  <a:gd name="T7" fmla="*/ 431 h 480"/>
                  <a:gd name="T8" fmla="*/ 54 w 339"/>
                  <a:gd name="T9" fmla="*/ 456 h 480"/>
                  <a:gd name="T10" fmla="*/ 129 w 339"/>
                  <a:gd name="T11" fmla="*/ 477 h 480"/>
                  <a:gd name="T12" fmla="*/ 211 w 339"/>
                  <a:gd name="T13" fmla="*/ 480 h 480"/>
                  <a:gd name="T14" fmla="*/ 288 w 339"/>
                  <a:gd name="T15" fmla="*/ 458 h 480"/>
                  <a:gd name="T16" fmla="*/ 333 w 339"/>
                  <a:gd name="T17" fmla="*/ 419 h 480"/>
                  <a:gd name="T18" fmla="*/ 337 w 339"/>
                  <a:gd name="T19" fmla="*/ 393 h 480"/>
                  <a:gd name="T20" fmla="*/ 339 w 339"/>
                  <a:gd name="T21" fmla="*/ 149 h 480"/>
                  <a:gd name="T22" fmla="*/ 313 w 339"/>
                  <a:gd name="T23" fmla="*/ 73 h 480"/>
                  <a:gd name="T24" fmla="*/ 250 w 339"/>
                  <a:gd name="T25" fmla="*/ 21 h 480"/>
                  <a:gd name="T26" fmla="*/ 213 w 339"/>
                  <a:gd name="T27" fmla="*/ 9 h 480"/>
                  <a:gd name="T28" fmla="*/ 163 w 339"/>
                  <a:gd name="T29" fmla="*/ 0 h 480"/>
                  <a:gd name="T30" fmla="*/ 93 w 339"/>
                  <a:gd name="T31" fmla="*/ 20 h 480"/>
                  <a:gd name="T32" fmla="*/ 28 w 339"/>
                  <a:gd name="T33" fmla="*/ 77 h 480"/>
                  <a:gd name="T34" fmla="*/ 6 w 339"/>
                  <a:gd name="T35" fmla="*/ 150 h 480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339"/>
                  <a:gd name="T55" fmla="*/ 0 h 480"/>
                  <a:gd name="T56" fmla="*/ 339 w 339"/>
                  <a:gd name="T57" fmla="*/ 480 h 480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339" h="480">
                    <a:moveTo>
                      <a:pt x="6" y="150"/>
                    </a:moveTo>
                    <a:lnTo>
                      <a:pt x="0" y="334"/>
                    </a:lnTo>
                    <a:lnTo>
                      <a:pt x="1" y="405"/>
                    </a:lnTo>
                    <a:lnTo>
                      <a:pt x="21" y="431"/>
                    </a:lnTo>
                    <a:lnTo>
                      <a:pt x="54" y="456"/>
                    </a:lnTo>
                    <a:lnTo>
                      <a:pt x="129" y="477"/>
                    </a:lnTo>
                    <a:lnTo>
                      <a:pt x="211" y="480"/>
                    </a:lnTo>
                    <a:lnTo>
                      <a:pt x="288" y="458"/>
                    </a:lnTo>
                    <a:lnTo>
                      <a:pt x="333" y="419"/>
                    </a:lnTo>
                    <a:lnTo>
                      <a:pt x="337" y="393"/>
                    </a:lnTo>
                    <a:lnTo>
                      <a:pt x="339" y="149"/>
                    </a:lnTo>
                    <a:lnTo>
                      <a:pt x="313" y="73"/>
                    </a:lnTo>
                    <a:lnTo>
                      <a:pt x="250" y="21"/>
                    </a:lnTo>
                    <a:lnTo>
                      <a:pt x="213" y="9"/>
                    </a:lnTo>
                    <a:lnTo>
                      <a:pt x="163" y="0"/>
                    </a:lnTo>
                    <a:lnTo>
                      <a:pt x="93" y="20"/>
                    </a:lnTo>
                    <a:lnTo>
                      <a:pt x="28" y="77"/>
                    </a:lnTo>
                    <a:lnTo>
                      <a:pt x="6" y="150"/>
                    </a:lnTo>
                    <a:close/>
                  </a:path>
                </a:pathLst>
              </a:custGeom>
              <a:grpFill/>
              <a:ln w="9525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40" name="Arc 263"/>
              <p:cNvSpPr>
                <a:spLocks/>
              </p:cNvSpPr>
              <p:nvPr/>
            </p:nvSpPr>
            <p:spPr bwMode="auto">
              <a:xfrm>
                <a:off x="914" y="2161"/>
                <a:ext cx="334" cy="168"/>
              </a:xfrm>
              <a:custGeom>
                <a:avLst/>
                <a:gdLst>
                  <a:gd name="T0" fmla="*/ 0 w 43186"/>
                  <a:gd name="T1" fmla="*/ 0 h 21600"/>
                  <a:gd name="T2" fmla="*/ 0 w 43186"/>
                  <a:gd name="T3" fmla="*/ 0 h 21600"/>
                  <a:gd name="T4" fmla="*/ 0 w 43186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6"/>
                  <a:gd name="T10" fmla="*/ 0 h 21600"/>
                  <a:gd name="T11" fmla="*/ 43186 w 43186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6" h="21600" fill="none" extrusionOk="0">
                    <a:moveTo>
                      <a:pt x="0" y="21592"/>
                    </a:moveTo>
                    <a:cubicBezTo>
                      <a:pt x="4" y="9665"/>
                      <a:pt x="9673" y="-1"/>
                      <a:pt x="21600" y="0"/>
                    </a:cubicBezTo>
                    <a:cubicBezTo>
                      <a:pt x="33230" y="0"/>
                      <a:pt x="42772" y="9208"/>
                      <a:pt x="43186" y="20830"/>
                    </a:cubicBezTo>
                  </a:path>
                  <a:path w="43186" h="21600" stroke="0" extrusionOk="0">
                    <a:moveTo>
                      <a:pt x="0" y="21592"/>
                    </a:moveTo>
                    <a:cubicBezTo>
                      <a:pt x="4" y="9665"/>
                      <a:pt x="9673" y="-1"/>
                      <a:pt x="21600" y="0"/>
                    </a:cubicBezTo>
                    <a:cubicBezTo>
                      <a:pt x="33230" y="0"/>
                      <a:pt x="42772" y="9208"/>
                      <a:pt x="43186" y="2083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grpFill/>
              <a:ln w="3175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41" name="Arc 264"/>
              <p:cNvSpPr>
                <a:spLocks/>
              </p:cNvSpPr>
              <p:nvPr/>
            </p:nvSpPr>
            <p:spPr bwMode="auto">
              <a:xfrm flipV="1">
                <a:off x="914" y="2543"/>
                <a:ext cx="334" cy="97"/>
              </a:xfrm>
              <a:custGeom>
                <a:avLst/>
                <a:gdLst>
                  <a:gd name="T0" fmla="*/ 0 w 43200"/>
                  <a:gd name="T1" fmla="*/ 0 h 23263"/>
                  <a:gd name="T2" fmla="*/ 0 w 43200"/>
                  <a:gd name="T3" fmla="*/ 0 h 23263"/>
                  <a:gd name="T4" fmla="*/ 0 w 43200"/>
                  <a:gd name="T5" fmla="*/ 0 h 23263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3263"/>
                  <a:gd name="T11" fmla="*/ 43200 w 43200"/>
                  <a:gd name="T12" fmla="*/ 23263 h 2326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3263" fill="none" extrusionOk="0">
                    <a:moveTo>
                      <a:pt x="5" y="22103"/>
                    </a:moveTo>
                    <a:cubicBezTo>
                      <a:pt x="1" y="21935"/>
                      <a:pt x="0" y="21767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22154"/>
                      <a:pt x="43178" y="22709"/>
                      <a:pt x="43135" y="23262"/>
                    </a:cubicBezTo>
                  </a:path>
                  <a:path w="43200" h="23263" stroke="0" extrusionOk="0">
                    <a:moveTo>
                      <a:pt x="5" y="22103"/>
                    </a:moveTo>
                    <a:cubicBezTo>
                      <a:pt x="1" y="21935"/>
                      <a:pt x="0" y="21767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22154"/>
                      <a:pt x="43178" y="22709"/>
                      <a:pt x="43135" y="23262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grpFill/>
              <a:ln w="3175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42" name="Line 265"/>
              <p:cNvSpPr>
                <a:spLocks noChangeShapeType="1"/>
              </p:cNvSpPr>
              <p:nvPr/>
            </p:nvSpPr>
            <p:spPr bwMode="auto">
              <a:xfrm>
                <a:off x="1248" y="2317"/>
                <a:ext cx="0" cy="240"/>
              </a:xfrm>
              <a:prstGeom prst="line">
                <a:avLst/>
              </a:prstGeom>
              <a:grpFill/>
              <a:ln w="3175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43" name="Line 266"/>
              <p:cNvSpPr>
                <a:spLocks noChangeShapeType="1"/>
              </p:cNvSpPr>
              <p:nvPr/>
            </p:nvSpPr>
            <p:spPr bwMode="auto">
              <a:xfrm>
                <a:off x="914" y="2323"/>
                <a:ext cx="0" cy="221"/>
              </a:xfrm>
              <a:prstGeom prst="line">
                <a:avLst/>
              </a:prstGeom>
              <a:grpFill/>
              <a:ln w="3175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760" name="Group 267"/>
            <p:cNvGrpSpPr>
              <a:grpSpLocks/>
            </p:cNvGrpSpPr>
            <p:nvPr/>
          </p:nvGrpSpPr>
          <p:grpSpPr bwMode="auto">
            <a:xfrm>
              <a:off x="917984" y="1709003"/>
              <a:ext cx="36195" cy="54612"/>
              <a:chOff x="2133" y="2208"/>
              <a:chExt cx="150" cy="241"/>
            </a:xfrm>
            <a:grpFill/>
          </p:grpSpPr>
          <p:grpSp>
            <p:nvGrpSpPr>
              <p:cNvPr id="761" name="Group 268"/>
              <p:cNvGrpSpPr>
                <a:grpSpLocks/>
              </p:cNvGrpSpPr>
              <p:nvPr/>
            </p:nvGrpSpPr>
            <p:grpSpPr bwMode="auto">
              <a:xfrm>
                <a:off x="2133" y="2330"/>
                <a:ext cx="150" cy="119"/>
                <a:chOff x="2133" y="2384"/>
                <a:chExt cx="150" cy="119"/>
              </a:xfrm>
              <a:grpFill/>
            </p:grpSpPr>
            <p:sp>
              <p:nvSpPr>
                <p:cNvPr id="736" name="Freeform 269"/>
                <p:cNvSpPr>
                  <a:spLocks/>
                </p:cNvSpPr>
                <p:nvPr/>
              </p:nvSpPr>
              <p:spPr bwMode="auto">
                <a:xfrm>
                  <a:off x="2133" y="2384"/>
                  <a:ext cx="150" cy="119"/>
                </a:xfrm>
                <a:custGeom>
                  <a:avLst/>
                  <a:gdLst>
                    <a:gd name="T0" fmla="*/ 0 w 150"/>
                    <a:gd name="T1" fmla="*/ 46 h 119"/>
                    <a:gd name="T2" fmla="*/ 123 w 150"/>
                    <a:gd name="T3" fmla="*/ 119 h 119"/>
                    <a:gd name="T4" fmla="*/ 138 w 150"/>
                    <a:gd name="T5" fmla="*/ 64 h 119"/>
                    <a:gd name="T6" fmla="*/ 150 w 150"/>
                    <a:gd name="T7" fmla="*/ 16 h 119"/>
                    <a:gd name="T8" fmla="*/ 129 w 150"/>
                    <a:gd name="T9" fmla="*/ 0 h 119"/>
                    <a:gd name="T10" fmla="*/ 29 w 150"/>
                    <a:gd name="T11" fmla="*/ 16 h 119"/>
                    <a:gd name="T12" fmla="*/ 0 w 150"/>
                    <a:gd name="T13" fmla="*/ 46 h 119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50"/>
                    <a:gd name="T22" fmla="*/ 0 h 119"/>
                    <a:gd name="T23" fmla="*/ 150 w 150"/>
                    <a:gd name="T24" fmla="*/ 119 h 119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50" h="119">
                      <a:moveTo>
                        <a:pt x="0" y="46"/>
                      </a:moveTo>
                      <a:lnTo>
                        <a:pt x="123" y="119"/>
                      </a:lnTo>
                      <a:lnTo>
                        <a:pt x="138" y="64"/>
                      </a:lnTo>
                      <a:lnTo>
                        <a:pt x="150" y="16"/>
                      </a:lnTo>
                      <a:lnTo>
                        <a:pt x="129" y="0"/>
                      </a:lnTo>
                      <a:lnTo>
                        <a:pt x="29" y="16"/>
                      </a:lnTo>
                      <a:lnTo>
                        <a:pt x="0" y="46"/>
                      </a:lnTo>
                    </a:path>
                  </a:pathLst>
                </a:custGeom>
                <a:grpFill/>
                <a:ln w="3175" cmpd="sng">
                  <a:solidFill>
                    <a:srgbClr val="17366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37" name="Freeform 270"/>
                <p:cNvSpPr>
                  <a:spLocks/>
                </p:cNvSpPr>
                <p:nvPr/>
              </p:nvSpPr>
              <p:spPr bwMode="auto">
                <a:xfrm>
                  <a:off x="2163" y="2385"/>
                  <a:ext cx="97" cy="66"/>
                </a:xfrm>
                <a:custGeom>
                  <a:avLst/>
                  <a:gdLst>
                    <a:gd name="T0" fmla="*/ 0 w 97"/>
                    <a:gd name="T1" fmla="*/ 17 h 66"/>
                    <a:gd name="T2" fmla="*/ 80 w 97"/>
                    <a:gd name="T3" fmla="*/ 66 h 66"/>
                    <a:gd name="T4" fmla="*/ 97 w 97"/>
                    <a:gd name="T5" fmla="*/ 0 h 66"/>
                    <a:gd name="T6" fmla="*/ 0 w 97"/>
                    <a:gd name="T7" fmla="*/ 15 h 66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97"/>
                    <a:gd name="T13" fmla="*/ 0 h 66"/>
                    <a:gd name="T14" fmla="*/ 97 w 97"/>
                    <a:gd name="T15" fmla="*/ 66 h 6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97" h="66">
                      <a:moveTo>
                        <a:pt x="0" y="17"/>
                      </a:moveTo>
                      <a:lnTo>
                        <a:pt x="80" y="66"/>
                      </a:lnTo>
                      <a:lnTo>
                        <a:pt x="97" y="0"/>
                      </a:lnTo>
                      <a:lnTo>
                        <a:pt x="0" y="15"/>
                      </a:lnTo>
                    </a:path>
                  </a:pathLst>
                </a:custGeom>
                <a:grpFill/>
                <a:ln w="3175" cmpd="sng">
                  <a:solidFill>
                    <a:srgbClr val="17366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38" name="Line 271"/>
                <p:cNvSpPr>
                  <a:spLocks noChangeShapeType="1"/>
                </p:cNvSpPr>
                <p:nvPr/>
              </p:nvSpPr>
              <p:spPr bwMode="auto">
                <a:xfrm>
                  <a:off x="2246" y="2456"/>
                  <a:ext cx="9" cy="42"/>
                </a:xfrm>
                <a:prstGeom prst="line">
                  <a:avLst/>
                </a:prstGeom>
                <a:grpFill/>
                <a:ln w="3175">
                  <a:solidFill>
                    <a:srgbClr val="17366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735" name="Line 272"/>
              <p:cNvSpPr>
                <a:spLocks noChangeShapeType="1"/>
              </p:cNvSpPr>
              <p:nvPr/>
            </p:nvSpPr>
            <p:spPr bwMode="auto">
              <a:xfrm flipV="1">
                <a:off x="2224" y="2208"/>
                <a:ext cx="0" cy="144"/>
              </a:xfrm>
              <a:prstGeom prst="line">
                <a:avLst/>
              </a:prstGeom>
              <a:grpFill/>
              <a:ln w="9525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727" name="Line 273"/>
            <p:cNvSpPr>
              <a:spLocks noChangeShapeType="1"/>
            </p:cNvSpPr>
            <p:nvPr/>
          </p:nvSpPr>
          <p:spPr bwMode="auto">
            <a:xfrm flipV="1">
              <a:off x="992960" y="1786435"/>
              <a:ext cx="0" cy="65208"/>
            </a:xfrm>
            <a:prstGeom prst="line">
              <a:avLst/>
            </a:prstGeom>
            <a:grpFill/>
            <a:ln w="9525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762" name="Group 274"/>
            <p:cNvGrpSpPr>
              <a:grpSpLocks/>
            </p:cNvGrpSpPr>
            <p:nvPr/>
          </p:nvGrpSpPr>
          <p:grpSpPr bwMode="auto">
            <a:xfrm>
              <a:off x="915398" y="1795404"/>
              <a:ext cx="60325" cy="54612"/>
              <a:chOff x="2352" y="3792"/>
              <a:chExt cx="329" cy="318"/>
            </a:xfrm>
            <a:grpFill/>
          </p:grpSpPr>
          <p:sp>
            <p:nvSpPr>
              <p:cNvPr id="729" name="Freeform 275"/>
              <p:cNvSpPr>
                <a:spLocks/>
              </p:cNvSpPr>
              <p:nvPr/>
            </p:nvSpPr>
            <p:spPr bwMode="auto">
              <a:xfrm>
                <a:off x="2352" y="3792"/>
                <a:ext cx="329" cy="318"/>
              </a:xfrm>
              <a:custGeom>
                <a:avLst/>
                <a:gdLst>
                  <a:gd name="T0" fmla="*/ 76 w 675"/>
                  <a:gd name="T1" fmla="*/ 55 h 653"/>
                  <a:gd name="T2" fmla="*/ 74 w 675"/>
                  <a:gd name="T3" fmla="*/ 23 h 653"/>
                  <a:gd name="T4" fmla="*/ 33 w 675"/>
                  <a:gd name="T5" fmla="*/ 0 h 653"/>
                  <a:gd name="T6" fmla="*/ 0 w 675"/>
                  <a:gd name="T7" fmla="*/ 20 h 653"/>
                  <a:gd name="T8" fmla="*/ 0 w 675"/>
                  <a:gd name="T9" fmla="*/ 53 h 653"/>
                  <a:gd name="T10" fmla="*/ 40 w 675"/>
                  <a:gd name="T11" fmla="*/ 75 h 653"/>
                  <a:gd name="T12" fmla="*/ 78 w 675"/>
                  <a:gd name="T13" fmla="*/ 53 h 65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75"/>
                  <a:gd name="T22" fmla="*/ 0 h 653"/>
                  <a:gd name="T23" fmla="*/ 675 w 675"/>
                  <a:gd name="T24" fmla="*/ 653 h 65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75" h="653">
                    <a:moveTo>
                      <a:pt x="654" y="477"/>
                    </a:moveTo>
                    <a:lnTo>
                      <a:pt x="639" y="198"/>
                    </a:lnTo>
                    <a:lnTo>
                      <a:pt x="288" y="0"/>
                    </a:lnTo>
                    <a:lnTo>
                      <a:pt x="0" y="173"/>
                    </a:lnTo>
                    <a:lnTo>
                      <a:pt x="0" y="461"/>
                    </a:lnTo>
                    <a:lnTo>
                      <a:pt x="345" y="653"/>
                    </a:lnTo>
                    <a:lnTo>
                      <a:pt x="675" y="458"/>
                    </a:lnTo>
                  </a:path>
                </a:pathLst>
              </a:custGeom>
              <a:grpFill/>
              <a:ln w="3175" cap="flat" cmpd="sng">
                <a:solidFill>
                  <a:srgbClr val="17366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30" name="Freeform 276"/>
              <p:cNvSpPr>
                <a:spLocks/>
              </p:cNvSpPr>
              <p:nvPr/>
            </p:nvSpPr>
            <p:spPr bwMode="auto">
              <a:xfrm>
                <a:off x="2533" y="3896"/>
                <a:ext cx="128" cy="80"/>
              </a:xfrm>
              <a:custGeom>
                <a:avLst/>
                <a:gdLst>
                  <a:gd name="T0" fmla="*/ 0 w 261"/>
                  <a:gd name="T1" fmla="*/ 19 h 164"/>
                  <a:gd name="T2" fmla="*/ 31 w 261"/>
                  <a:gd name="T3" fmla="*/ 0 h 164"/>
                  <a:gd name="T4" fmla="*/ 0 60000 65536"/>
                  <a:gd name="T5" fmla="*/ 0 60000 65536"/>
                  <a:gd name="T6" fmla="*/ 0 w 261"/>
                  <a:gd name="T7" fmla="*/ 0 h 164"/>
                  <a:gd name="T8" fmla="*/ 261 w 261"/>
                  <a:gd name="T9" fmla="*/ 164 h 164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61" h="164">
                    <a:moveTo>
                      <a:pt x="0" y="164"/>
                    </a:moveTo>
                    <a:lnTo>
                      <a:pt x="261" y="0"/>
                    </a:lnTo>
                  </a:path>
                </a:pathLst>
              </a:custGeom>
              <a:grpFill/>
              <a:ln w="3175" cmpd="sng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31" name="Freeform 277"/>
              <p:cNvSpPr>
                <a:spLocks/>
              </p:cNvSpPr>
              <p:nvPr/>
            </p:nvSpPr>
            <p:spPr bwMode="auto">
              <a:xfrm>
                <a:off x="2352" y="3881"/>
                <a:ext cx="161" cy="90"/>
              </a:xfrm>
              <a:custGeom>
                <a:avLst/>
                <a:gdLst>
                  <a:gd name="T0" fmla="*/ 0 w 330"/>
                  <a:gd name="T1" fmla="*/ 0 h 186"/>
                  <a:gd name="T2" fmla="*/ 39 w 330"/>
                  <a:gd name="T3" fmla="*/ 21 h 186"/>
                  <a:gd name="T4" fmla="*/ 0 60000 65536"/>
                  <a:gd name="T5" fmla="*/ 0 60000 65536"/>
                  <a:gd name="T6" fmla="*/ 0 w 330"/>
                  <a:gd name="T7" fmla="*/ 0 h 186"/>
                  <a:gd name="T8" fmla="*/ 330 w 330"/>
                  <a:gd name="T9" fmla="*/ 186 h 18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30" h="186">
                    <a:moveTo>
                      <a:pt x="0" y="0"/>
                    </a:moveTo>
                    <a:lnTo>
                      <a:pt x="330" y="186"/>
                    </a:lnTo>
                  </a:path>
                </a:pathLst>
              </a:custGeom>
              <a:grpFill/>
              <a:ln w="3175" cmpd="sng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32" name="Freeform 278"/>
              <p:cNvSpPr>
                <a:spLocks/>
              </p:cNvSpPr>
              <p:nvPr/>
            </p:nvSpPr>
            <p:spPr bwMode="auto">
              <a:xfrm>
                <a:off x="2522" y="3989"/>
                <a:ext cx="0" cy="121"/>
              </a:xfrm>
              <a:custGeom>
                <a:avLst/>
                <a:gdLst>
                  <a:gd name="T0" fmla="*/ 0 w 1"/>
                  <a:gd name="T1" fmla="*/ 29 h 249"/>
                  <a:gd name="T2" fmla="*/ 0 w 1"/>
                  <a:gd name="T3" fmla="*/ 0 h 249"/>
                  <a:gd name="T4" fmla="*/ 0 60000 65536"/>
                  <a:gd name="T5" fmla="*/ 0 60000 65536"/>
                  <a:gd name="T6" fmla="*/ 0 w 1"/>
                  <a:gd name="T7" fmla="*/ 0 h 249"/>
                  <a:gd name="T8" fmla="*/ 0 w 1"/>
                  <a:gd name="T9" fmla="*/ 249 h 249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" h="249">
                    <a:moveTo>
                      <a:pt x="0" y="249"/>
                    </a:moveTo>
                    <a:lnTo>
                      <a:pt x="0" y="0"/>
                    </a:lnTo>
                  </a:path>
                </a:pathLst>
              </a:custGeom>
              <a:grpFill/>
              <a:ln w="3175" cmpd="sng">
                <a:solidFill>
                  <a:srgbClr val="173660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33" name="Freeform 279"/>
              <p:cNvSpPr>
                <a:spLocks/>
              </p:cNvSpPr>
              <p:nvPr/>
            </p:nvSpPr>
            <p:spPr bwMode="auto">
              <a:xfrm>
                <a:off x="2361" y="3904"/>
                <a:ext cx="152" cy="188"/>
              </a:xfrm>
              <a:custGeom>
                <a:avLst/>
                <a:gdLst>
                  <a:gd name="T0" fmla="*/ 0 w 312"/>
                  <a:gd name="T1" fmla="*/ 0 h 387"/>
                  <a:gd name="T2" fmla="*/ 0 w 312"/>
                  <a:gd name="T3" fmla="*/ 25 h 387"/>
                  <a:gd name="T4" fmla="*/ 36 w 312"/>
                  <a:gd name="T5" fmla="*/ 44 h 387"/>
                  <a:gd name="T6" fmla="*/ 36 w 312"/>
                  <a:gd name="T7" fmla="*/ 20 h 387"/>
                  <a:gd name="T8" fmla="*/ 0 w 312"/>
                  <a:gd name="T9" fmla="*/ 0 h 38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2"/>
                  <a:gd name="T16" fmla="*/ 0 h 387"/>
                  <a:gd name="T17" fmla="*/ 312 w 312"/>
                  <a:gd name="T18" fmla="*/ 387 h 38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2" h="387">
                    <a:moveTo>
                      <a:pt x="0" y="0"/>
                    </a:moveTo>
                    <a:lnTo>
                      <a:pt x="0" y="216"/>
                    </a:lnTo>
                    <a:lnTo>
                      <a:pt x="312" y="387"/>
                    </a:lnTo>
                    <a:lnTo>
                      <a:pt x="312" y="17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17366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827" name="TextBox 826"/>
          <p:cNvSpPr txBox="1"/>
          <p:nvPr userDrawn="1"/>
        </p:nvSpPr>
        <p:spPr>
          <a:xfrm>
            <a:off x="3540500" y="1137340"/>
            <a:ext cx="7184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DJSE</a:t>
            </a:r>
            <a:endParaRPr lang="en-US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29" name="TextBox 828"/>
          <p:cNvSpPr txBox="1"/>
          <p:nvPr userDrawn="1"/>
        </p:nvSpPr>
        <p:spPr>
          <a:xfrm>
            <a:off x="5636826" y="6316405"/>
            <a:ext cx="7537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baseline="0" dirty="0" smtClean="0">
                <a:solidFill>
                  <a:schemeClr val="bg1">
                    <a:lumMod val="50000"/>
                  </a:schemeClr>
                </a:solidFill>
              </a:rPr>
              <a:t>DOB1</a:t>
            </a:r>
            <a:endParaRPr lang="en-US" sz="1600" b="1" baseline="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30" name="TextBox 829"/>
          <p:cNvSpPr txBox="1"/>
          <p:nvPr userDrawn="1"/>
        </p:nvSpPr>
        <p:spPr>
          <a:xfrm>
            <a:off x="8766955" y="4784667"/>
            <a:ext cx="7425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baseline="0" dirty="0" smtClean="0">
                <a:solidFill>
                  <a:schemeClr val="bg1">
                    <a:lumMod val="50000"/>
                  </a:schemeClr>
                </a:solidFill>
              </a:rPr>
              <a:t>POD1</a:t>
            </a:r>
            <a:endParaRPr lang="en-US" sz="1600" b="1" baseline="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39" name="TextBox 838"/>
          <p:cNvSpPr txBox="1"/>
          <p:nvPr userDrawn="1"/>
        </p:nvSpPr>
        <p:spPr>
          <a:xfrm>
            <a:off x="2677281" y="6201037"/>
            <a:ext cx="7537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baseline="0" dirty="0" smtClean="0">
                <a:solidFill>
                  <a:schemeClr val="bg1">
                    <a:lumMod val="50000"/>
                  </a:schemeClr>
                </a:solidFill>
              </a:rPr>
              <a:t>DOB2</a:t>
            </a:r>
            <a:endParaRPr lang="en-US" sz="1600" b="1" baseline="0" dirty="0">
              <a:solidFill>
                <a:schemeClr val="bg1">
                  <a:lumMod val="50000"/>
                </a:schemeClr>
              </a:solidFill>
            </a:endParaRPr>
          </a:p>
        </p:txBody>
      </p:sp>
      <p:graphicFrame>
        <p:nvGraphicFramePr>
          <p:cNvPr id="11" name="Object 13"/>
          <p:cNvGraphicFramePr>
            <a:graphicFrameLocks noChangeAspect="1"/>
          </p:cNvGraphicFramePr>
          <p:nvPr userDrawn="1"/>
        </p:nvGraphicFramePr>
        <p:xfrm>
          <a:off x="165842" y="654117"/>
          <a:ext cx="993107" cy="857959"/>
        </p:xfrm>
        <a:graphic>
          <a:graphicData uri="http://schemas.openxmlformats.org/presentationml/2006/ole">
            <p:oleObj spid="_x0000_s151555" name="Visio" r:id="rId14" imgW="1038225" imgH="896183" progId="Visio.Drawing.11">
              <p:embed/>
            </p:oleObj>
          </a:graphicData>
        </a:graphic>
      </p:graphicFrame>
      <p:graphicFrame>
        <p:nvGraphicFramePr>
          <p:cNvPr id="584" name="Object 18"/>
          <p:cNvGraphicFramePr>
            <a:graphicFrameLocks noChangeAspect="1"/>
          </p:cNvGraphicFramePr>
          <p:nvPr userDrawn="1"/>
        </p:nvGraphicFramePr>
        <p:xfrm>
          <a:off x="138221" y="3414493"/>
          <a:ext cx="2352047" cy="968982"/>
        </p:xfrm>
        <a:graphic>
          <a:graphicData uri="http://schemas.openxmlformats.org/presentationml/2006/ole">
            <p:oleObj spid="_x0000_s151587" name="Visio" r:id="rId15" imgW="7204953" imgH="2968557" progId="Visio.Drawing.11">
              <p:embed/>
            </p:oleObj>
          </a:graphicData>
        </a:graphic>
      </p:graphicFrame>
      <p:graphicFrame>
        <p:nvGraphicFramePr>
          <p:cNvPr id="768" name="Object 5"/>
          <p:cNvGraphicFramePr>
            <a:graphicFrameLocks noChangeAspect="1"/>
          </p:cNvGraphicFramePr>
          <p:nvPr userDrawn="1"/>
        </p:nvGraphicFramePr>
        <p:xfrm>
          <a:off x="650638" y="4019329"/>
          <a:ext cx="620407" cy="878398"/>
        </p:xfrm>
        <a:graphic>
          <a:graphicData uri="http://schemas.openxmlformats.org/presentationml/2006/ole">
            <p:oleObj spid="_x0000_s151588" name="Visio" r:id="rId16" imgW="640674" imgH="908455" progId="Visio.Drawing.11">
              <p:embed/>
            </p:oleObj>
          </a:graphicData>
        </a:graphic>
      </p:graphicFrame>
      <p:sp>
        <p:nvSpPr>
          <p:cNvPr id="769" name="TextBox 768"/>
          <p:cNvSpPr txBox="1"/>
          <p:nvPr userDrawn="1"/>
        </p:nvSpPr>
        <p:spPr>
          <a:xfrm>
            <a:off x="622503" y="3150439"/>
            <a:ext cx="6309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ACC</a:t>
            </a:r>
            <a:endParaRPr lang="en-US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graphicFrame>
        <p:nvGraphicFramePr>
          <p:cNvPr id="774" name="Object 6"/>
          <p:cNvGraphicFramePr>
            <a:graphicFrameLocks noChangeAspect="1"/>
          </p:cNvGraphicFramePr>
          <p:nvPr userDrawn="1"/>
        </p:nvGraphicFramePr>
        <p:xfrm>
          <a:off x="6424281" y="6065030"/>
          <a:ext cx="762000" cy="604283"/>
        </p:xfrm>
        <a:graphic>
          <a:graphicData uri="http://schemas.openxmlformats.org/presentationml/2006/ole">
            <p:oleObj spid="_x0000_s151591" name="Visio" r:id="rId17" imgW="682287" imgH="541236" progId="Visio.Drawing.11">
              <p:embed/>
            </p:oleObj>
          </a:graphicData>
        </a:graphic>
      </p:graphicFrame>
      <p:grpSp>
        <p:nvGrpSpPr>
          <p:cNvPr id="775" name="Group 100"/>
          <p:cNvGrpSpPr/>
          <p:nvPr userDrawn="1"/>
        </p:nvGrpSpPr>
        <p:grpSpPr>
          <a:xfrm>
            <a:off x="3644529" y="4566369"/>
            <a:ext cx="538133" cy="539337"/>
            <a:chOff x="762001" y="1676401"/>
            <a:chExt cx="331788" cy="333375"/>
          </a:xfrm>
          <a:solidFill>
            <a:srgbClr val="173660"/>
          </a:solidFill>
        </p:grpSpPr>
        <p:sp>
          <p:nvSpPr>
            <p:cNvPr id="776" name="Line 211"/>
            <p:cNvSpPr>
              <a:spLocks noChangeShapeType="1"/>
            </p:cNvSpPr>
            <p:nvPr/>
          </p:nvSpPr>
          <p:spPr bwMode="auto">
            <a:xfrm flipV="1">
              <a:off x="992961" y="1676401"/>
              <a:ext cx="0" cy="66023"/>
            </a:xfrm>
            <a:prstGeom prst="line">
              <a:avLst/>
            </a:prstGeom>
            <a:grpFill/>
            <a:ln w="9525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77" name="Freeform 212"/>
            <p:cNvSpPr>
              <a:spLocks/>
            </p:cNvSpPr>
            <p:nvPr/>
          </p:nvSpPr>
          <p:spPr bwMode="auto">
            <a:xfrm>
              <a:off x="972278" y="1867949"/>
              <a:ext cx="44813" cy="50536"/>
            </a:xfrm>
            <a:custGeom>
              <a:avLst/>
              <a:gdLst>
                <a:gd name="T0" fmla="*/ 0 w 672"/>
                <a:gd name="T1" fmla="*/ 0 h 720"/>
                <a:gd name="T2" fmla="*/ 0 w 672"/>
                <a:gd name="T3" fmla="*/ 0 h 720"/>
                <a:gd name="T4" fmla="*/ 0 w 672"/>
                <a:gd name="T5" fmla="*/ 0 h 720"/>
                <a:gd name="T6" fmla="*/ 0 w 672"/>
                <a:gd name="T7" fmla="*/ 0 h 72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72"/>
                <a:gd name="T13" fmla="*/ 0 h 720"/>
                <a:gd name="T14" fmla="*/ 672 w 672"/>
                <a:gd name="T15" fmla="*/ 720 h 72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72" h="720">
                  <a:moveTo>
                    <a:pt x="48" y="720"/>
                  </a:moveTo>
                  <a:lnTo>
                    <a:pt x="672" y="384"/>
                  </a:lnTo>
                  <a:lnTo>
                    <a:pt x="624" y="0"/>
                  </a:lnTo>
                  <a:lnTo>
                    <a:pt x="0" y="720"/>
                  </a:lnTo>
                </a:path>
              </a:pathLst>
            </a:custGeom>
            <a:grpFill/>
            <a:ln w="9525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78" name="Oval 213"/>
            <p:cNvSpPr>
              <a:spLocks noChangeArrowheads="1"/>
            </p:cNvSpPr>
            <p:nvPr/>
          </p:nvSpPr>
          <p:spPr bwMode="auto">
            <a:xfrm rot="1789520">
              <a:off x="1017091" y="1855723"/>
              <a:ext cx="37919" cy="61947"/>
            </a:xfrm>
            <a:prstGeom prst="ellipse">
              <a:avLst/>
            </a:prstGeom>
            <a:grpFill/>
            <a:ln w="952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79" name="Oval 214"/>
            <p:cNvSpPr>
              <a:spLocks noChangeArrowheads="1"/>
            </p:cNvSpPr>
            <p:nvPr/>
          </p:nvSpPr>
          <p:spPr bwMode="auto">
            <a:xfrm rot="1789520">
              <a:off x="1030018" y="1862243"/>
              <a:ext cx="37919" cy="61947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80" name="Freeform 215"/>
            <p:cNvSpPr>
              <a:spLocks/>
            </p:cNvSpPr>
            <p:nvPr/>
          </p:nvSpPr>
          <p:spPr bwMode="auto">
            <a:xfrm rot="21589520">
              <a:off x="1013644" y="1858168"/>
              <a:ext cx="51707" cy="61132"/>
            </a:xfrm>
            <a:custGeom>
              <a:avLst/>
              <a:gdLst>
                <a:gd name="T0" fmla="*/ 0 w 457"/>
                <a:gd name="T1" fmla="*/ 1 h 566"/>
                <a:gd name="T2" fmla="*/ 0 w 457"/>
                <a:gd name="T3" fmla="*/ 1 h 566"/>
                <a:gd name="T4" fmla="*/ 0 w 457"/>
                <a:gd name="T5" fmla="*/ 1 h 566"/>
                <a:gd name="T6" fmla="*/ 0 w 457"/>
                <a:gd name="T7" fmla="*/ 1 h 566"/>
                <a:gd name="T8" fmla="*/ 0 w 457"/>
                <a:gd name="T9" fmla="*/ 1 h 566"/>
                <a:gd name="T10" fmla="*/ 0 w 457"/>
                <a:gd name="T11" fmla="*/ 1 h 566"/>
                <a:gd name="T12" fmla="*/ 0 w 457"/>
                <a:gd name="T13" fmla="*/ 0 h 566"/>
                <a:gd name="T14" fmla="*/ 0 w 457"/>
                <a:gd name="T15" fmla="*/ 0 h 566"/>
                <a:gd name="T16" fmla="*/ 0 w 457"/>
                <a:gd name="T17" fmla="*/ 0 h 566"/>
                <a:gd name="T18" fmla="*/ 1 w 457"/>
                <a:gd name="T19" fmla="*/ 0 h 566"/>
                <a:gd name="T20" fmla="*/ 1 w 457"/>
                <a:gd name="T21" fmla="*/ 0 h 566"/>
                <a:gd name="T22" fmla="*/ 1 w 457"/>
                <a:gd name="T23" fmla="*/ 0 h 566"/>
                <a:gd name="T24" fmla="*/ 1 w 457"/>
                <a:gd name="T25" fmla="*/ 0 h 566"/>
                <a:gd name="T26" fmla="*/ 1 w 457"/>
                <a:gd name="T27" fmla="*/ 0 h 566"/>
                <a:gd name="T28" fmla="*/ 1 w 457"/>
                <a:gd name="T29" fmla="*/ 0 h 566"/>
                <a:gd name="T30" fmla="*/ 1 w 457"/>
                <a:gd name="T31" fmla="*/ 0 h 566"/>
                <a:gd name="T32" fmla="*/ 1 w 457"/>
                <a:gd name="T33" fmla="*/ 0 h 566"/>
                <a:gd name="T34" fmla="*/ 1 w 457"/>
                <a:gd name="T35" fmla="*/ 0 h 566"/>
                <a:gd name="T36" fmla="*/ 0 w 457"/>
                <a:gd name="T37" fmla="*/ 0 h 566"/>
                <a:gd name="T38" fmla="*/ 0 w 457"/>
                <a:gd name="T39" fmla="*/ 1 h 566"/>
                <a:gd name="T40" fmla="*/ 0 w 457"/>
                <a:gd name="T41" fmla="*/ 1 h 566"/>
                <a:gd name="T42" fmla="*/ 0 w 457"/>
                <a:gd name="T43" fmla="*/ 1 h 566"/>
                <a:gd name="T44" fmla="*/ 0 w 457"/>
                <a:gd name="T45" fmla="*/ 1 h 566"/>
                <a:gd name="T46" fmla="*/ 0 w 457"/>
                <a:gd name="T47" fmla="*/ 1 h 566"/>
                <a:gd name="T48" fmla="*/ 0 w 457"/>
                <a:gd name="T49" fmla="*/ 1 h 566"/>
                <a:gd name="T50" fmla="*/ 0 w 457"/>
                <a:gd name="T51" fmla="*/ 1 h 566"/>
                <a:gd name="T52" fmla="*/ 0 w 457"/>
                <a:gd name="T53" fmla="*/ 1 h 566"/>
                <a:gd name="T54" fmla="*/ 0 w 457"/>
                <a:gd name="T55" fmla="*/ 1 h 566"/>
                <a:gd name="T56" fmla="*/ 0 w 457"/>
                <a:gd name="T57" fmla="*/ 1 h 566"/>
                <a:gd name="T58" fmla="*/ 0 w 457"/>
                <a:gd name="T59" fmla="*/ 1 h 566"/>
                <a:gd name="T60" fmla="*/ 0 w 457"/>
                <a:gd name="T61" fmla="*/ 1 h 566"/>
                <a:gd name="T62" fmla="*/ 0 w 457"/>
                <a:gd name="T63" fmla="*/ 1 h 566"/>
                <a:gd name="T64" fmla="*/ 0 w 457"/>
                <a:gd name="T65" fmla="*/ 1 h 566"/>
                <a:gd name="T66" fmla="*/ 0 w 457"/>
                <a:gd name="T67" fmla="*/ 1 h 566"/>
                <a:gd name="T68" fmla="*/ 0 w 457"/>
                <a:gd name="T69" fmla="*/ 1 h 566"/>
                <a:gd name="T70" fmla="*/ 0 w 457"/>
                <a:gd name="T71" fmla="*/ 1 h 566"/>
                <a:gd name="T72" fmla="*/ 0 w 457"/>
                <a:gd name="T73" fmla="*/ 1 h 566"/>
                <a:gd name="T74" fmla="*/ 0 w 457"/>
                <a:gd name="T75" fmla="*/ 1 h 566"/>
                <a:gd name="T76" fmla="*/ 0 w 457"/>
                <a:gd name="T77" fmla="*/ 1 h 566"/>
                <a:gd name="T78" fmla="*/ 0 w 457"/>
                <a:gd name="T79" fmla="*/ 1 h 566"/>
                <a:gd name="T80" fmla="*/ 0 w 457"/>
                <a:gd name="T81" fmla="*/ 1 h 566"/>
                <a:gd name="T82" fmla="*/ 0 w 457"/>
                <a:gd name="T83" fmla="*/ 1 h 56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57"/>
                <a:gd name="T127" fmla="*/ 0 h 566"/>
                <a:gd name="T128" fmla="*/ 457 w 457"/>
                <a:gd name="T129" fmla="*/ 566 h 56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57" h="566">
                  <a:moveTo>
                    <a:pt x="150" y="566"/>
                  </a:moveTo>
                  <a:lnTo>
                    <a:pt x="37" y="504"/>
                  </a:lnTo>
                  <a:lnTo>
                    <a:pt x="15" y="470"/>
                  </a:lnTo>
                  <a:lnTo>
                    <a:pt x="0" y="413"/>
                  </a:lnTo>
                  <a:lnTo>
                    <a:pt x="0" y="347"/>
                  </a:lnTo>
                  <a:lnTo>
                    <a:pt x="25" y="248"/>
                  </a:lnTo>
                  <a:lnTo>
                    <a:pt x="61" y="171"/>
                  </a:lnTo>
                  <a:lnTo>
                    <a:pt x="130" y="86"/>
                  </a:lnTo>
                  <a:lnTo>
                    <a:pt x="199" y="27"/>
                  </a:lnTo>
                  <a:lnTo>
                    <a:pt x="259" y="8"/>
                  </a:lnTo>
                  <a:lnTo>
                    <a:pt x="313" y="0"/>
                  </a:lnTo>
                  <a:lnTo>
                    <a:pt x="346" y="15"/>
                  </a:lnTo>
                  <a:lnTo>
                    <a:pt x="457" y="75"/>
                  </a:lnTo>
                  <a:lnTo>
                    <a:pt x="396" y="66"/>
                  </a:lnTo>
                  <a:lnTo>
                    <a:pt x="352" y="75"/>
                  </a:lnTo>
                  <a:lnTo>
                    <a:pt x="304" y="99"/>
                  </a:lnTo>
                  <a:lnTo>
                    <a:pt x="262" y="132"/>
                  </a:lnTo>
                  <a:lnTo>
                    <a:pt x="214" y="176"/>
                  </a:lnTo>
                  <a:lnTo>
                    <a:pt x="187" y="174"/>
                  </a:lnTo>
                  <a:lnTo>
                    <a:pt x="195" y="204"/>
                  </a:lnTo>
                  <a:lnTo>
                    <a:pt x="174" y="201"/>
                  </a:lnTo>
                  <a:lnTo>
                    <a:pt x="163" y="215"/>
                  </a:lnTo>
                  <a:lnTo>
                    <a:pt x="180" y="221"/>
                  </a:lnTo>
                  <a:lnTo>
                    <a:pt x="180" y="228"/>
                  </a:lnTo>
                  <a:lnTo>
                    <a:pt x="162" y="254"/>
                  </a:lnTo>
                  <a:lnTo>
                    <a:pt x="138" y="245"/>
                  </a:lnTo>
                  <a:lnTo>
                    <a:pt x="136" y="272"/>
                  </a:lnTo>
                  <a:lnTo>
                    <a:pt x="153" y="279"/>
                  </a:lnTo>
                  <a:lnTo>
                    <a:pt x="145" y="297"/>
                  </a:lnTo>
                  <a:lnTo>
                    <a:pt x="123" y="305"/>
                  </a:lnTo>
                  <a:lnTo>
                    <a:pt x="117" y="326"/>
                  </a:lnTo>
                  <a:lnTo>
                    <a:pt x="130" y="333"/>
                  </a:lnTo>
                  <a:lnTo>
                    <a:pt x="126" y="350"/>
                  </a:lnTo>
                  <a:lnTo>
                    <a:pt x="105" y="351"/>
                  </a:lnTo>
                  <a:lnTo>
                    <a:pt x="93" y="360"/>
                  </a:lnTo>
                  <a:lnTo>
                    <a:pt x="118" y="383"/>
                  </a:lnTo>
                  <a:lnTo>
                    <a:pt x="111" y="420"/>
                  </a:lnTo>
                  <a:lnTo>
                    <a:pt x="90" y="426"/>
                  </a:lnTo>
                  <a:lnTo>
                    <a:pt x="85" y="438"/>
                  </a:lnTo>
                  <a:lnTo>
                    <a:pt x="108" y="453"/>
                  </a:lnTo>
                  <a:lnTo>
                    <a:pt x="121" y="528"/>
                  </a:lnTo>
                  <a:lnTo>
                    <a:pt x="150" y="566"/>
                  </a:lnTo>
                  <a:close/>
                </a:path>
              </a:pathLst>
            </a:custGeom>
            <a:grpFill/>
            <a:ln w="9525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81" name="Oval 216"/>
            <p:cNvSpPr>
              <a:spLocks noChangeArrowheads="1"/>
            </p:cNvSpPr>
            <p:nvPr/>
          </p:nvSpPr>
          <p:spPr bwMode="auto">
            <a:xfrm rot="1789520">
              <a:off x="1039497" y="1877730"/>
              <a:ext cx="19821" cy="32604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82" name="Oval 217"/>
            <p:cNvSpPr>
              <a:spLocks noChangeArrowheads="1"/>
            </p:cNvSpPr>
            <p:nvPr/>
          </p:nvSpPr>
          <p:spPr bwMode="auto">
            <a:xfrm rot="20150061">
              <a:off x="1009335" y="1885066"/>
              <a:ext cx="4309" cy="7336"/>
            </a:xfrm>
            <a:prstGeom prst="ellipse">
              <a:avLst/>
            </a:prstGeom>
            <a:grpFill/>
            <a:ln w="952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83" name="Oval 218"/>
            <p:cNvSpPr>
              <a:spLocks noChangeArrowheads="1"/>
            </p:cNvSpPr>
            <p:nvPr/>
          </p:nvSpPr>
          <p:spPr bwMode="auto">
            <a:xfrm rot="1789520">
              <a:off x="858521" y="1942123"/>
              <a:ext cx="38780" cy="61132"/>
            </a:xfrm>
            <a:prstGeom prst="ellipse">
              <a:avLst/>
            </a:prstGeom>
            <a:grpFill/>
            <a:ln w="952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84" name="Oval 219"/>
            <p:cNvSpPr>
              <a:spLocks noChangeArrowheads="1"/>
            </p:cNvSpPr>
            <p:nvPr/>
          </p:nvSpPr>
          <p:spPr bwMode="auto">
            <a:xfrm rot="1789520">
              <a:off x="871449" y="1948644"/>
              <a:ext cx="37919" cy="61132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85" name="Freeform 220"/>
            <p:cNvSpPr>
              <a:spLocks/>
            </p:cNvSpPr>
            <p:nvPr/>
          </p:nvSpPr>
          <p:spPr bwMode="auto">
            <a:xfrm rot="21589520">
              <a:off x="854213" y="1943753"/>
              <a:ext cx="52569" cy="60317"/>
            </a:xfrm>
            <a:custGeom>
              <a:avLst/>
              <a:gdLst>
                <a:gd name="T0" fmla="*/ 0 w 457"/>
                <a:gd name="T1" fmla="*/ 1 h 566"/>
                <a:gd name="T2" fmla="*/ 0 w 457"/>
                <a:gd name="T3" fmla="*/ 1 h 566"/>
                <a:gd name="T4" fmla="*/ 0 w 457"/>
                <a:gd name="T5" fmla="*/ 1 h 566"/>
                <a:gd name="T6" fmla="*/ 0 w 457"/>
                <a:gd name="T7" fmla="*/ 1 h 566"/>
                <a:gd name="T8" fmla="*/ 0 w 457"/>
                <a:gd name="T9" fmla="*/ 1 h 566"/>
                <a:gd name="T10" fmla="*/ 0 w 457"/>
                <a:gd name="T11" fmla="*/ 1 h 566"/>
                <a:gd name="T12" fmla="*/ 0 w 457"/>
                <a:gd name="T13" fmla="*/ 0 h 566"/>
                <a:gd name="T14" fmla="*/ 0 w 457"/>
                <a:gd name="T15" fmla="*/ 0 h 566"/>
                <a:gd name="T16" fmla="*/ 1 w 457"/>
                <a:gd name="T17" fmla="*/ 0 h 566"/>
                <a:gd name="T18" fmla="*/ 1 w 457"/>
                <a:gd name="T19" fmla="*/ 0 h 566"/>
                <a:gd name="T20" fmla="*/ 1 w 457"/>
                <a:gd name="T21" fmla="*/ 0 h 566"/>
                <a:gd name="T22" fmla="*/ 1 w 457"/>
                <a:gd name="T23" fmla="*/ 0 h 566"/>
                <a:gd name="T24" fmla="*/ 1 w 457"/>
                <a:gd name="T25" fmla="*/ 0 h 566"/>
                <a:gd name="T26" fmla="*/ 1 w 457"/>
                <a:gd name="T27" fmla="*/ 0 h 566"/>
                <a:gd name="T28" fmla="*/ 1 w 457"/>
                <a:gd name="T29" fmla="*/ 0 h 566"/>
                <a:gd name="T30" fmla="*/ 1 w 457"/>
                <a:gd name="T31" fmla="*/ 0 h 566"/>
                <a:gd name="T32" fmla="*/ 1 w 457"/>
                <a:gd name="T33" fmla="*/ 0 h 566"/>
                <a:gd name="T34" fmla="*/ 1 w 457"/>
                <a:gd name="T35" fmla="*/ 0 h 566"/>
                <a:gd name="T36" fmla="*/ 0 w 457"/>
                <a:gd name="T37" fmla="*/ 0 h 566"/>
                <a:gd name="T38" fmla="*/ 0 w 457"/>
                <a:gd name="T39" fmla="*/ 1 h 566"/>
                <a:gd name="T40" fmla="*/ 0 w 457"/>
                <a:gd name="T41" fmla="*/ 0 h 566"/>
                <a:gd name="T42" fmla="*/ 0 w 457"/>
                <a:gd name="T43" fmla="*/ 1 h 566"/>
                <a:gd name="T44" fmla="*/ 0 w 457"/>
                <a:gd name="T45" fmla="*/ 1 h 566"/>
                <a:gd name="T46" fmla="*/ 0 w 457"/>
                <a:gd name="T47" fmla="*/ 1 h 566"/>
                <a:gd name="T48" fmla="*/ 0 w 457"/>
                <a:gd name="T49" fmla="*/ 1 h 566"/>
                <a:gd name="T50" fmla="*/ 0 w 457"/>
                <a:gd name="T51" fmla="*/ 1 h 566"/>
                <a:gd name="T52" fmla="*/ 0 w 457"/>
                <a:gd name="T53" fmla="*/ 1 h 566"/>
                <a:gd name="T54" fmla="*/ 0 w 457"/>
                <a:gd name="T55" fmla="*/ 1 h 566"/>
                <a:gd name="T56" fmla="*/ 0 w 457"/>
                <a:gd name="T57" fmla="*/ 1 h 566"/>
                <a:gd name="T58" fmla="*/ 0 w 457"/>
                <a:gd name="T59" fmla="*/ 1 h 566"/>
                <a:gd name="T60" fmla="*/ 0 w 457"/>
                <a:gd name="T61" fmla="*/ 1 h 566"/>
                <a:gd name="T62" fmla="*/ 0 w 457"/>
                <a:gd name="T63" fmla="*/ 1 h 566"/>
                <a:gd name="T64" fmla="*/ 0 w 457"/>
                <a:gd name="T65" fmla="*/ 1 h 566"/>
                <a:gd name="T66" fmla="*/ 0 w 457"/>
                <a:gd name="T67" fmla="*/ 1 h 566"/>
                <a:gd name="T68" fmla="*/ 0 w 457"/>
                <a:gd name="T69" fmla="*/ 1 h 566"/>
                <a:gd name="T70" fmla="*/ 0 w 457"/>
                <a:gd name="T71" fmla="*/ 1 h 566"/>
                <a:gd name="T72" fmla="*/ 0 w 457"/>
                <a:gd name="T73" fmla="*/ 1 h 566"/>
                <a:gd name="T74" fmla="*/ 0 w 457"/>
                <a:gd name="T75" fmla="*/ 1 h 566"/>
                <a:gd name="T76" fmla="*/ 0 w 457"/>
                <a:gd name="T77" fmla="*/ 1 h 566"/>
                <a:gd name="T78" fmla="*/ 0 w 457"/>
                <a:gd name="T79" fmla="*/ 1 h 566"/>
                <a:gd name="T80" fmla="*/ 0 w 457"/>
                <a:gd name="T81" fmla="*/ 1 h 566"/>
                <a:gd name="T82" fmla="*/ 0 w 457"/>
                <a:gd name="T83" fmla="*/ 1 h 56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57"/>
                <a:gd name="T127" fmla="*/ 0 h 566"/>
                <a:gd name="T128" fmla="*/ 457 w 457"/>
                <a:gd name="T129" fmla="*/ 566 h 56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57" h="566">
                  <a:moveTo>
                    <a:pt x="150" y="566"/>
                  </a:moveTo>
                  <a:lnTo>
                    <a:pt x="37" y="504"/>
                  </a:lnTo>
                  <a:lnTo>
                    <a:pt x="15" y="470"/>
                  </a:lnTo>
                  <a:lnTo>
                    <a:pt x="0" y="413"/>
                  </a:lnTo>
                  <a:lnTo>
                    <a:pt x="0" y="347"/>
                  </a:lnTo>
                  <a:lnTo>
                    <a:pt x="25" y="248"/>
                  </a:lnTo>
                  <a:lnTo>
                    <a:pt x="61" y="171"/>
                  </a:lnTo>
                  <a:lnTo>
                    <a:pt x="130" y="86"/>
                  </a:lnTo>
                  <a:lnTo>
                    <a:pt x="199" y="27"/>
                  </a:lnTo>
                  <a:lnTo>
                    <a:pt x="259" y="8"/>
                  </a:lnTo>
                  <a:lnTo>
                    <a:pt x="313" y="0"/>
                  </a:lnTo>
                  <a:lnTo>
                    <a:pt x="346" y="15"/>
                  </a:lnTo>
                  <a:lnTo>
                    <a:pt x="457" y="75"/>
                  </a:lnTo>
                  <a:lnTo>
                    <a:pt x="396" y="66"/>
                  </a:lnTo>
                  <a:lnTo>
                    <a:pt x="352" y="75"/>
                  </a:lnTo>
                  <a:lnTo>
                    <a:pt x="304" y="99"/>
                  </a:lnTo>
                  <a:lnTo>
                    <a:pt x="262" y="132"/>
                  </a:lnTo>
                  <a:lnTo>
                    <a:pt x="214" y="176"/>
                  </a:lnTo>
                  <a:lnTo>
                    <a:pt x="187" y="174"/>
                  </a:lnTo>
                  <a:lnTo>
                    <a:pt x="195" y="204"/>
                  </a:lnTo>
                  <a:lnTo>
                    <a:pt x="174" y="201"/>
                  </a:lnTo>
                  <a:lnTo>
                    <a:pt x="163" y="215"/>
                  </a:lnTo>
                  <a:lnTo>
                    <a:pt x="180" y="221"/>
                  </a:lnTo>
                  <a:lnTo>
                    <a:pt x="180" y="228"/>
                  </a:lnTo>
                  <a:lnTo>
                    <a:pt x="162" y="254"/>
                  </a:lnTo>
                  <a:lnTo>
                    <a:pt x="138" y="245"/>
                  </a:lnTo>
                  <a:lnTo>
                    <a:pt x="136" y="272"/>
                  </a:lnTo>
                  <a:lnTo>
                    <a:pt x="153" y="279"/>
                  </a:lnTo>
                  <a:lnTo>
                    <a:pt x="145" y="297"/>
                  </a:lnTo>
                  <a:lnTo>
                    <a:pt x="123" y="305"/>
                  </a:lnTo>
                  <a:lnTo>
                    <a:pt x="117" y="326"/>
                  </a:lnTo>
                  <a:lnTo>
                    <a:pt x="130" y="333"/>
                  </a:lnTo>
                  <a:lnTo>
                    <a:pt x="126" y="350"/>
                  </a:lnTo>
                  <a:lnTo>
                    <a:pt x="105" y="351"/>
                  </a:lnTo>
                  <a:lnTo>
                    <a:pt x="93" y="360"/>
                  </a:lnTo>
                  <a:lnTo>
                    <a:pt x="118" y="383"/>
                  </a:lnTo>
                  <a:lnTo>
                    <a:pt x="111" y="420"/>
                  </a:lnTo>
                  <a:lnTo>
                    <a:pt x="90" y="426"/>
                  </a:lnTo>
                  <a:lnTo>
                    <a:pt x="85" y="438"/>
                  </a:lnTo>
                  <a:lnTo>
                    <a:pt x="108" y="453"/>
                  </a:lnTo>
                  <a:lnTo>
                    <a:pt x="121" y="528"/>
                  </a:lnTo>
                  <a:lnTo>
                    <a:pt x="150" y="566"/>
                  </a:lnTo>
                  <a:close/>
                </a:path>
              </a:pathLst>
            </a:custGeom>
            <a:grpFill/>
            <a:ln w="3175" cmpd="sng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86" name="Oval 221"/>
            <p:cNvSpPr>
              <a:spLocks noChangeArrowheads="1"/>
            </p:cNvSpPr>
            <p:nvPr/>
          </p:nvSpPr>
          <p:spPr bwMode="auto">
            <a:xfrm rot="1789520">
              <a:off x="880929" y="1963314"/>
              <a:ext cx="20683" cy="32604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87" name="Oval 222"/>
            <p:cNvSpPr>
              <a:spLocks noChangeArrowheads="1"/>
            </p:cNvSpPr>
            <p:nvPr/>
          </p:nvSpPr>
          <p:spPr bwMode="auto">
            <a:xfrm rot="20150061">
              <a:off x="850765" y="1970650"/>
              <a:ext cx="6033" cy="7336"/>
            </a:xfrm>
            <a:prstGeom prst="ellipse">
              <a:avLst/>
            </a:prstGeom>
            <a:grpFill/>
            <a:ln w="952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88" name="Freeform 223"/>
            <p:cNvSpPr>
              <a:spLocks/>
            </p:cNvSpPr>
            <p:nvPr/>
          </p:nvSpPr>
          <p:spPr bwMode="auto">
            <a:xfrm>
              <a:off x="888685" y="1709004"/>
              <a:ext cx="197349" cy="200514"/>
            </a:xfrm>
            <a:custGeom>
              <a:avLst/>
              <a:gdLst>
                <a:gd name="T0" fmla="*/ 3 w 1068"/>
                <a:gd name="T1" fmla="*/ 11 h 1149"/>
                <a:gd name="T2" fmla="*/ 0 w 1068"/>
                <a:gd name="T3" fmla="*/ 8 h 1149"/>
                <a:gd name="T4" fmla="*/ 0 w 1068"/>
                <a:gd name="T5" fmla="*/ 3 h 1149"/>
                <a:gd name="T6" fmla="*/ 6 w 1068"/>
                <a:gd name="T7" fmla="*/ 0 h 1149"/>
                <a:gd name="T8" fmla="*/ 11 w 1068"/>
                <a:gd name="T9" fmla="*/ 3 h 1149"/>
                <a:gd name="T10" fmla="*/ 11 w 1068"/>
                <a:gd name="T11" fmla="*/ 7 h 1149"/>
                <a:gd name="T12" fmla="*/ 8 w 1068"/>
                <a:gd name="T13" fmla="*/ 9 h 1149"/>
                <a:gd name="T14" fmla="*/ 7 w 1068"/>
                <a:gd name="T15" fmla="*/ 9 h 1149"/>
                <a:gd name="T16" fmla="*/ 7 w 1068"/>
                <a:gd name="T17" fmla="*/ 10 h 1149"/>
                <a:gd name="T18" fmla="*/ 5 w 1068"/>
                <a:gd name="T19" fmla="*/ 11 h 114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68"/>
                <a:gd name="T31" fmla="*/ 0 h 1149"/>
                <a:gd name="T32" fmla="*/ 1068 w 1068"/>
                <a:gd name="T33" fmla="*/ 1149 h 114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68" h="1149">
                  <a:moveTo>
                    <a:pt x="330" y="1125"/>
                  </a:moveTo>
                  <a:lnTo>
                    <a:pt x="0" y="793"/>
                  </a:lnTo>
                  <a:lnTo>
                    <a:pt x="0" y="308"/>
                  </a:lnTo>
                  <a:lnTo>
                    <a:pt x="560" y="0"/>
                  </a:lnTo>
                  <a:lnTo>
                    <a:pt x="1068" y="279"/>
                  </a:lnTo>
                  <a:lnTo>
                    <a:pt x="1068" y="693"/>
                  </a:lnTo>
                  <a:lnTo>
                    <a:pt x="768" y="879"/>
                  </a:lnTo>
                  <a:lnTo>
                    <a:pt x="696" y="963"/>
                  </a:lnTo>
                  <a:lnTo>
                    <a:pt x="690" y="1047"/>
                  </a:lnTo>
                  <a:lnTo>
                    <a:pt x="498" y="1149"/>
                  </a:lnTo>
                </a:path>
              </a:pathLst>
            </a:custGeom>
            <a:grpFill/>
            <a:ln w="3175" cap="flat" cmpd="sng">
              <a:solidFill>
                <a:srgbClr val="17366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89" name="Freeform 224"/>
            <p:cNvSpPr>
              <a:spLocks/>
            </p:cNvSpPr>
            <p:nvPr/>
          </p:nvSpPr>
          <p:spPr bwMode="auto">
            <a:xfrm>
              <a:off x="890408" y="1761170"/>
              <a:ext cx="193902" cy="148348"/>
            </a:xfrm>
            <a:custGeom>
              <a:avLst/>
              <a:gdLst>
                <a:gd name="T0" fmla="*/ 8 w 806"/>
                <a:gd name="T1" fmla="*/ 14 h 651"/>
                <a:gd name="T2" fmla="*/ 11 w 806"/>
                <a:gd name="T3" fmla="*/ 13 h 651"/>
                <a:gd name="T4" fmla="*/ 12 w 806"/>
                <a:gd name="T5" fmla="*/ 10 h 651"/>
                <a:gd name="T6" fmla="*/ 18 w 806"/>
                <a:gd name="T7" fmla="*/ 6 h 651"/>
                <a:gd name="T8" fmla="*/ 18 w 806"/>
                <a:gd name="T9" fmla="*/ 0 h 651"/>
                <a:gd name="T10" fmla="*/ 9 w 806"/>
                <a:gd name="T11" fmla="*/ 5 h 651"/>
                <a:gd name="T12" fmla="*/ 0 w 806"/>
                <a:gd name="T13" fmla="*/ 1 h 651"/>
                <a:gd name="T14" fmla="*/ 0 w 806"/>
                <a:gd name="T15" fmla="*/ 3 h 651"/>
                <a:gd name="T16" fmla="*/ 8 w 806"/>
                <a:gd name="T17" fmla="*/ 9 h 651"/>
                <a:gd name="T18" fmla="*/ 8 w 806"/>
                <a:gd name="T19" fmla="*/ 14 h 65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806"/>
                <a:gd name="T31" fmla="*/ 0 h 651"/>
                <a:gd name="T32" fmla="*/ 806 w 806"/>
                <a:gd name="T33" fmla="*/ 651 h 65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806" h="651">
                  <a:moveTo>
                    <a:pt x="370" y="651"/>
                  </a:moveTo>
                  <a:lnTo>
                    <a:pt x="516" y="574"/>
                  </a:lnTo>
                  <a:lnTo>
                    <a:pt x="559" y="440"/>
                  </a:lnTo>
                  <a:lnTo>
                    <a:pt x="806" y="298"/>
                  </a:lnTo>
                  <a:lnTo>
                    <a:pt x="801" y="0"/>
                  </a:lnTo>
                  <a:lnTo>
                    <a:pt x="403" y="229"/>
                  </a:lnTo>
                  <a:lnTo>
                    <a:pt x="5" y="23"/>
                  </a:lnTo>
                  <a:lnTo>
                    <a:pt x="0" y="151"/>
                  </a:lnTo>
                  <a:lnTo>
                    <a:pt x="385" y="427"/>
                  </a:lnTo>
                  <a:lnTo>
                    <a:pt x="370" y="651"/>
                  </a:lnTo>
                  <a:close/>
                </a:path>
              </a:pathLst>
            </a:custGeom>
            <a:grpFill/>
            <a:ln w="3175" cap="flat" cmpd="sng">
              <a:solidFill>
                <a:srgbClr val="17366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90" name="Oval 225"/>
            <p:cNvSpPr>
              <a:spLocks noChangeArrowheads="1"/>
            </p:cNvSpPr>
            <p:nvPr/>
          </p:nvSpPr>
          <p:spPr bwMode="auto">
            <a:xfrm rot="1800000">
              <a:off x="771481" y="1890771"/>
              <a:ext cx="36195" cy="58687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91" name="Freeform 226"/>
            <p:cNvSpPr>
              <a:spLocks/>
            </p:cNvSpPr>
            <p:nvPr/>
          </p:nvSpPr>
          <p:spPr bwMode="auto">
            <a:xfrm>
              <a:off x="782684" y="1943752"/>
              <a:ext cx="53431" cy="39125"/>
            </a:xfrm>
            <a:custGeom>
              <a:avLst/>
              <a:gdLst>
                <a:gd name="T0" fmla="*/ 1 w 597"/>
                <a:gd name="T1" fmla="*/ 0 h 468"/>
                <a:gd name="T2" fmla="*/ 1 w 597"/>
                <a:gd name="T3" fmla="*/ 1 h 468"/>
                <a:gd name="T4" fmla="*/ 1 w 597"/>
                <a:gd name="T5" fmla="*/ 1 h 468"/>
                <a:gd name="T6" fmla="*/ 0 w 597"/>
                <a:gd name="T7" fmla="*/ 0 h 468"/>
                <a:gd name="T8" fmla="*/ 0 w 597"/>
                <a:gd name="T9" fmla="*/ 0 h 468"/>
                <a:gd name="T10" fmla="*/ 0 w 597"/>
                <a:gd name="T11" fmla="*/ 0 h 468"/>
                <a:gd name="T12" fmla="*/ 1 w 597"/>
                <a:gd name="T13" fmla="*/ 0 h 46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97"/>
                <a:gd name="T22" fmla="*/ 0 h 468"/>
                <a:gd name="T23" fmla="*/ 597 w 597"/>
                <a:gd name="T24" fmla="*/ 468 h 46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97" h="468">
                  <a:moveTo>
                    <a:pt x="591" y="318"/>
                  </a:moveTo>
                  <a:lnTo>
                    <a:pt x="597" y="451"/>
                  </a:lnTo>
                  <a:lnTo>
                    <a:pt x="571" y="468"/>
                  </a:lnTo>
                  <a:lnTo>
                    <a:pt x="0" y="141"/>
                  </a:lnTo>
                  <a:lnTo>
                    <a:pt x="3" y="9"/>
                  </a:lnTo>
                  <a:lnTo>
                    <a:pt x="36" y="0"/>
                  </a:lnTo>
                  <a:lnTo>
                    <a:pt x="591" y="318"/>
                  </a:lnTo>
                </a:path>
              </a:pathLst>
            </a:custGeom>
            <a:grpFill/>
            <a:ln w="3175" cmpd="sng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92" name="Freeform 227"/>
            <p:cNvSpPr>
              <a:spLocks/>
            </p:cNvSpPr>
            <p:nvPr/>
          </p:nvSpPr>
          <p:spPr bwMode="auto">
            <a:xfrm>
              <a:off x="762001" y="1795403"/>
              <a:ext cx="324032" cy="185842"/>
            </a:xfrm>
            <a:custGeom>
              <a:avLst/>
              <a:gdLst>
                <a:gd name="T0" fmla="*/ 1 w 3040"/>
                <a:gd name="T1" fmla="*/ 3 h 1830"/>
                <a:gd name="T2" fmla="*/ 0 w 3040"/>
                <a:gd name="T3" fmla="*/ 3 h 1830"/>
                <a:gd name="T4" fmla="*/ 0 w 3040"/>
                <a:gd name="T5" fmla="*/ 3 h 1830"/>
                <a:gd name="T6" fmla="*/ 0 w 3040"/>
                <a:gd name="T7" fmla="*/ 2 h 1830"/>
                <a:gd name="T8" fmla="*/ 0 w 3040"/>
                <a:gd name="T9" fmla="*/ 2 h 1830"/>
                <a:gd name="T10" fmla="*/ 0 w 3040"/>
                <a:gd name="T11" fmla="*/ 2 h 1830"/>
                <a:gd name="T12" fmla="*/ 1 w 3040"/>
                <a:gd name="T13" fmla="*/ 1 h 1830"/>
                <a:gd name="T14" fmla="*/ 1 w 3040"/>
                <a:gd name="T15" fmla="*/ 1 h 1830"/>
                <a:gd name="T16" fmla="*/ 1 w 3040"/>
                <a:gd name="T17" fmla="*/ 1 h 1830"/>
                <a:gd name="T18" fmla="*/ 1 w 3040"/>
                <a:gd name="T19" fmla="*/ 1 h 1830"/>
                <a:gd name="T20" fmla="*/ 1 w 3040"/>
                <a:gd name="T21" fmla="*/ 0 h 1830"/>
                <a:gd name="T22" fmla="*/ 1 w 3040"/>
                <a:gd name="T23" fmla="*/ 0 h 1830"/>
                <a:gd name="T24" fmla="*/ 2 w 3040"/>
                <a:gd name="T25" fmla="*/ 0 h 1830"/>
                <a:gd name="T26" fmla="*/ 2 w 3040"/>
                <a:gd name="T27" fmla="*/ 0 h 1830"/>
                <a:gd name="T28" fmla="*/ 2 w 3040"/>
                <a:gd name="T29" fmla="*/ 0 h 1830"/>
                <a:gd name="T30" fmla="*/ 4 w 3040"/>
                <a:gd name="T31" fmla="*/ 1 h 1830"/>
                <a:gd name="T32" fmla="*/ 4 w 3040"/>
                <a:gd name="T33" fmla="*/ 1 h 1830"/>
                <a:gd name="T34" fmla="*/ 4 w 3040"/>
                <a:gd name="T35" fmla="*/ 2 h 1830"/>
                <a:gd name="T36" fmla="*/ 4 w 3040"/>
                <a:gd name="T37" fmla="*/ 2 h 1830"/>
                <a:gd name="T38" fmla="*/ 4 w 3040"/>
                <a:gd name="T39" fmla="*/ 2 h 1830"/>
                <a:gd name="T40" fmla="*/ 5 w 3040"/>
                <a:gd name="T41" fmla="*/ 1 h 1830"/>
                <a:gd name="T42" fmla="*/ 6 w 3040"/>
                <a:gd name="T43" fmla="*/ 1 h 1830"/>
                <a:gd name="T44" fmla="*/ 6 w 3040"/>
                <a:gd name="T45" fmla="*/ 1 h 1830"/>
                <a:gd name="T46" fmla="*/ 5 w 3040"/>
                <a:gd name="T47" fmla="*/ 1 h 1830"/>
                <a:gd name="T48" fmla="*/ 5 w 3040"/>
                <a:gd name="T49" fmla="*/ 1 h 1830"/>
                <a:gd name="T50" fmla="*/ 5 w 3040"/>
                <a:gd name="T51" fmla="*/ 1 h 1830"/>
                <a:gd name="T52" fmla="*/ 5 w 3040"/>
                <a:gd name="T53" fmla="*/ 1 h 1830"/>
                <a:gd name="T54" fmla="*/ 5 w 3040"/>
                <a:gd name="T55" fmla="*/ 2 h 1830"/>
                <a:gd name="T56" fmla="*/ 5 w 3040"/>
                <a:gd name="T57" fmla="*/ 2 h 1830"/>
                <a:gd name="T58" fmla="*/ 3 w 3040"/>
                <a:gd name="T59" fmla="*/ 3 h 1830"/>
                <a:gd name="T60" fmla="*/ 3 w 3040"/>
                <a:gd name="T61" fmla="*/ 3 h 1830"/>
                <a:gd name="T62" fmla="*/ 2 w 3040"/>
                <a:gd name="T63" fmla="*/ 3 h 1830"/>
                <a:gd name="T64" fmla="*/ 2 w 3040"/>
                <a:gd name="T65" fmla="*/ 3 h 1830"/>
                <a:gd name="T66" fmla="*/ 2 w 3040"/>
                <a:gd name="T67" fmla="*/ 3 h 1830"/>
                <a:gd name="T68" fmla="*/ 2 w 3040"/>
                <a:gd name="T69" fmla="*/ 3 h 1830"/>
                <a:gd name="T70" fmla="*/ 2 w 3040"/>
                <a:gd name="T71" fmla="*/ 3 h 1830"/>
                <a:gd name="T72" fmla="*/ 1 w 3040"/>
                <a:gd name="T73" fmla="*/ 3 h 1830"/>
                <a:gd name="T74" fmla="*/ 1 w 3040"/>
                <a:gd name="T75" fmla="*/ 3 h 1830"/>
                <a:gd name="T76" fmla="*/ 1 w 3040"/>
                <a:gd name="T77" fmla="*/ 3 h 1830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3040"/>
                <a:gd name="T118" fmla="*/ 0 h 1830"/>
                <a:gd name="T119" fmla="*/ 3040 w 3040"/>
                <a:gd name="T120" fmla="*/ 1830 h 1830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3040" h="1830">
                  <a:moveTo>
                    <a:pt x="351" y="1533"/>
                  </a:moveTo>
                  <a:lnTo>
                    <a:pt x="177" y="1421"/>
                  </a:lnTo>
                  <a:lnTo>
                    <a:pt x="176" y="1380"/>
                  </a:lnTo>
                  <a:lnTo>
                    <a:pt x="0" y="1277"/>
                  </a:lnTo>
                  <a:lnTo>
                    <a:pt x="6" y="1155"/>
                  </a:lnTo>
                  <a:lnTo>
                    <a:pt x="21" y="1134"/>
                  </a:lnTo>
                  <a:cubicBezTo>
                    <a:pt x="81" y="1076"/>
                    <a:pt x="261" y="901"/>
                    <a:pt x="364" y="804"/>
                  </a:cubicBezTo>
                  <a:cubicBezTo>
                    <a:pt x="464" y="709"/>
                    <a:pt x="591" y="599"/>
                    <a:pt x="640" y="552"/>
                  </a:cubicBezTo>
                  <a:cubicBezTo>
                    <a:pt x="689" y="505"/>
                    <a:pt x="654" y="535"/>
                    <a:pt x="660" y="524"/>
                  </a:cubicBezTo>
                  <a:lnTo>
                    <a:pt x="676" y="484"/>
                  </a:lnTo>
                  <a:lnTo>
                    <a:pt x="692" y="244"/>
                  </a:lnTo>
                  <a:lnTo>
                    <a:pt x="756" y="196"/>
                  </a:lnTo>
                  <a:lnTo>
                    <a:pt x="1074" y="18"/>
                  </a:lnTo>
                  <a:lnTo>
                    <a:pt x="1134" y="0"/>
                  </a:lnTo>
                  <a:lnTo>
                    <a:pt x="1182" y="24"/>
                  </a:lnTo>
                  <a:lnTo>
                    <a:pt x="2040" y="508"/>
                  </a:lnTo>
                  <a:lnTo>
                    <a:pt x="2076" y="555"/>
                  </a:lnTo>
                  <a:lnTo>
                    <a:pt x="2076" y="1148"/>
                  </a:lnTo>
                  <a:lnTo>
                    <a:pt x="2331" y="1008"/>
                  </a:lnTo>
                  <a:lnTo>
                    <a:pt x="2364" y="876"/>
                  </a:lnTo>
                  <a:lnTo>
                    <a:pt x="2452" y="644"/>
                  </a:lnTo>
                  <a:lnTo>
                    <a:pt x="3040" y="320"/>
                  </a:lnTo>
                  <a:lnTo>
                    <a:pt x="3036" y="620"/>
                  </a:lnTo>
                  <a:lnTo>
                    <a:pt x="2852" y="724"/>
                  </a:lnTo>
                  <a:lnTo>
                    <a:pt x="2788" y="668"/>
                  </a:lnTo>
                  <a:cubicBezTo>
                    <a:pt x="2764" y="656"/>
                    <a:pt x="2747" y="636"/>
                    <a:pt x="2708" y="652"/>
                  </a:cubicBezTo>
                  <a:cubicBezTo>
                    <a:pt x="2660" y="668"/>
                    <a:pt x="2592" y="720"/>
                    <a:pt x="2556" y="764"/>
                  </a:cubicBezTo>
                  <a:lnTo>
                    <a:pt x="2492" y="916"/>
                  </a:lnTo>
                  <a:lnTo>
                    <a:pt x="2466" y="1050"/>
                  </a:lnTo>
                  <a:lnTo>
                    <a:pt x="1422" y="1638"/>
                  </a:lnTo>
                  <a:lnTo>
                    <a:pt x="1386" y="1554"/>
                  </a:lnTo>
                  <a:cubicBezTo>
                    <a:pt x="1360" y="1531"/>
                    <a:pt x="1320" y="1492"/>
                    <a:pt x="1266" y="1500"/>
                  </a:cubicBezTo>
                  <a:cubicBezTo>
                    <a:pt x="1158" y="1494"/>
                    <a:pt x="1104" y="1554"/>
                    <a:pt x="1062" y="1602"/>
                  </a:cubicBezTo>
                  <a:cubicBezTo>
                    <a:pt x="1020" y="1650"/>
                    <a:pt x="1009" y="1693"/>
                    <a:pt x="996" y="1728"/>
                  </a:cubicBezTo>
                  <a:lnTo>
                    <a:pt x="984" y="1806"/>
                  </a:lnTo>
                  <a:lnTo>
                    <a:pt x="960" y="1830"/>
                  </a:lnTo>
                  <a:lnTo>
                    <a:pt x="768" y="1731"/>
                  </a:lnTo>
                  <a:lnTo>
                    <a:pt x="722" y="1746"/>
                  </a:lnTo>
                  <a:lnTo>
                    <a:pt x="348" y="1533"/>
                  </a:lnTo>
                </a:path>
              </a:pathLst>
            </a:custGeom>
            <a:grpFill/>
            <a:ln w="3175" cmpd="sng">
              <a:solidFill>
                <a:srgbClr val="17366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93" name="Freeform 228"/>
            <p:cNvSpPr>
              <a:spLocks/>
            </p:cNvSpPr>
            <p:nvPr/>
          </p:nvSpPr>
          <p:spPr bwMode="auto">
            <a:xfrm>
              <a:off x="762863" y="1832083"/>
              <a:ext cx="321448" cy="147533"/>
            </a:xfrm>
            <a:custGeom>
              <a:avLst/>
              <a:gdLst>
                <a:gd name="T0" fmla="*/ 0 w 1332"/>
                <a:gd name="T1" fmla="*/ 9 h 649"/>
                <a:gd name="T2" fmla="*/ 0 w 1332"/>
                <a:gd name="T3" fmla="*/ 8 h 649"/>
                <a:gd name="T4" fmla="*/ 0 w 1332"/>
                <a:gd name="T5" fmla="*/ 7 h 649"/>
                <a:gd name="T6" fmla="*/ 2 w 1332"/>
                <a:gd name="T7" fmla="*/ 8 h 649"/>
                <a:gd name="T8" fmla="*/ 2 w 1332"/>
                <a:gd name="T9" fmla="*/ 8 h 649"/>
                <a:gd name="T10" fmla="*/ 7 w 1332"/>
                <a:gd name="T11" fmla="*/ 12 h 649"/>
                <a:gd name="T12" fmla="*/ 7 w 1332"/>
                <a:gd name="T13" fmla="*/ 12 h 649"/>
                <a:gd name="T14" fmla="*/ 8 w 1332"/>
                <a:gd name="T15" fmla="*/ 12 h 649"/>
                <a:gd name="T16" fmla="*/ 8 w 1332"/>
                <a:gd name="T17" fmla="*/ 12 h 649"/>
                <a:gd name="T18" fmla="*/ 9 w 1332"/>
                <a:gd name="T19" fmla="*/ 12 h 649"/>
                <a:gd name="T20" fmla="*/ 9 w 1332"/>
                <a:gd name="T21" fmla="*/ 13 h 649"/>
                <a:gd name="T22" fmla="*/ 11 w 1332"/>
                <a:gd name="T23" fmla="*/ 10 h 649"/>
                <a:gd name="T24" fmla="*/ 15 w 1332"/>
                <a:gd name="T25" fmla="*/ 8 h 649"/>
                <a:gd name="T26" fmla="*/ 16 w 1332"/>
                <a:gd name="T27" fmla="*/ 7 h 649"/>
                <a:gd name="T28" fmla="*/ 16 w 1332"/>
                <a:gd name="T29" fmla="*/ 4 h 649"/>
                <a:gd name="T30" fmla="*/ 20 w 1332"/>
                <a:gd name="T31" fmla="*/ 2 h 649"/>
                <a:gd name="T32" fmla="*/ 20 w 1332"/>
                <a:gd name="T33" fmla="*/ 2 h 649"/>
                <a:gd name="T34" fmla="*/ 20 w 1332"/>
                <a:gd name="T35" fmla="*/ 8 h 649"/>
                <a:gd name="T36" fmla="*/ 23 w 1332"/>
                <a:gd name="T37" fmla="*/ 6 h 649"/>
                <a:gd name="T38" fmla="*/ 23 w 1332"/>
                <a:gd name="T39" fmla="*/ 5 h 649"/>
                <a:gd name="T40" fmla="*/ 24 w 1332"/>
                <a:gd name="T41" fmla="*/ 3 h 649"/>
                <a:gd name="T42" fmla="*/ 27 w 1332"/>
                <a:gd name="T43" fmla="*/ 1 h 649"/>
                <a:gd name="T44" fmla="*/ 29 w 1332"/>
                <a:gd name="T45" fmla="*/ 0 h 649"/>
                <a:gd name="T46" fmla="*/ 29 w 1332"/>
                <a:gd name="T47" fmla="*/ 3 h 649"/>
                <a:gd name="T48" fmla="*/ 28 w 1332"/>
                <a:gd name="T49" fmla="*/ 3 h 649"/>
                <a:gd name="T50" fmla="*/ 27 w 1332"/>
                <a:gd name="T51" fmla="*/ 3 h 649"/>
                <a:gd name="T52" fmla="*/ 26 w 1332"/>
                <a:gd name="T53" fmla="*/ 3 h 649"/>
                <a:gd name="T54" fmla="*/ 25 w 1332"/>
                <a:gd name="T55" fmla="*/ 3 h 649"/>
                <a:gd name="T56" fmla="*/ 25 w 1332"/>
                <a:gd name="T57" fmla="*/ 4 h 649"/>
                <a:gd name="T58" fmla="*/ 24 w 1332"/>
                <a:gd name="T59" fmla="*/ 5 h 649"/>
                <a:gd name="T60" fmla="*/ 24 w 1332"/>
                <a:gd name="T61" fmla="*/ 7 h 649"/>
                <a:gd name="T62" fmla="*/ 14 w 1332"/>
                <a:gd name="T63" fmla="*/ 12 h 649"/>
                <a:gd name="T64" fmla="*/ 13 w 1332"/>
                <a:gd name="T65" fmla="*/ 11 h 649"/>
                <a:gd name="T66" fmla="*/ 12 w 1332"/>
                <a:gd name="T67" fmla="*/ 11 h 649"/>
                <a:gd name="T68" fmla="*/ 11 w 1332"/>
                <a:gd name="T69" fmla="*/ 11 h 649"/>
                <a:gd name="T70" fmla="*/ 11 w 1332"/>
                <a:gd name="T71" fmla="*/ 11 h 649"/>
                <a:gd name="T72" fmla="*/ 10 w 1332"/>
                <a:gd name="T73" fmla="*/ 13 h 649"/>
                <a:gd name="T74" fmla="*/ 10 w 1332"/>
                <a:gd name="T75" fmla="*/ 14 h 649"/>
                <a:gd name="T76" fmla="*/ 9 w 1332"/>
                <a:gd name="T77" fmla="*/ 14 h 649"/>
                <a:gd name="T78" fmla="*/ 7 w 1332"/>
                <a:gd name="T79" fmla="*/ 13 h 649"/>
                <a:gd name="T80" fmla="*/ 7 w 1332"/>
                <a:gd name="T81" fmla="*/ 13 h 649"/>
                <a:gd name="T82" fmla="*/ 2 w 1332"/>
                <a:gd name="T83" fmla="*/ 10 h 649"/>
                <a:gd name="T84" fmla="*/ 2 w 1332"/>
                <a:gd name="T85" fmla="*/ 10 h 649"/>
                <a:gd name="T86" fmla="*/ 0 w 1332"/>
                <a:gd name="T87" fmla="*/ 9 h 649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332"/>
                <a:gd name="T133" fmla="*/ 0 h 649"/>
                <a:gd name="T134" fmla="*/ 1332 w 1332"/>
                <a:gd name="T135" fmla="*/ 649 h 649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332" h="649">
                  <a:moveTo>
                    <a:pt x="0" y="409"/>
                  </a:moveTo>
                  <a:lnTo>
                    <a:pt x="1" y="359"/>
                  </a:lnTo>
                  <a:lnTo>
                    <a:pt x="8" y="341"/>
                  </a:lnTo>
                  <a:lnTo>
                    <a:pt x="77" y="391"/>
                  </a:lnTo>
                  <a:lnTo>
                    <a:pt x="89" y="392"/>
                  </a:lnTo>
                  <a:lnTo>
                    <a:pt x="335" y="535"/>
                  </a:lnTo>
                  <a:lnTo>
                    <a:pt x="329" y="545"/>
                  </a:lnTo>
                  <a:lnTo>
                    <a:pt x="346" y="541"/>
                  </a:lnTo>
                  <a:lnTo>
                    <a:pt x="380" y="568"/>
                  </a:lnTo>
                  <a:lnTo>
                    <a:pt x="392" y="569"/>
                  </a:lnTo>
                  <a:lnTo>
                    <a:pt x="407" y="573"/>
                  </a:lnTo>
                  <a:cubicBezTo>
                    <a:pt x="430" y="556"/>
                    <a:pt x="480" y="508"/>
                    <a:pt x="528" y="470"/>
                  </a:cubicBezTo>
                  <a:cubicBezTo>
                    <a:pt x="576" y="433"/>
                    <a:pt x="668" y="367"/>
                    <a:pt x="692" y="349"/>
                  </a:cubicBezTo>
                  <a:lnTo>
                    <a:pt x="712" y="335"/>
                  </a:lnTo>
                  <a:lnTo>
                    <a:pt x="712" y="172"/>
                  </a:lnTo>
                  <a:lnTo>
                    <a:pt x="893" y="70"/>
                  </a:lnTo>
                  <a:lnTo>
                    <a:pt x="911" y="88"/>
                  </a:lnTo>
                  <a:lnTo>
                    <a:pt x="913" y="356"/>
                  </a:lnTo>
                  <a:lnTo>
                    <a:pt x="1030" y="293"/>
                  </a:lnTo>
                  <a:lnTo>
                    <a:pt x="1048" y="229"/>
                  </a:lnTo>
                  <a:lnTo>
                    <a:pt x="1085" y="131"/>
                  </a:lnTo>
                  <a:lnTo>
                    <a:pt x="1245" y="44"/>
                  </a:lnTo>
                  <a:lnTo>
                    <a:pt x="1332" y="0"/>
                  </a:lnTo>
                  <a:lnTo>
                    <a:pt x="1332" y="119"/>
                  </a:lnTo>
                  <a:lnTo>
                    <a:pt x="1260" y="157"/>
                  </a:lnTo>
                  <a:lnTo>
                    <a:pt x="1235" y="136"/>
                  </a:lnTo>
                  <a:lnTo>
                    <a:pt x="1203" y="123"/>
                  </a:lnTo>
                  <a:lnTo>
                    <a:pt x="1162" y="143"/>
                  </a:lnTo>
                  <a:lnTo>
                    <a:pt x="1130" y="169"/>
                  </a:lnTo>
                  <a:lnTo>
                    <a:pt x="1096" y="240"/>
                  </a:lnTo>
                  <a:lnTo>
                    <a:pt x="1078" y="315"/>
                  </a:lnTo>
                  <a:lnTo>
                    <a:pt x="629" y="562"/>
                  </a:lnTo>
                  <a:lnTo>
                    <a:pt x="602" y="518"/>
                  </a:lnTo>
                  <a:lnTo>
                    <a:pt x="559" y="502"/>
                  </a:lnTo>
                  <a:lnTo>
                    <a:pt x="512" y="511"/>
                  </a:lnTo>
                  <a:lnTo>
                    <a:pt x="484" y="529"/>
                  </a:lnTo>
                  <a:lnTo>
                    <a:pt x="441" y="585"/>
                  </a:lnTo>
                  <a:lnTo>
                    <a:pt x="428" y="640"/>
                  </a:lnTo>
                  <a:lnTo>
                    <a:pt x="421" y="649"/>
                  </a:lnTo>
                  <a:lnTo>
                    <a:pt x="336" y="606"/>
                  </a:lnTo>
                  <a:lnTo>
                    <a:pt x="314" y="614"/>
                  </a:lnTo>
                  <a:lnTo>
                    <a:pt x="78" y="475"/>
                  </a:lnTo>
                  <a:lnTo>
                    <a:pt x="76" y="450"/>
                  </a:lnTo>
                  <a:lnTo>
                    <a:pt x="0" y="409"/>
                  </a:lnTo>
                  <a:close/>
                </a:path>
              </a:pathLst>
            </a:custGeom>
            <a:grpFill/>
            <a:ln w="3175" cmpd="sng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94" name="Freeform 229"/>
            <p:cNvSpPr>
              <a:spLocks/>
            </p:cNvSpPr>
            <p:nvPr/>
          </p:nvSpPr>
          <p:spPr bwMode="auto">
            <a:xfrm>
              <a:off x="831806" y="1847570"/>
              <a:ext cx="102553" cy="53796"/>
            </a:xfrm>
            <a:custGeom>
              <a:avLst/>
              <a:gdLst>
                <a:gd name="T0" fmla="*/ 2 w 954"/>
                <a:gd name="T1" fmla="*/ 1 h 528"/>
                <a:gd name="T2" fmla="*/ 0 w 954"/>
                <a:gd name="T3" fmla="*/ 0 h 528"/>
                <a:gd name="T4" fmla="*/ 0 60000 65536"/>
                <a:gd name="T5" fmla="*/ 0 60000 65536"/>
                <a:gd name="T6" fmla="*/ 0 w 954"/>
                <a:gd name="T7" fmla="*/ 0 h 528"/>
                <a:gd name="T8" fmla="*/ 954 w 954"/>
                <a:gd name="T9" fmla="*/ 528 h 528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954" h="528">
                  <a:moveTo>
                    <a:pt x="954" y="528"/>
                  </a:moveTo>
                  <a:lnTo>
                    <a:pt x="0" y="0"/>
                  </a:lnTo>
                </a:path>
              </a:pathLst>
            </a:custGeom>
            <a:grpFill/>
            <a:ln w="3175" cmpd="sng">
              <a:solidFill>
                <a:srgbClr val="17366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95" name="Freeform 230"/>
            <p:cNvSpPr>
              <a:spLocks/>
            </p:cNvSpPr>
            <p:nvPr/>
          </p:nvSpPr>
          <p:spPr bwMode="auto">
            <a:xfrm>
              <a:off x="836976" y="1821486"/>
              <a:ext cx="144780" cy="52981"/>
            </a:xfrm>
            <a:custGeom>
              <a:avLst/>
              <a:gdLst>
                <a:gd name="T0" fmla="*/ 0 w 1356"/>
                <a:gd name="T1" fmla="*/ 0 h 522"/>
                <a:gd name="T2" fmla="*/ 0 w 1356"/>
                <a:gd name="T3" fmla="*/ 0 h 522"/>
                <a:gd name="T4" fmla="*/ 0 w 1356"/>
                <a:gd name="T5" fmla="*/ 0 h 522"/>
                <a:gd name="T6" fmla="*/ 2 w 1356"/>
                <a:gd name="T7" fmla="*/ 1 h 522"/>
                <a:gd name="T8" fmla="*/ 2 w 1356"/>
                <a:gd name="T9" fmla="*/ 1 h 522"/>
                <a:gd name="T10" fmla="*/ 3 w 1356"/>
                <a:gd name="T11" fmla="*/ 0 h 52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56"/>
                <a:gd name="T19" fmla="*/ 0 h 522"/>
                <a:gd name="T20" fmla="*/ 1356 w 1356"/>
                <a:gd name="T21" fmla="*/ 522 h 52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56" h="522">
                  <a:moveTo>
                    <a:pt x="0" y="33"/>
                  </a:moveTo>
                  <a:lnTo>
                    <a:pt x="12" y="0"/>
                  </a:lnTo>
                  <a:lnTo>
                    <a:pt x="54" y="6"/>
                  </a:lnTo>
                  <a:lnTo>
                    <a:pt x="894" y="480"/>
                  </a:lnTo>
                  <a:lnTo>
                    <a:pt x="930" y="522"/>
                  </a:lnTo>
                  <a:lnTo>
                    <a:pt x="1356" y="272"/>
                  </a:lnTo>
                </a:path>
              </a:pathLst>
            </a:custGeom>
            <a:grpFill/>
            <a:ln w="3175" cmpd="sng">
              <a:solidFill>
                <a:srgbClr val="17366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96" name="Freeform 231"/>
            <p:cNvSpPr>
              <a:spLocks/>
            </p:cNvSpPr>
            <p:nvPr/>
          </p:nvSpPr>
          <p:spPr bwMode="auto">
            <a:xfrm>
              <a:off x="843009" y="1904626"/>
              <a:ext cx="93935" cy="52166"/>
            </a:xfrm>
            <a:custGeom>
              <a:avLst/>
              <a:gdLst>
                <a:gd name="T0" fmla="*/ 2 w 885"/>
                <a:gd name="T1" fmla="*/ 0 h 522"/>
                <a:gd name="T2" fmla="*/ 1 w 885"/>
                <a:gd name="T3" fmla="*/ 0 h 522"/>
                <a:gd name="T4" fmla="*/ 0 w 885"/>
                <a:gd name="T5" fmla="*/ 1 h 522"/>
                <a:gd name="T6" fmla="*/ 0 w 885"/>
                <a:gd name="T7" fmla="*/ 1 h 522"/>
                <a:gd name="T8" fmla="*/ 0 w 885"/>
                <a:gd name="T9" fmla="*/ 1 h 522"/>
                <a:gd name="T10" fmla="*/ 1 w 885"/>
                <a:gd name="T11" fmla="*/ 0 h 522"/>
                <a:gd name="T12" fmla="*/ 1 w 885"/>
                <a:gd name="T13" fmla="*/ 0 h 522"/>
                <a:gd name="T14" fmla="*/ 2 w 885"/>
                <a:gd name="T15" fmla="*/ 0 h 52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885"/>
                <a:gd name="T25" fmla="*/ 0 h 522"/>
                <a:gd name="T26" fmla="*/ 885 w 885"/>
                <a:gd name="T27" fmla="*/ 522 h 52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885" h="522">
                  <a:moveTo>
                    <a:pt x="885" y="33"/>
                  </a:moveTo>
                  <a:lnTo>
                    <a:pt x="476" y="248"/>
                  </a:lnTo>
                  <a:cubicBezTo>
                    <a:pt x="334" y="326"/>
                    <a:pt x="109" y="460"/>
                    <a:pt x="33" y="503"/>
                  </a:cubicBezTo>
                  <a:lnTo>
                    <a:pt x="0" y="522"/>
                  </a:lnTo>
                  <a:lnTo>
                    <a:pt x="35" y="494"/>
                  </a:lnTo>
                  <a:cubicBezTo>
                    <a:pt x="113" y="442"/>
                    <a:pt x="341" y="287"/>
                    <a:pt x="471" y="210"/>
                  </a:cubicBezTo>
                  <a:cubicBezTo>
                    <a:pt x="601" y="133"/>
                    <a:pt x="714" y="70"/>
                    <a:pt x="782" y="36"/>
                  </a:cubicBezTo>
                  <a:lnTo>
                    <a:pt x="864" y="0"/>
                  </a:lnTo>
                </a:path>
              </a:pathLst>
            </a:custGeom>
            <a:grpFill/>
            <a:ln w="3175" cmpd="sng">
              <a:solidFill>
                <a:srgbClr val="17366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97" name="Freeform 232"/>
            <p:cNvSpPr>
              <a:spLocks/>
            </p:cNvSpPr>
            <p:nvPr/>
          </p:nvSpPr>
          <p:spPr bwMode="auto">
            <a:xfrm>
              <a:off x="836976" y="1827192"/>
              <a:ext cx="95658" cy="69283"/>
            </a:xfrm>
            <a:custGeom>
              <a:avLst/>
              <a:gdLst>
                <a:gd name="T0" fmla="*/ 2 w 891"/>
                <a:gd name="T1" fmla="*/ 1 h 684"/>
                <a:gd name="T2" fmla="*/ 2 w 891"/>
                <a:gd name="T3" fmla="*/ 1 h 684"/>
                <a:gd name="T4" fmla="*/ 0 w 891"/>
                <a:gd name="T5" fmla="*/ 0 h 684"/>
                <a:gd name="T6" fmla="*/ 0 w 891"/>
                <a:gd name="T7" fmla="*/ 0 h 684"/>
                <a:gd name="T8" fmla="*/ 0 w 891"/>
                <a:gd name="T9" fmla="*/ 0 h 684"/>
                <a:gd name="T10" fmla="*/ 2 w 891"/>
                <a:gd name="T11" fmla="*/ 1 h 68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91"/>
                <a:gd name="T19" fmla="*/ 0 h 684"/>
                <a:gd name="T20" fmla="*/ 891 w 891"/>
                <a:gd name="T21" fmla="*/ 684 h 68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91" h="684">
                  <a:moveTo>
                    <a:pt x="891" y="477"/>
                  </a:moveTo>
                  <a:lnTo>
                    <a:pt x="879" y="684"/>
                  </a:lnTo>
                  <a:lnTo>
                    <a:pt x="0" y="195"/>
                  </a:lnTo>
                  <a:lnTo>
                    <a:pt x="15" y="6"/>
                  </a:lnTo>
                  <a:lnTo>
                    <a:pt x="51" y="0"/>
                  </a:lnTo>
                  <a:lnTo>
                    <a:pt x="879" y="456"/>
                  </a:lnTo>
                </a:path>
              </a:pathLst>
            </a:custGeom>
            <a:grpFill/>
            <a:ln w="3175" cmpd="sng">
              <a:solidFill>
                <a:srgbClr val="17366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98" name="Freeform 233"/>
            <p:cNvSpPr>
              <a:spLocks/>
            </p:cNvSpPr>
            <p:nvPr/>
          </p:nvSpPr>
          <p:spPr bwMode="auto">
            <a:xfrm>
              <a:off x="939530" y="1856536"/>
              <a:ext cx="36195" cy="40755"/>
            </a:xfrm>
            <a:custGeom>
              <a:avLst/>
              <a:gdLst>
                <a:gd name="T0" fmla="*/ 0 w 344"/>
                <a:gd name="T1" fmla="*/ 0 h 400"/>
                <a:gd name="T2" fmla="*/ 0 w 344"/>
                <a:gd name="T3" fmla="*/ 1 h 400"/>
                <a:gd name="T4" fmla="*/ 1 w 344"/>
                <a:gd name="T5" fmla="*/ 0 h 400"/>
                <a:gd name="T6" fmla="*/ 1 w 344"/>
                <a:gd name="T7" fmla="*/ 0 h 400"/>
                <a:gd name="T8" fmla="*/ 0 w 344"/>
                <a:gd name="T9" fmla="*/ 0 h 4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44"/>
                <a:gd name="T16" fmla="*/ 0 h 400"/>
                <a:gd name="T17" fmla="*/ 344 w 344"/>
                <a:gd name="T18" fmla="*/ 400 h 4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44" h="400">
                  <a:moveTo>
                    <a:pt x="0" y="188"/>
                  </a:moveTo>
                  <a:lnTo>
                    <a:pt x="0" y="400"/>
                  </a:lnTo>
                  <a:lnTo>
                    <a:pt x="344" y="200"/>
                  </a:lnTo>
                  <a:lnTo>
                    <a:pt x="344" y="0"/>
                  </a:lnTo>
                  <a:lnTo>
                    <a:pt x="35" y="175"/>
                  </a:lnTo>
                </a:path>
              </a:pathLst>
            </a:custGeom>
            <a:grpFill/>
            <a:ln w="3175" cmpd="sng">
              <a:solidFill>
                <a:srgbClr val="17366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99" name="Freeform 234"/>
            <p:cNvSpPr>
              <a:spLocks/>
            </p:cNvSpPr>
            <p:nvPr/>
          </p:nvSpPr>
          <p:spPr bwMode="auto">
            <a:xfrm>
              <a:off x="878343" y="1846754"/>
              <a:ext cx="6033" cy="22008"/>
            </a:xfrm>
            <a:custGeom>
              <a:avLst/>
              <a:gdLst>
                <a:gd name="T0" fmla="*/ 0 w 60"/>
                <a:gd name="T1" fmla="*/ 0 h 225"/>
                <a:gd name="T2" fmla="*/ 0 w 60"/>
                <a:gd name="T3" fmla="*/ 0 h 225"/>
                <a:gd name="T4" fmla="*/ 0 w 60"/>
                <a:gd name="T5" fmla="*/ 0 h 225"/>
                <a:gd name="T6" fmla="*/ 0 w 60"/>
                <a:gd name="T7" fmla="*/ 0 h 2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0"/>
                <a:gd name="T13" fmla="*/ 0 h 225"/>
                <a:gd name="T14" fmla="*/ 60 w 60"/>
                <a:gd name="T15" fmla="*/ 225 h 2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0" h="225">
                  <a:moveTo>
                    <a:pt x="0" y="213"/>
                  </a:moveTo>
                  <a:lnTo>
                    <a:pt x="27" y="0"/>
                  </a:lnTo>
                  <a:lnTo>
                    <a:pt x="60" y="24"/>
                  </a:lnTo>
                  <a:lnTo>
                    <a:pt x="39" y="225"/>
                  </a:lnTo>
                </a:path>
              </a:pathLst>
            </a:custGeom>
            <a:grpFill/>
            <a:ln w="3175" cap="flat" cmpd="sng">
              <a:solidFill>
                <a:srgbClr val="17366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0" name="Freeform 235"/>
            <p:cNvSpPr>
              <a:spLocks/>
            </p:cNvSpPr>
            <p:nvPr/>
          </p:nvSpPr>
          <p:spPr bwMode="auto">
            <a:xfrm>
              <a:off x="782684" y="1944566"/>
              <a:ext cx="49984" cy="27713"/>
            </a:xfrm>
            <a:custGeom>
              <a:avLst/>
              <a:gdLst>
                <a:gd name="T0" fmla="*/ 1 w 465"/>
                <a:gd name="T1" fmla="*/ 1 h 271"/>
                <a:gd name="T2" fmla="*/ 0 w 465"/>
                <a:gd name="T3" fmla="*/ 0 h 271"/>
                <a:gd name="T4" fmla="*/ 0 60000 65536"/>
                <a:gd name="T5" fmla="*/ 0 60000 65536"/>
                <a:gd name="T6" fmla="*/ 0 w 465"/>
                <a:gd name="T7" fmla="*/ 0 h 271"/>
                <a:gd name="T8" fmla="*/ 465 w 465"/>
                <a:gd name="T9" fmla="*/ 271 h 27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65" h="271">
                  <a:moveTo>
                    <a:pt x="465" y="271"/>
                  </a:moveTo>
                  <a:lnTo>
                    <a:pt x="0" y="0"/>
                  </a:lnTo>
                </a:path>
              </a:pathLst>
            </a:custGeom>
            <a:grpFill/>
            <a:ln w="3175" cmpd="sng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1" name="Freeform 236"/>
            <p:cNvSpPr>
              <a:spLocks/>
            </p:cNvSpPr>
            <p:nvPr/>
          </p:nvSpPr>
          <p:spPr bwMode="auto">
            <a:xfrm>
              <a:off x="842147" y="1892400"/>
              <a:ext cx="72390" cy="63578"/>
            </a:xfrm>
            <a:custGeom>
              <a:avLst/>
              <a:gdLst>
                <a:gd name="T0" fmla="*/ 0 w 684"/>
                <a:gd name="T1" fmla="*/ 1 h 626"/>
                <a:gd name="T2" fmla="*/ 0 w 684"/>
                <a:gd name="T3" fmla="*/ 1 h 626"/>
                <a:gd name="T4" fmla="*/ 1 w 684"/>
                <a:gd name="T5" fmla="*/ 0 h 626"/>
                <a:gd name="T6" fmla="*/ 1 w 684"/>
                <a:gd name="T7" fmla="*/ 0 h 626"/>
                <a:gd name="T8" fmla="*/ 1 w 684"/>
                <a:gd name="T9" fmla="*/ 0 h 6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84"/>
                <a:gd name="T16" fmla="*/ 0 h 626"/>
                <a:gd name="T17" fmla="*/ 684 w 684"/>
                <a:gd name="T18" fmla="*/ 626 h 62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84" h="626">
                  <a:moveTo>
                    <a:pt x="0" y="626"/>
                  </a:moveTo>
                  <a:lnTo>
                    <a:pt x="57" y="569"/>
                  </a:lnTo>
                  <a:cubicBezTo>
                    <a:pt x="121" y="503"/>
                    <a:pt x="290" y="316"/>
                    <a:pt x="384" y="228"/>
                  </a:cubicBezTo>
                  <a:cubicBezTo>
                    <a:pt x="509" y="133"/>
                    <a:pt x="564" y="75"/>
                    <a:pt x="624" y="42"/>
                  </a:cubicBezTo>
                  <a:lnTo>
                    <a:pt x="684" y="0"/>
                  </a:lnTo>
                </a:path>
              </a:pathLst>
            </a:custGeom>
            <a:grpFill/>
            <a:ln w="3175" cmpd="sng">
              <a:solidFill>
                <a:srgbClr val="17366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2" name="Oval 237"/>
            <p:cNvSpPr>
              <a:spLocks noChangeArrowheads="1"/>
            </p:cNvSpPr>
            <p:nvPr/>
          </p:nvSpPr>
          <p:spPr bwMode="auto">
            <a:xfrm rot="20160818">
              <a:off x="843009" y="1956793"/>
              <a:ext cx="6033" cy="8151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03" name="Freeform 238"/>
            <p:cNvSpPr>
              <a:spLocks/>
            </p:cNvSpPr>
            <p:nvPr/>
          </p:nvSpPr>
          <p:spPr bwMode="auto">
            <a:xfrm>
              <a:off x="935220" y="1852460"/>
              <a:ext cx="43089" cy="84770"/>
            </a:xfrm>
            <a:custGeom>
              <a:avLst/>
              <a:gdLst>
                <a:gd name="T0" fmla="*/ 0 w 408"/>
                <a:gd name="T1" fmla="*/ 0 h 848"/>
                <a:gd name="T2" fmla="*/ 0 w 408"/>
                <a:gd name="T3" fmla="*/ 1 h 848"/>
                <a:gd name="T4" fmla="*/ 0 w 408"/>
                <a:gd name="T5" fmla="*/ 2 h 848"/>
                <a:gd name="T6" fmla="*/ 0 w 408"/>
                <a:gd name="T7" fmla="*/ 2 h 848"/>
                <a:gd name="T8" fmla="*/ 1 w 408"/>
                <a:gd name="T9" fmla="*/ 1 h 848"/>
                <a:gd name="T10" fmla="*/ 1 w 408"/>
                <a:gd name="T11" fmla="*/ 1 h 848"/>
                <a:gd name="T12" fmla="*/ 1 w 408"/>
                <a:gd name="T13" fmla="*/ 0 h 848"/>
                <a:gd name="T14" fmla="*/ 0 w 408"/>
                <a:gd name="T15" fmla="*/ 0 h 84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08"/>
                <a:gd name="T25" fmla="*/ 0 h 848"/>
                <a:gd name="T26" fmla="*/ 408 w 408"/>
                <a:gd name="T27" fmla="*/ 848 h 84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08" h="848">
                  <a:moveTo>
                    <a:pt x="0" y="232"/>
                  </a:moveTo>
                  <a:lnTo>
                    <a:pt x="0" y="488"/>
                  </a:lnTo>
                  <a:lnTo>
                    <a:pt x="0" y="832"/>
                  </a:lnTo>
                  <a:lnTo>
                    <a:pt x="64" y="848"/>
                  </a:lnTo>
                  <a:lnTo>
                    <a:pt x="376" y="672"/>
                  </a:lnTo>
                  <a:lnTo>
                    <a:pt x="408" y="616"/>
                  </a:lnTo>
                  <a:lnTo>
                    <a:pt x="408" y="0"/>
                  </a:lnTo>
                  <a:lnTo>
                    <a:pt x="0" y="232"/>
                  </a:lnTo>
                  <a:close/>
                </a:path>
              </a:pathLst>
            </a:custGeom>
            <a:grpFill/>
            <a:ln w="3175" cmpd="sng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4" name="Freeform 239"/>
            <p:cNvSpPr>
              <a:spLocks/>
            </p:cNvSpPr>
            <p:nvPr/>
          </p:nvSpPr>
          <p:spPr bwMode="auto">
            <a:xfrm>
              <a:off x="781822" y="1850015"/>
              <a:ext cx="49984" cy="72544"/>
            </a:xfrm>
            <a:custGeom>
              <a:avLst/>
              <a:gdLst>
                <a:gd name="T0" fmla="*/ 1 w 474"/>
                <a:gd name="T1" fmla="*/ 0 h 705"/>
                <a:gd name="T2" fmla="*/ 1 w 474"/>
                <a:gd name="T3" fmla="*/ 0 h 705"/>
                <a:gd name="T4" fmla="*/ 1 w 474"/>
                <a:gd name="T5" fmla="*/ 1 h 705"/>
                <a:gd name="T6" fmla="*/ 0 w 474"/>
                <a:gd name="T7" fmla="*/ 1 h 705"/>
                <a:gd name="T8" fmla="*/ 0 w 474"/>
                <a:gd name="T9" fmla="*/ 1 h 705"/>
                <a:gd name="T10" fmla="*/ 0 w 474"/>
                <a:gd name="T11" fmla="*/ 1 h 705"/>
                <a:gd name="T12" fmla="*/ 0 w 474"/>
                <a:gd name="T13" fmla="*/ 1 h 705"/>
                <a:gd name="T14" fmla="*/ 1 w 474"/>
                <a:gd name="T15" fmla="*/ 0 h 705"/>
                <a:gd name="T16" fmla="*/ 1 w 474"/>
                <a:gd name="T17" fmla="*/ 0 h 70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74"/>
                <a:gd name="T28" fmla="*/ 0 h 705"/>
                <a:gd name="T29" fmla="*/ 474 w 474"/>
                <a:gd name="T30" fmla="*/ 705 h 70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74" h="705">
                  <a:moveTo>
                    <a:pt x="474" y="0"/>
                  </a:moveTo>
                  <a:lnTo>
                    <a:pt x="458" y="40"/>
                  </a:lnTo>
                  <a:cubicBezTo>
                    <a:pt x="435" y="83"/>
                    <a:pt x="391" y="178"/>
                    <a:pt x="338" y="260"/>
                  </a:cubicBezTo>
                  <a:cubicBezTo>
                    <a:pt x="251" y="392"/>
                    <a:pt x="198" y="459"/>
                    <a:pt x="142" y="532"/>
                  </a:cubicBezTo>
                  <a:lnTo>
                    <a:pt x="0" y="705"/>
                  </a:lnTo>
                  <a:lnTo>
                    <a:pt x="60" y="627"/>
                  </a:lnTo>
                  <a:cubicBezTo>
                    <a:pt x="103" y="566"/>
                    <a:pt x="204" y="421"/>
                    <a:pt x="258" y="336"/>
                  </a:cubicBezTo>
                  <a:cubicBezTo>
                    <a:pt x="333" y="216"/>
                    <a:pt x="355" y="166"/>
                    <a:pt x="382" y="116"/>
                  </a:cubicBezTo>
                  <a:lnTo>
                    <a:pt x="422" y="52"/>
                  </a:lnTo>
                </a:path>
              </a:pathLst>
            </a:custGeom>
            <a:grpFill/>
            <a:ln w="3175" cap="flat" cmpd="sng">
              <a:solidFill>
                <a:srgbClr val="17366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5" name="Freeform 240"/>
            <p:cNvSpPr>
              <a:spLocks/>
            </p:cNvSpPr>
            <p:nvPr/>
          </p:nvSpPr>
          <p:spPr bwMode="auto">
            <a:xfrm>
              <a:off x="780960" y="1860611"/>
              <a:ext cx="73252" cy="63578"/>
            </a:xfrm>
            <a:custGeom>
              <a:avLst/>
              <a:gdLst>
                <a:gd name="T0" fmla="*/ 0 w 684"/>
                <a:gd name="T1" fmla="*/ 1 h 626"/>
                <a:gd name="T2" fmla="*/ 0 w 684"/>
                <a:gd name="T3" fmla="*/ 1 h 626"/>
                <a:gd name="T4" fmla="*/ 1 w 684"/>
                <a:gd name="T5" fmla="*/ 0 h 626"/>
                <a:gd name="T6" fmla="*/ 1 w 684"/>
                <a:gd name="T7" fmla="*/ 0 h 626"/>
                <a:gd name="T8" fmla="*/ 1 w 684"/>
                <a:gd name="T9" fmla="*/ 0 h 6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84"/>
                <a:gd name="T16" fmla="*/ 0 h 626"/>
                <a:gd name="T17" fmla="*/ 684 w 684"/>
                <a:gd name="T18" fmla="*/ 626 h 62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84" h="626">
                  <a:moveTo>
                    <a:pt x="0" y="626"/>
                  </a:moveTo>
                  <a:lnTo>
                    <a:pt x="57" y="569"/>
                  </a:lnTo>
                  <a:cubicBezTo>
                    <a:pt x="121" y="503"/>
                    <a:pt x="290" y="316"/>
                    <a:pt x="384" y="228"/>
                  </a:cubicBezTo>
                  <a:cubicBezTo>
                    <a:pt x="509" y="133"/>
                    <a:pt x="564" y="75"/>
                    <a:pt x="624" y="42"/>
                  </a:cubicBezTo>
                  <a:lnTo>
                    <a:pt x="684" y="0"/>
                  </a:lnTo>
                </a:path>
              </a:pathLst>
            </a:custGeom>
            <a:grpFill/>
            <a:ln w="3175" cmpd="sng">
              <a:solidFill>
                <a:srgbClr val="17366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6" name="Oval 241"/>
            <p:cNvSpPr>
              <a:spLocks noChangeArrowheads="1"/>
            </p:cNvSpPr>
            <p:nvPr/>
          </p:nvSpPr>
          <p:spPr bwMode="auto">
            <a:xfrm rot="20160818">
              <a:off x="826635" y="1952717"/>
              <a:ext cx="11203" cy="13857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07" name="Oval 242"/>
            <p:cNvSpPr>
              <a:spLocks noChangeArrowheads="1"/>
            </p:cNvSpPr>
            <p:nvPr/>
          </p:nvSpPr>
          <p:spPr bwMode="auto">
            <a:xfrm rot="20160818">
              <a:off x="782684" y="1927449"/>
              <a:ext cx="11203" cy="15487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08" name="Oval 243"/>
            <p:cNvSpPr>
              <a:spLocks noChangeArrowheads="1"/>
            </p:cNvSpPr>
            <p:nvPr/>
          </p:nvSpPr>
          <p:spPr bwMode="auto">
            <a:xfrm rot="20160541">
              <a:off x="822326" y="1969834"/>
              <a:ext cx="4309" cy="6521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09" name="Oval 244"/>
            <p:cNvSpPr>
              <a:spLocks noChangeArrowheads="1"/>
            </p:cNvSpPr>
            <p:nvPr/>
          </p:nvSpPr>
          <p:spPr bwMode="auto">
            <a:xfrm rot="20160541">
              <a:off x="784407" y="1949457"/>
              <a:ext cx="5171" cy="6521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10" name="Freeform 245"/>
            <p:cNvSpPr>
              <a:spLocks/>
            </p:cNvSpPr>
            <p:nvPr/>
          </p:nvSpPr>
          <p:spPr bwMode="auto">
            <a:xfrm>
              <a:off x="796472" y="1933970"/>
              <a:ext cx="25854" cy="24453"/>
            </a:xfrm>
            <a:custGeom>
              <a:avLst/>
              <a:gdLst>
                <a:gd name="T0" fmla="*/ 0 w 141"/>
                <a:gd name="T1" fmla="*/ 1 h 138"/>
                <a:gd name="T2" fmla="*/ 1 w 141"/>
                <a:gd name="T3" fmla="*/ 2 h 138"/>
                <a:gd name="T4" fmla="*/ 1 w 141"/>
                <a:gd name="T5" fmla="*/ 1 h 138"/>
                <a:gd name="T6" fmla="*/ 0 w 141"/>
                <a:gd name="T7" fmla="*/ 0 h 138"/>
                <a:gd name="T8" fmla="*/ 0 w 141"/>
                <a:gd name="T9" fmla="*/ 1 h 1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1"/>
                <a:gd name="T16" fmla="*/ 0 h 138"/>
                <a:gd name="T17" fmla="*/ 141 w 141"/>
                <a:gd name="T18" fmla="*/ 138 h 13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1" h="138">
                  <a:moveTo>
                    <a:pt x="6" y="66"/>
                  </a:moveTo>
                  <a:lnTo>
                    <a:pt x="138" y="138"/>
                  </a:lnTo>
                  <a:lnTo>
                    <a:pt x="141" y="85"/>
                  </a:lnTo>
                  <a:lnTo>
                    <a:pt x="0" y="0"/>
                  </a:lnTo>
                  <a:lnTo>
                    <a:pt x="6" y="66"/>
                  </a:lnTo>
                  <a:close/>
                </a:path>
              </a:pathLst>
            </a:custGeom>
            <a:grpFill/>
            <a:ln w="3175" cap="flat" cmpd="sng">
              <a:solidFill>
                <a:srgbClr val="17366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11" name="Oval 246"/>
            <p:cNvSpPr>
              <a:spLocks noChangeArrowheads="1"/>
            </p:cNvSpPr>
            <p:nvPr/>
          </p:nvSpPr>
          <p:spPr bwMode="auto">
            <a:xfrm rot="20160541">
              <a:off x="849903" y="1961684"/>
              <a:ext cx="4309" cy="6521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12" name="Oval 247"/>
            <p:cNvSpPr>
              <a:spLocks noChangeArrowheads="1"/>
            </p:cNvSpPr>
            <p:nvPr/>
          </p:nvSpPr>
          <p:spPr bwMode="auto">
            <a:xfrm rot="20160818">
              <a:off x="764586" y="1913593"/>
              <a:ext cx="5171" cy="8966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13" name="Line 248"/>
            <p:cNvSpPr>
              <a:spLocks noChangeShapeType="1"/>
            </p:cNvSpPr>
            <p:nvPr/>
          </p:nvSpPr>
          <p:spPr bwMode="auto">
            <a:xfrm flipV="1">
              <a:off x="986067" y="1814967"/>
              <a:ext cx="0" cy="86400"/>
            </a:xfrm>
            <a:prstGeom prst="lin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14" name="Freeform 249"/>
            <p:cNvSpPr>
              <a:spLocks/>
            </p:cNvSpPr>
            <p:nvPr/>
          </p:nvSpPr>
          <p:spPr bwMode="auto">
            <a:xfrm>
              <a:off x="791302" y="1894845"/>
              <a:ext cx="80146" cy="57872"/>
            </a:xfrm>
            <a:custGeom>
              <a:avLst/>
              <a:gdLst>
                <a:gd name="T0" fmla="*/ 0 w 546"/>
                <a:gd name="T1" fmla="*/ 1 h 426"/>
                <a:gd name="T2" fmla="*/ 2 w 546"/>
                <a:gd name="T3" fmla="*/ 2 h 426"/>
                <a:gd name="T4" fmla="*/ 2 w 546"/>
                <a:gd name="T5" fmla="*/ 2 h 426"/>
                <a:gd name="T6" fmla="*/ 3 w 546"/>
                <a:gd name="T7" fmla="*/ 1 h 426"/>
                <a:gd name="T8" fmla="*/ 1 w 546"/>
                <a:gd name="T9" fmla="*/ 0 h 426"/>
                <a:gd name="T10" fmla="*/ 1 w 546"/>
                <a:gd name="T11" fmla="*/ 1 h 426"/>
                <a:gd name="T12" fmla="*/ 0 w 546"/>
                <a:gd name="T13" fmla="*/ 1 h 42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6"/>
                <a:gd name="T22" fmla="*/ 0 h 426"/>
                <a:gd name="T23" fmla="*/ 546 w 546"/>
                <a:gd name="T24" fmla="*/ 426 h 42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6" h="426">
                  <a:moveTo>
                    <a:pt x="0" y="246"/>
                  </a:moveTo>
                  <a:lnTo>
                    <a:pt x="300" y="426"/>
                  </a:lnTo>
                  <a:lnTo>
                    <a:pt x="402" y="312"/>
                  </a:lnTo>
                  <a:lnTo>
                    <a:pt x="546" y="162"/>
                  </a:lnTo>
                  <a:lnTo>
                    <a:pt x="252" y="0"/>
                  </a:lnTo>
                  <a:lnTo>
                    <a:pt x="126" y="114"/>
                  </a:lnTo>
                  <a:lnTo>
                    <a:pt x="0" y="246"/>
                  </a:lnTo>
                  <a:close/>
                </a:path>
              </a:pathLst>
            </a:custGeom>
            <a:grpFill/>
            <a:ln w="9525" cap="flat" cmpd="sng">
              <a:solidFill>
                <a:srgbClr val="17366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815" name="Group 250"/>
            <p:cNvGrpSpPr>
              <a:grpSpLocks/>
            </p:cNvGrpSpPr>
            <p:nvPr/>
          </p:nvGrpSpPr>
          <p:grpSpPr bwMode="auto">
            <a:xfrm>
              <a:off x="874033" y="1770950"/>
              <a:ext cx="61187" cy="56242"/>
              <a:chOff x="2352" y="3792"/>
              <a:chExt cx="329" cy="318"/>
            </a:xfrm>
            <a:grpFill/>
          </p:grpSpPr>
          <p:sp>
            <p:nvSpPr>
              <p:cNvPr id="895" name="Freeform 251"/>
              <p:cNvSpPr>
                <a:spLocks/>
              </p:cNvSpPr>
              <p:nvPr/>
            </p:nvSpPr>
            <p:spPr bwMode="auto">
              <a:xfrm>
                <a:off x="2352" y="3792"/>
                <a:ext cx="329" cy="318"/>
              </a:xfrm>
              <a:custGeom>
                <a:avLst/>
                <a:gdLst>
                  <a:gd name="T0" fmla="*/ 76 w 675"/>
                  <a:gd name="T1" fmla="*/ 55 h 653"/>
                  <a:gd name="T2" fmla="*/ 74 w 675"/>
                  <a:gd name="T3" fmla="*/ 23 h 653"/>
                  <a:gd name="T4" fmla="*/ 33 w 675"/>
                  <a:gd name="T5" fmla="*/ 0 h 653"/>
                  <a:gd name="T6" fmla="*/ 0 w 675"/>
                  <a:gd name="T7" fmla="*/ 20 h 653"/>
                  <a:gd name="T8" fmla="*/ 0 w 675"/>
                  <a:gd name="T9" fmla="*/ 53 h 653"/>
                  <a:gd name="T10" fmla="*/ 40 w 675"/>
                  <a:gd name="T11" fmla="*/ 75 h 653"/>
                  <a:gd name="T12" fmla="*/ 78 w 675"/>
                  <a:gd name="T13" fmla="*/ 53 h 65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75"/>
                  <a:gd name="T22" fmla="*/ 0 h 653"/>
                  <a:gd name="T23" fmla="*/ 675 w 675"/>
                  <a:gd name="T24" fmla="*/ 653 h 65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75" h="653">
                    <a:moveTo>
                      <a:pt x="654" y="477"/>
                    </a:moveTo>
                    <a:lnTo>
                      <a:pt x="639" y="198"/>
                    </a:lnTo>
                    <a:lnTo>
                      <a:pt x="288" y="0"/>
                    </a:lnTo>
                    <a:lnTo>
                      <a:pt x="0" y="173"/>
                    </a:lnTo>
                    <a:lnTo>
                      <a:pt x="0" y="461"/>
                    </a:lnTo>
                    <a:lnTo>
                      <a:pt x="345" y="653"/>
                    </a:lnTo>
                    <a:lnTo>
                      <a:pt x="675" y="458"/>
                    </a:lnTo>
                  </a:path>
                </a:pathLst>
              </a:custGeom>
              <a:grpFill/>
              <a:ln w="3175" cap="flat" cmpd="sng">
                <a:solidFill>
                  <a:srgbClr val="17366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96" name="Freeform 252"/>
              <p:cNvSpPr>
                <a:spLocks/>
              </p:cNvSpPr>
              <p:nvPr/>
            </p:nvSpPr>
            <p:spPr bwMode="auto">
              <a:xfrm>
                <a:off x="2533" y="3896"/>
                <a:ext cx="128" cy="80"/>
              </a:xfrm>
              <a:custGeom>
                <a:avLst/>
                <a:gdLst>
                  <a:gd name="T0" fmla="*/ 0 w 261"/>
                  <a:gd name="T1" fmla="*/ 19 h 164"/>
                  <a:gd name="T2" fmla="*/ 31 w 261"/>
                  <a:gd name="T3" fmla="*/ 0 h 164"/>
                  <a:gd name="T4" fmla="*/ 0 60000 65536"/>
                  <a:gd name="T5" fmla="*/ 0 60000 65536"/>
                  <a:gd name="T6" fmla="*/ 0 w 261"/>
                  <a:gd name="T7" fmla="*/ 0 h 164"/>
                  <a:gd name="T8" fmla="*/ 261 w 261"/>
                  <a:gd name="T9" fmla="*/ 164 h 164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61" h="164">
                    <a:moveTo>
                      <a:pt x="0" y="164"/>
                    </a:moveTo>
                    <a:lnTo>
                      <a:pt x="261" y="0"/>
                    </a:lnTo>
                  </a:path>
                </a:pathLst>
              </a:custGeom>
              <a:grpFill/>
              <a:ln w="3175" cmpd="sng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97" name="Freeform 253"/>
              <p:cNvSpPr>
                <a:spLocks/>
              </p:cNvSpPr>
              <p:nvPr/>
            </p:nvSpPr>
            <p:spPr bwMode="auto">
              <a:xfrm>
                <a:off x="2352" y="3881"/>
                <a:ext cx="161" cy="90"/>
              </a:xfrm>
              <a:custGeom>
                <a:avLst/>
                <a:gdLst>
                  <a:gd name="T0" fmla="*/ 0 w 330"/>
                  <a:gd name="T1" fmla="*/ 0 h 186"/>
                  <a:gd name="T2" fmla="*/ 39 w 330"/>
                  <a:gd name="T3" fmla="*/ 21 h 186"/>
                  <a:gd name="T4" fmla="*/ 0 60000 65536"/>
                  <a:gd name="T5" fmla="*/ 0 60000 65536"/>
                  <a:gd name="T6" fmla="*/ 0 w 330"/>
                  <a:gd name="T7" fmla="*/ 0 h 186"/>
                  <a:gd name="T8" fmla="*/ 330 w 330"/>
                  <a:gd name="T9" fmla="*/ 186 h 18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30" h="186">
                    <a:moveTo>
                      <a:pt x="0" y="0"/>
                    </a:moveTo>
                    <a:lnTo>
                      <a:pt x="330" y="186"/>
                    </a:lnTo>
                  </a:path>
                </a:pathLst>
              </a:custGeom>
              <a:grpFill/>
              <a:ln w="3175" cmpd="sng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98" name="Freeform 254"/>
              <p:cNvSpPr>
                <a:spLocks/>
              </p:cNvSpPr>
              <p:nvPr/>
            </p:nvSpPr>
            <p:spPr bwMode="auto">
              <a:xfrm>
                <a:off x="2522" y="3989"/>
                <a:ext cx="0" cy="121"/>
              </a:xfrm>
              <a:custGeom>
                <a:avLst/>
                <a:gdLst>
                  <a:gd name="T0" fmla="*/ 0 w 1"/>
                  <a:gd name="T1" fmla="*/ 29 h 249"/>
                  <a:gd name="T2" fmla="*/ 0 w 1"/>
                  <a:gd name="T3" fmla="*/ 0 h 249"/>
                  <a:gd name="T4" fmla="*/ 0 60000 65536"/>
                  <a:gd name="T5" fmla="*/ 0 60000 65536"/>
                  <a:gd name="T6" fmla="*/ 0 w 1"/>
                  <a:gd name="T7" fmla="*/ 0 h 249"/>
                  <a:gd name="T8" fmla="*/ 0 w 1"/>
                  <a:gd name="T9" fmla="*/ 249 h 249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" h="249">
                    <a:moveTo>
                      <a:pt x="0" y="249"/>
                    </a:moveTo>
                    <a:lnTo>
                      <a:pt x="0" y="0"/>
                    </a:lnTo>
                  </a:path>
                </a:pathLst>
              </a:custGeom>
              <a:grpFill/>
              <a:ln w="3175" cmpd="sng">
                <a:solidFill>
                  <a:srgbClr val="173660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99" name="Freeform 255"/>
              <p:cNvSpPr>
                <a:spLocks/>
              </p:cNvSpPr>
              <p:nvPr/>
            </p:nvSpPr>
            <p:spPr bwMode="auto">
              <a:xfrm>
                <a:off x="2361" y="3904"/>
                <a:ext cx="152" cy="188"/>
              </a:xfrm>
              <a:custGeom>
                <a:avLst/>
                <a:gdLst>
                  <a:gd name="T0" fmla="*/ 0 w 312"/>
                  <a:gd name="T1" fmla="*/ 0 h 387"/>
                  <a:gd name="T2" fmla="*/ 0 w 312"/>
                  <a:gd name="T3" fmla="*/ 25 h 387"/>
                  <a:gd name="T4" fmla="*/ 36 w 312"/>
                  <a:gd name="T5" fmla="*/ 44 h 387"/>
                  <a:gd name="T6" fmla="*/ 36 w 312"/>
                  <a:gd name="T7" fmla="*/ 20 h 387"/>
                  <a:gd name="T8" fmla="*/ 0 w 312"/>
                  <a:gd name="T9" fmla="*/ 0 h 38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2"/>
                  <a:gd name="T16" fmla="*/ 0 h 387"/>
                  <a:gd name="T17" fmla="*/ 312 w 312"/>
                  <a:gd name="T18" fmla="*/ 387 h 38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2" h="387">
                    <a:moveTo>
                      <a:pt x="0" y="0"/>
                    </a:moveTo>
                    <a:lnTo>
                      <a:pt x="0" y="216"/>
                    </a:lnTo>
                    <a:lnTo>
                      <a:pt x="312" y="387"/>
                    </a:lnTo>
                    <a:lnTo>
                      <a:pt x="312" y="17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17366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16" name="Line 256"/>
            <p:cNvSpPr>
              <a:spLocks noChangeShapeType="1"/>
            </p:cNvSpPr>
            <p:nvPr/>
          </p:nvSpPr>
          <p:spPr bwMode="auto">
            <a:xfrm>
              <a:off x="890407" y="1763614"/>
              <a:ext cx="95658" cy="50536"/>
            </a:xfrm>
            <a:prstGeom prst="lin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17" name="Line 257"/>
            <p:cNvSpPr>
              <a:spLocks noChangeShapeType="1"/>
            </p:cNvSpPr>
            <p:nvPr/>
          </p:nvSpPr>
          <p:spPr bwMode="auto">
            <a:xfrm flipV="1">
              <a:off x="984342" y="1761984"/>
              <a:ext cx="97382" cy="52981"/>
            </a:xfrm>
            <a:prstGeom prst="lin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818" name="Group 258"/>
            <p:cNvGrpSpPr>
              <a:grpSpLocks/>
            </p:cNvGrpSpPr>
            <p:nvPr/>
          </p:nvGrpSpPr>
          <p:grpSpPr bwMode="auto">
            <a:xfrm>
              <a:off x="1074830" y="1754653"/>
              <a:ext cx="6894" cy="107594"/>
              <a:chOff x="2784" y="2408"/>
              <a:chExt cx="30" cy="472"/>
            </a:xfrm>
            <a:grpFill/>
          </p:grpSpPr>
          <p:sp>
            <p:nvSpPr>
              <p:cNvPr id="893" name="Freeform 259"/>
              <p:cNvSpPr>
                <a:spLocks/>
              </p:cNvSpPr>
              <p:nvPr/>
            </p:nvSpPr>
            <p:spPr bwMode="auto">
              <a:xfrm>
                <a:off x="2792" y="2408"/>
                <a:ext cx="15" cy="235"/>
              </a:xfrm>
              <a:custGeom>
                <a:avLst/>
                <a:gdLst>
                  <a:gd name="T0" fmla="*/ 1 w 15"/>
                  <a:gd name="T1" fmla="*/ 0 h 235"/>
                  <a:gd name="T2" fmla="*/ 0 w 15"/>
                  <a:gd name="T3" fmla="*/ 232 h 235"/>
                  <a:gd name="T4" fmla="*/ 4 w 15"/>
                  <a:gd name="T5" fmla="*/ 235 h 235"/>
                  <a:gd name="T6" fmla="*/ 15 w 15"/>
                  <a:gd name="T7" fmla="*/ 234 h 235"/>
                  <a:gd name="T8" fmla="*/ 15 w 15"/>
                  <a:gd name="T9" fmla="*/ 1 h 235"/>
                  <a:gd name="T10" fmla="*/ 7 w 15"/>
                  <a:gd name="T11" fmla="*/ 1 h 235"/>
                  <a:gd name="T12" fmla="*/ 1 w 15"/>
                  <a:gd name="T13" fmla="*/ 0 h 23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5"/>
                  <a:gd name="T22" fmla="*/ 0 h 235"/>
                  <a:gd name="T23" fmla="*/ 15 w 15"/>
                  <a:gd name="T24" fmla="*/ 235 h 23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5" h="235">
                    <a:moveTo>
                      <a:pt x="1" y="0"/>
                    </a:moveTo>
                    <a:lnTo>
                      <a:pt x="0" y="232"/>
                    </a:lnTo>
                    <a:lnTo>
                      <a:pt x="4" y="235"/>
                    </a:lnTo>
                    <a:lnTo>
                      <a:pt x="15" y="234"/>
                    </a:lnTo>
                    <a:lnTo>
                      <a:pt x="15" y="1"/>
                    </a:lnTo>
                    <a:lnTo>
                      <a:pt x="7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3175" cmpd="sng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94" name="Freeform 260"/>
              <p:cNvSpPr>
                <a:spLocks/>
              </p:cNvSpPr>
              <p:nvPr/>
            </p:nvSpPr>
            <p:spPr bwMode="auto">
              <a:xfrm>
                <a:off x="2784" y="2632"/>
                <a:ext cx="30" cy="248"/>
              </a:xfrm>
              <a:custGeom>
                <a:avLst/>
                <a:gdLst>
                  <a:gd name="T0" fmla="*/ 5 w 30"/>
                  <a:gd name="T1" fmla="*/ 0 h 248"/>
                  <a:gd name="T2" fmla="*/ 0 w 30"/>
                  <a:gd name="T3" fmla="*/ 243 h 248"/>
                  <a:gd name="T4" fmla="*/ 12 w 30"/>
                  <a:gd name="T5" fmla="*/ 248 h 248"/>
                  <a:gd name="T6" fmla="*/ 30 w 30"/>
                  <a:gd name="T7" fmla="*/ 243 h 248"/>
                  <a:gd name="T8" fmla="*/ 27 w 30"/>
                  <a:gd name="T9" fmla="*/ 0 h 248"/>
                  <a:gd name="T10" fmla="*/ 15 w 30"/>
                  <a:gd name="T11" fmla="*/ 5 h 248"/>
                  <a:gd name="T12" fmla="*/ 3 w 30"/>
                  <a:gd name="T13" fmla="*/ 2 h 24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0"/>
                  <a:gd name="T22" fmla="*/ 0 h 248"/>
                  <a:gd name="T23" fmla="*/ 30 w 30"/>
                  <a:gd name="T24" fmla="*/ 248 h 24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0" h="248">
                    <a:moveTo>
                      <a:pt x="5" y="0"/>
                    </a:moveTo>
                    <a:lnTo>
                      <a:pt x="0" y="243"/>
                    </a:lnTo>
                    <a:lnTo>
                      <a:pt x="12" y="248"/>
                    </a:lnTo>
                    <a:lnTo>
                      <a:pt x="30" y="243"/>
                    </a:lnTo>
                    <a:lnTo>
                      <a:pt x="27" y="0"/>
                    </a:lnTo>
                    <a:lnTo>
                      <a:pt x="15" y="5"/>
                    </a:lnTo>
                    <a:lnTo>
                      <a:pt x="3" y="2"/>
                    </a:lnTo>
                  </a:path>
                </a:pathLst>
              </a:custGeom>
              <a:grpFill/>
              <a:ln w="3175" cmpd="sng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19" name="Group 261"/>
            <p:cNvGrpSpPr>
              <a:grpSpLocks/>
            </p:cNvGrpSpPr>
            <p:nvPr/>
          </p:nvGrpSpPr>
          <p:grpSpPr bwMode="auto">
            <a:xfrm flipH="1">
              <a:off x="1067935" y="1731826"/>
              <a:ext cx="25854" cy="35049"/>
              <a:chOff x="911" y="2160"/>
              <a:chExt cx="339" cy="480"/>
            </a:xfrm>
            <a:grpFill/>
          </p:grpSpPr>
          <p:sp>
            <p:nvSpPr>
              <p:cNvPr id="888" name="Freeform 262"/>
              <p:cNvSpPr>
                <a:spLocks/>
              </p:cNvSpPr>
              <p:nvPr/>
            </p:nvSpPr>
            <p:spPr bwMode="auto">
              <a:xfrm>
                <a:off x="911" y="2160"/>
                <a:ext cx="339" cy="480"/>
              </a:xfrm>
              <a:custGeom>
                <a:avLst/>
                <a:gdLst>
                  <a:gd name="T0" fmla="*/ 6 w 339"/>
                  <a:gd name="T1" fmla="*/ 150 h 480"/>
                  <a:gd name="T2" fmla="*/ 0 w 339"/>
                  <a:gd name="T3" fmla="*/ 334 h 480"/>
                  <a:gd name="T4" fmla="*/ 1 w 339"/>
                  <a:gd name="T5" fmla="*/ 405 h 480"/>
                  <a:gd name="T6" fmla="*/ 21 w 339"/>
                  <a:gd name="T7" fmla="*/ 431 h 480"/>
                  <a:gd name="T8" fmla="*/ 54 w 339"/>
                  <a:gd name="T9" fmla="*/ 456 h 480"/>
                  <a:gd name="T10" fmla="*/ 129 w 339"/>
                  <a:gd name="T11" fmla="*/ 477 h 480"/>
                  <a:gd name="T12" fmla="*/ 211 w 339"/>
                  <a:gd name="T13" fmla="*/ 480 h 480"/>
                  <a:gd name="T14" fmla="*/ 288 w 339"/>
                  <a:gd name="T15" fmla="*/ 458 h 480"/>
                  <a:gd name="T16" fmla="*/ 333 w 339"/>
                  <a:gd name="T17" fmla="*/ 419 h 480"/>
                  <a:gd name="T18" fmla="*/ 337 w 339"/>
                  <a:gd name="T19" fmla="*/ 393 h 480"/>
                  <a:gd name="T20" fmla="*/ 339 w 339"/>
                  <a:gd name="T21" fmla="*/ 149 h 480"/>
                  <a:gd name="T22" fmla="*/ 313 w 339"/>
                  <a:gd name="T23" fmla="*/ 73 h 480"/>
                  <a:gd name="T24" fmla="*/ 250 w 339"/>
                  <a:gd name="T25" fmla="*/ 21 h 480"/>
                  <a:gd name="T26" fmla="*/ 213 w 339"/>
                  <a:gd name="T27" fmla="*/ 9 h 480"/>
                  <a:gd name="T28" fmla="*/ 163 w 339"/>
                  <a:gd name="T29" fmla="*/ 0 h 480"/>
                  <a:gd name="T30" fmla="*/ 93 w 339"/>
                  <a:gd name="T31" fmla="*/ 20 h 480"/>
                  <a:gd name="T32" fmla="*/ 28 w 339"/>
                  <a:gd name="T33" fmla="*/ 77 h 480"/>
                  <a:gd name="T34" fmla="*/ 6 w 339"/>
                  <a:gd name="T35" fmla="*/ 150 h 480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339"/>
                  <a:gd name="T55" fmla="*/ 0 h 480"/>
                  <a:gd name="T56" fmla="*/ 339 w 339"/>
                  <a:gd name="T57" fmla="*/ 480 h 480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339" h="480">
                    <a:moveTo>
                      <a:pt x="6" y="150"/>
                    </a:moveTo>
                    <a:lnTo>
                      <a:pt x="0" y="334"/>
                    </a:lnTo>
                    <a:lnTo>
                      <a:pt x="1" y="405"/>
                    </a:lnTo>
                    <a:lnTo>
                      <a:pt x="21" y="431"/>
                    </a:lnTo>
                    <a:lnTo>
                      <a:pt x="54" y="456"/>
                    </a:lnTo>
                    <a:lnTo>
                      <a:pt x="129" y="477"/>
                    </a:lnTo>
                    <a:lnTo>
                      <a:pt x="211" y="480"/>
                    </a:lnTo>
                    <a:lnTo>
                      <a:pt x="288" y="458"/>
                    </a:lnTo>
                    <a:lnTo>
                      <a:pt x="333" y="419"/>
                    </a:lnTo>
                    <a:lnTo>
                      <a:pt x="337" y="393"/>
                    </a:lnTo>
                    <a:lnTo>
                      <a:pt x="339" y="149"/>
                    </a:lnTo>
                    <a:lnTo>
                      <a:pt x="313" y="73"/>
                    </a:lnTo>
                    <a:lnTo>
                      <a:pt x="250" y="21"/>
                    </a:lnTo>
                    <a:lnTo>
                      <a:pt x="213" y="9"/>
                    </a:lnTo>
                    <a:lnTo>
                      <a:pt x="163" y="0"/>
                    </a:lnTo>
                    <a:lnTo>
                      <a:pt x="93" y="20"/>
                    </a:lnTo>
                    <a:lnTo>
                      <a:pt x="28" y="77"/>
                    </a:lnTo>
                    <a:lnTo>
                      <a:pt x="6" y="150"/>
                    </a:lnTo>
                    <a:close/>
                  </a:path>
                </a:pathLst>
              </a:custGeom>
              <a:grpFill/>
              <a:ln w="9525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9" name="Arc 263"/>
              <p:cNvSpPr>
                <a:spLocks/>
              </p:cNvSpPr>
              <p:nvPr/>
            </p:nvSpPr>
            <p:spPr bwMode="auto">
              <a:xfrm>
                <a:off x="914" y="2161"/>
                <a:ext cx="334" cy="168"/>
              </a:xfrm>
              <a:custGeom>
                <a:avLst/>
                <a:gdLst>
                  <a:gd name="T0" fmla="*/ 0 w 43186"/>
                  <a:gd name="T1" fmla="*/ 0 h 21600"/>
                  <a:gd name="T2" fmla="*/ 0 w 43186"/>
                  <a:gd name="T3" fmla="*/ 0 h 21600"/>
                  <a:gd name="T4" fmla="*/ 0 w 43186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6"/>
                  <a:gd name="T10" fmla="*/ 0 h 21600"/>
                  <a:gd name="T11" fmla="*/ 43186 w 43186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6" h="21600" fill="none" extrusionOk="0">
                    <a:moveTo>
                      <a:pt x="0" y="21592"/>
                    </a:moveTo>
                    <a:cubicBezTo>
                      <a:pt x="4" y="9665"/>
                      <a:pt x="9673" y="-1"/>
                      <a:pt x="21600" y="0"/>
                    </a:cubicBezTo>
                    <a:cubicBezTo>
                      <a:pt x="33230" y="0"/>
                      <a:pt x="42772" y="9208"/>
                      <a:pt x="43186" y="20830"/>
                    </a:cubicBezTo>
                  </a:path>
                  <a:path w="43186" h="21600" stroke="0" extrusionOk="0">
                    <a:moveTo>
                      <a:pt x="0" y="21592"/>
                    </a:moveTo>
                    <a:cubicBezTo>
                      <a:pt x="4" y="9665"/>
                      <a:pt x="9673" y="-1"/>
                      <a:pt x="21600" y="0"/>
                    </a:cubicBezTo>
                    <a:cubicBezTo>
                      <a:pt x="33230" y="0"/>
                      <a:pt x="42772" y="9208"/>
                      <a:pt x="43186" y="2083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grpFill/>
              <a:ln w="3175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90" name="Arc 264"/>
              <p:cNvSpPr>
                <a:spLocks/>
              </p:cNvSpPr>
              <p:nvPr/>
            </p:nvSpPr>
            <p:spPr bwMode="auto">
              <a:xfrm flipV="1">
                <a:off x="914" y="2543"/>
                <a:ext cx="334" cy="97"/>
              </a:xfrm>
              <a:custGeom>
                <a:avLst/>
                <a:gdLst>
                  <a:gd name="T0" fmla="*/ 0 w 43200"/>
                  <a:gd name="T1" fmla="*/ 0 h 23263"/>
                  <a:gd name="T2" fmla="*/ 0 w 43200"/>
                  <a:gd name="T3" fmla="*/ 0 h 23263"/>
                  <a:gd name="T4" fmla="*/ 0 w 43200"/>
                  <a:gd name="T5" fmla="*/ 0 h 23263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3263"/>
                  <a:gd name="T11" fmla="*/ 43200 w 43200"/>
                  <a:gd name="T12" fmla="*/ 23263 h 2326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3263" fill="none" extrusionOk="0">
                    <a:moveTo>
                      <a:pt x="5" y="22103"/>
                    </a:moveTo>
                    <a:cubicBezTo>
                      <a:pt x="1" y="21935"/>
                      <a:pt x="0" y="21767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22154"/>
                      <a:pt x="43178" y="22709"/>
                      <a:pt x="43135" y="23262"/>
                    </a:cubicBezTo>
                  </a:path>
                  <a:path w="43200" h="23263" stroke="0" extrusionOk="0">
                    <a:moveTo>
                      <a:pt x="5" y="22103"/>
                    </a:moveTo>
                    <a:cubicBezTo>
                      <a:pt x="1" y="21935"/>
                      <a:pt x="0" y="21767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22154"/>
                      <a:pt x="43178" y="22709"/>
                      <a:pt x="43135" y="23262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grpFill/>
              <a:ln w="3175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91" name="Line 265"/>
              <p:cNvSpPr>
                <a:spLocks noChangeShapeType="1"/>
              </p:cNvSpPr>
              <p:nvPr/>
            </p:nvSpPr>
            <p:spPr bwMode="auto">
              <a:xfrm>
                <a:off x="1248" y="2317"/>
                <a:ext cx="0" cy="240"/>
              </a:xfrm>
              <a:prstGeom prst="line">
                <a:avLst/>
              </a:prstGeom>
              <a:grpFill/>
              <a:ln w="3175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92" name="Line 266"/>
              <p:cNvSpPr>
                <a:spLocks noChangeShapeType="1"/>
              </p:cNvSpPr>
              <p:nvPr/>
            </p:nvSpPr>
            <p:spPr bwMode="auto">
              <a:xfrm>
                <a:off x="914" y="2323"/>
                <a:ext cx="0" cy="221"/>
              </a:xfrm>
              <a:prstGeom prst="line">
                <a:avLst/>
              </a:prstGeom>
              <a:grpFill/>
              <a:ln w="3175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20" name="Group 267"/>
            <p:cNvGrpSpPr>
              <a:grpSpLocks/>
            </p:cNvGrpSpPr>
            <p:nvPr/>
          </p:nvGrpSpPr>
          <p:grpSpPr bwMode="auto">
            <a:xfrm>
              <a:off x="917984" y="1709003"/>
              <a:ext cx="36195" cy="54612"/>
              <a:chOff x="2133" y="2208"/>
              <a:chExt cx="150" cy="241"/>
            </a:xfrm>
            <a:grpFill/>
          </p:grpSpPr>
          <p:grpSp>
            <p:nvGrpSpPr>
              <p:cNvPr id="883" name="Group 268"/>
              <p:cNvGrpSpPr>
                <a:grpSpLocks/>
              </p:cNvGrpSpPr>
              <p:nvPr/>
            </p:nvGrpSpPr>
            <p:grpSpPr bwMode="auto">
              <a:xfrm>
                <a:off x="2133" y="2330"/>
                <a:ext cx="150" cy="119"/>
                <a:chOff x="2133" y="2384"/>
                <a:chExt cx="150" cy="119"/>
              </a:xfrm>
              <a:grpFill/>
            </p:grpSpPr>
            <p:sp>
              <p:nvSpPr>
                <p:cNvPr id="885" name="Freeform 269"/>
                <p:cNvSpPr>
                  <a:spLocks/>
                </p:cNvSpPr>
                <p:nvPr/>
              </p:nvSpPr>
              <p:spPr bwMode="auto">
                <a:xfrm>
                  <a:off x="2133" y="2384"/>
                  <a:ext cx="150" cy="119"/>
                </a:xfrm>
                <a:custGeom>
                  <a:avLst/>
                  <a:gdLst>
                    <a:gd name="T0" fmla="*/ 0 w 150"/>
                    <a:gd name="T1" fmla="*/ 46 h 119"/>
                    <a:gd name="T2" fmla="*/ 123 w 150"/>
                    <a:gd name="T3" fmla="*/ 119 h 119"/>
                    <a:gd name="T4" fmla="*/ 138 w 150"/>
                    <a:gd name="T5" fmla="*/ 64 h 119"/>
                    <a:gd name="T6" fmla="*/ 150 w 150"/>
                    <a:gd name="T7" fmla="*/ 16 h 119"/>
                    <a:gd name="T8" fmla="*/ 129 w 150"/>
                    <a:gd name="T9" fmla="*/ 0 h 119"/>
                    <a:gd name="T10" fmla="*/ 29 w 150"/>
                    <a:gd name="T11" fmla="*/ 16 h 119"/>
                    <a:gd name="T12" fmla="*/ 0 w 150"/>
                    <a:gd name="T13" fmla="*/ 46 h 119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50"/>
                    <a:gd name="T22" fmla="*/ 0 h 119"/>
                    <a:gd name="T23" fmla="*/ 150 w 150"/>
                    <a:gd name="T24" fmla="*/ 119 h 119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50" h="119">
                      <a:moveTo>
                        <a:pt x="0" y="46"/>
                      </a:moveTo>
                      <a:lnTo>
                        <a:pt x="123" y="119"/>
                      </a:lnTo>
                      <a:lnTo>
                        <a:pt x="138" y="64"/>
                      </a:lnTo>
                      <a:lnTo>
                        <a:pt x="150" y="16"/>
                      </a:lnTo>
                      <a:lnTo>
                        <a:pt x="129" y="0"/>
                      </a:lnTo>
                      <a:lnTo>
                        <a:pt x="29" y="16"/>
                      </a:lnTo>
                      <a:lnTo>
                        <a:pt x="0" y="46"/>
                      </a:lnTo>
                    </a:path>
                  </a:pathLst>
                </a:custGeom>
                <a:grpFill/>
                <a:ln w="3175" cmpd="sng">
                  <a:solidFill>
                    <a:srgbClr val="17366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86" name="Freeform 270"/>
                <p:cNvSpPr>
                  <a:spLocks/>
                </p:cNvSpPr>
                <p:nvPr/>
              </p:nvSpPr>
              <p:spPr bwMode="auto">
                <a:xfrm>
                  <a:off x="2163" y="2385"/>
                  <a:ext cx="97" cy="66"/>
                </a:xfrm>
                <a:custGeom>
                  <a:avLst/>
                  <a:gdLst>
                    <a:gd name="T0" fmla="*/ 0 w 97"/>
                    <a:gd name="T1" fmla="*/ 17 h 66"/>
                    <a:gd name="T2" fmla="*/ 80 w 97"/>
                    <a:gd name="T3" fmla="*/ 66 h 66"/>
                    <a:gd name="T4" fmla="*/ 97 w 97"/>
                    <a:gd name="T5" fmla="*/ 0 h 66"/>
                    <a:gd name="T6" fmla="*/ 0 w 97"/>
                    <a:gd name="T7" fmla="*/ 15 h 66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97"/>
                    <a:gd name="T13" fmla="*/ 0 h 66"/>
                    <a:gd name="T14" fmla="*/ 97 w 97"/>
                    <a:gd name="T15" fmla="*/ 66 h 6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97" h="66">
                      <a:moveTo>
                        <a:pt x="0" y="17"/>
                      </a:moveTo>
                      <a:lnTo>
                        <a:pt x="80" y="66"/>
                      </a:lnTo>
                      <a:lnTo>
                        <a:pt x="97" y="0"/>
                      </a:lnTo>
                      <a:lnTo>
                        <a:pt x="0" y="15"/>
                      </a:lnTo>
                    </a:path>
                  </a:pathLst>
                </a:custGeom>
                <a:grpFill/>
                <a:ln w="3175" cmpd="sng">
                  <a:solidFill>
                    <a:srgbClr val="17366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87" name="Line 271"/>
                <p:cNvSpPr>
                  <a:spLocks noChangeShapeType="1"/>
                </p:cNvSpPr>
                <p:nvPr/>
              </p:nvSpPr>
              <p:spPr bwMode="auto">
                <a:xfrm>
                  <a:off x="2246" y="2456"/>
                  <a:ext cx="9" cy="42"/>
                </a:xfrm>
                <a:prstGeom prst="line">
                  <a:avLst/>
                </a:prstGeom>
                <a:grpFill/>
                <a:ln w="3175">
                  <a:solidFill>
                    <a:srgbClr val="17366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884" name="Line 272"/>
              <p:cNvSpPr>
                <a:spLocks noChangeShapeType="1"/>
              </p:cNvSpPr>
              <p:nvPr/>
            </p:nvSpPr>
            <p:spPr bwMode="auto">
              <a:xfrm flipV="1">
                <a:off x="2224" y="2208"/>
                <a:ext cx="0" cy="144"/>
              </a:xfrm>
              <a:prstGeom prst="line">
                <a:avLst/>
              </a:prstGeom>
              <a:grpFill/>
              <a:ln w="9525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52" name="Line 273"/>
            <p:cNvSpPr>
              <a:spLocks noChangeShapeType="1"/>
            </p:cNvSpPr>
            <p:nvPr/>
          </p:nvSpPr>
          <p:spPr bwMode="auto">
            <a:xfrm flipV="1">
              <a:off x="992960" y="1786435"/>
              <a:ext cx="0" cy="65208"/>
            </a:xfrm>
            <a:prstGeom prst="line">
              <a:avLst/>
            </a:prstGeom>
            <a:grpFill/>
            <a:ln w="9525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855" name="Group 274"/>
            <p:cNvGrpSpPr>
              <a:grpSpLocks/>
            </p:cNvGrpSpPr>
            <p:nvPr/>
          </p:nvGrpSpPr>
          <p:grpSpPr bwMode="auto">
            <a:xfrm>
              <a:off x="915398" y="1795404"/>
              <a:ext cx="60325" cy="54612"/>
              <a:chOff x="2352" y="3792"/>
              <a:chExt cx="329" cy="318"/>
            </a:xfrm>
            <a:grpFill/>
          </p:grpSpPr>
          <p:sp>
            <p:nvSpPr>
              <p:cNvPr id="856" name="Freeform 275"/>
              <p:cNvSpPr>
                <a:spLocks/>
              </p:cNvSpPr>
              <p:nvPr/>
            </p:nvSpPr>
            <p:spPr bwMode="auto">
              <a:xfrm>
                <a:off x="2352" y="3792"/>
                <a:ext cx="329" cy="318"/>
              </a:xfrm>
              <a:custGeom>
                <a:avLst/>
                <a:gdLst>
                  <a:gd name="T0" fmla="*/ 76 w 675"/>
                  <a:gd name="T1" fmla="*/ 55 h 653"/>
                  <a:gd name="T2" fmla="*/ 74 w 675"/>
                  <a:gd name="T3" fmla="*/ 23 h 653"/>
                  <a:gd name="T4" fmla="*/ 33 w 675"/>
                  <a:gd name="T5" fmla="*/ 0 h 653"/>
                  <a:gd name="T6" fmla="*/ 0 w 675"/>
                  <a:gd name="T7" fmla="*/ 20 h 653"/>
                  <a:gd name="T8" fmla="*/ 0 w 675"/>
                  <a:gd name="T9" fmla="*/ 53 h 653"/>
                  <a:gd name="T10" fmla="*/ 40 w 675"/>
                  <a:gd name="T11" fmla="*/ 75 h 653"/>
                  <a:gd name="T12" fmla="*/ 78 w 675"/>
                  <a:gd name="T13" fmla="*/ 53 h 65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75"/>
                  <a:gd name="T22" fmla="*/ 0 h 653"/>
                  <a:gd name="T23" fmla="*/ 675 w 675"/>
                  <a:gd name="T24" fmla="*/ 653 h 65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75" h="653">
                    <a:moveTo>
                      <a:pt x="654" y="477"/>
                    </a:moveTo>
                    <a:lnTo>
                      <a:pt x="639" y="198"/>
                    </a:lnTo>
                    <a:lnTo>
                      <a:pt x="288" y="0"/>
                    </a:lnTo>
                    <a:lnTo>
                      <a:pt x="0" y="173"/>
                    </a:lnTo>
                    <a:lnTo>
                      <a:pt x="0" y="461"/>
                    </a:lnTo>
                    <a:lnTo>
                      <a:pt x="345" y="653"/>
                    </a:lnTo>
                    <a:lnTo>
                      <a:pt x="675" y="458"/>
                    </a:lnTo>
                  </a:path>
                </a:pathLst>
              </a:custGeom>
              <a:grpFill/>
              <a:ln w="3175" cap="flat" cmpd="sng">
                <a:solidFill>
                  <a:srgbClr val="17366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7" name="Freeform 276"/>
              <p:cNvSpPr>
                <a:spLocks/>
              </p:cNvSpPr>
              <p:nvPr/>
            </p:nvSpPr>
            <p:spPr bwMode="auto">
              <a:xfrm>
                <a:off x="2533" y="3896"/>
                <a:ext cx="128" cy="80"/>
              </a:xfrm>
              <a:custGeom>
                <a:avLst/>
                <a:gdLst>
                  <a:gd name="T0" fmla="*/ 0 w 261"/>
                  <a:gd name="T1" fmla="*/ 19 h 164"/>
                  <a:gd name="T2" fmla="*/ 31 w 261"/>
                  <a:gd name="T3" fmla="*/ 0 h 164"/>
                  <a:gd name="T4" fmla="*/ 0 60000 65536"/>
                  <a:gd name="T5" fmla="*/ 0 60000 65536"/>
                  <a:gd name="T6" fmla="*/ 0 w 261"/>
                  <a:gd name="T7" fmla="*/ 0 h 164"/>
                  <a:gd name="T8" fmla="*/ 261 w 261"/>
                  <a:gd name="T9" fmla="*/ 164 h 164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61" h="164">
                    <a:moveTo>
                      <a:pt x="0" y="164"/>
                    </a:moveTo>
                    <a:lnTo>
                      <a:pt x="261" y="0"/>
                    </a:lnTo>
                  </a:path>
                </a:pathLst>
              </a:custGeom>
              <a:grpFill/>
              <a:ln w="3175" cmpd="sng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9" name="Freeform 277"/>
              <p:cNvSpPr>
                <a:spLocks/>
              </p:cNvSpPr>
              <p:nvPr/>
            </p:nvSpPr>
            <p:spPr bwMode="auto">
              <a:xfrm>
                <a:off x="2352" y="3881"/>
                <a:ext cx="161" cy="90"/>
              </a:xfrm>
              <a:custGeom>
                <a:avLst/>
                <a:gdLst>
                  <a:gd name="T0" fmla="*/ 0 w 330"/>
                  <a:gd name="T1" fmla="*/ 0 h 186"/>
                  <a:gd name="T2" fmla="*/ 39 w 330"/>
                  <a:gd name="T3" fmla="*/ 21 h 186"/>
                  <a:gd name="T4" fmla="*/ 0 60000 65536"/>
                  <a:gd name="T5" fmla="*/ 0 60000 65536"/>
                  <a:gd name="T6" fmla="*/ 0 w 330"/>
                  <a:gd name="T7" fmla="*/ 0 h 186"/>
                  <a:gd name="T8" fmla="*/ 330 w 330"/>
                  <a:gd name="T9" fmla="*/ 186 h 18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30" h="186">
                    <a:moveTo>
                      <a:pt x="0" y="0"/>
                    </a:moveTo>
                    <a:lnTo>
                      <a:pt x="330" y="186"/>
                    </a:lnTo>
                  </a:path>
                </a:pathLst>
              </a:custGeom>
              <a:grpFill/>
              <a:ln w="3175" cmpd="sng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5" name="Freeform 278"/>
              <p:cNvSpPr>
                <a:spLocks/>
              </p:cNvSpPr>
              <p:nvPr/>
            </p:nvSpPr>
            <p:spPr bwMode="auto">
              <a:xfrm>
                <a:off x="2522" y="3989"/>
                <a:ext cx="0" cy="121"/>
              </a:xfrm>
              <a:custGeom>
                <a:avLst/>
                <a:gdLst>
                  <a:gd name="T0" fmla="*/ 0 w 1"/>
                  <a:gd name="T1" fmla="*/ 29 h 249"/>
                  <a:gd name="T2" fmla="*/ 0 w 1"/>
                  <a:gd name="T3" fmla="*/ 0 h 249"/>
                  <a:gd name="T4" fmla="*/ 0 60000 65536"/>
                  <a:gd name="T5" fmla="*/ 0 60000 65536"/>
                  <a:gd name="T6" fmla="*/ 0 w 1"/>
                  <a:gd name="T7" fmla="*/ 0 h 249"/>
                  <a:gd name="T8" fmla="*/ 0 w 1"/>
                  <a:gd name="T9" fmla="*/ 249 h 249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" h="249">
                    <a:moveTo>
                      <a:pt x="0" y="249"/>
                    </a:moveTo>
                    <a:lnTo>
                      <a:pt x="0" y="0"/>
                    </a:lnTo>
                  </a:path>
                </a:pathLst>
              </a:custGeom>
              <a:grpFill/>
              <a:ln w="3175" cmpd="sng">
                <a:solidFill>
                  <a:srgbClr val="173660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2" name="Freeform 279"/>
              <p:cNvSpPr>
                <a:spLocks/>
              </p:cNvSpPr>
              <p:nvPr/>
            </p:nvSpPr>
            <p:spPr bwMode="auto">
              <a:xfrm>
                <a:off x="2361" y="3904"/>
                <a:ext cx="152" cy="188"/>
              </a:xfrm>
              <a:custGeom>
                <a:avLst/>
                <a:gdLst>
                  <a:gd name="T0" fmla="*/ 0 w 312"/>
                  <a:gd name="T1" fmla="*/ 0 h 387"/>
                  <a:gd name="T2" fmla="*/ 0 w 312"/>
                  <a:gd name="T3" fmla="*/ 25 h 387"/>
                  <a:gd name="T4" fmla="*/ 36 w 312"/>
                  <a:gd name="T5" fmla="*/ 44 h 387"/>
                  <a:gd name="T6" fmla="*/ 36 w 312"/>
                  <a:gd name="T7" fmla="*/ 20 h 387"/>
                  <a:gd name="T8" fmla="*/ 0 w 312"/>
                  <a:gd name="T9" fmla="*/ 0 h 38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2"/>
                  <a:gd name="T16" fmla="*/ 0 h 387"/>
                  <a:gd name="T17" fmla="*/ 312 w 312"/>
                  <a:gd name="T18" fmla="*/ 387 h 38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2" h="387">
                    <a:moveTo>
                      <a:pt x="0" y="0"/>
                    </a:moveTo>
                    <a:lnTo>
                      <a:pt x="0" y="216"/>
                    </a:lnTo>
                    <a:lnTo>
                      <a:pt x="312" y="387"/>
                    </a:lnTo>
                    <a:lnTo>
                      <a:pt x="312" y="17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17366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900" name="Group 100"/>
          <p:cNvGrpSpPr/>
          <p:nvPr userDrawn="1"/>
        </p:nvGrpSpPr>
        <p:grpSpPr>
          <a:xfrm>
            <a:off x="3116446" y="4761300"/>
            <a:ext cx="538133" cy="539337"/>
            <a:chOff x="762001" y="1676401"/>
            <a:chExt cx="331788" cy="333375"/>
          </a:xfrm>
          <a:solidFill>
            <a:srgbClr val="173660"/>
          </a:solidFill>
        </p:grpSpPr>
        <p:sp>
          <p:nvSpPr>
            <p:cNvPr id="901" name="Line 211"/>
            <p:cNvSpPr>
              <a:spLocks noChangeShapeType="1"/>
            </p:cNvSpPr>
            <p:nvPr/>
          </p:nvSpPr>
          <p:spPr bwMode="auto">
            <a:xfrm flipV="1">
              <a:off x="992961" y="1676401"/>
              <a:ext cx="0" cy="66023"/>
            </a:xfrm>
            <a:prstGeom prst="line">
              <a:avLst/>
            </a:prstGeom>
            <a:grpFill/>
            <a:ln w="9525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02" name="Freeform 212"/>
            <p:cNvSpPr>
              <a:spLocks/>
            </p:cNvSpPr>
            <p:nvPr/>
          </p:nvSpPr>
          <p:spPr bwMode="auto">
            <a:xfrm>
              <a:off x="972278" y="1867949"/>
              <a:ext cx="44813" cy="50536"/>
            </a:xfrm>
            <a:custGeom>
              <a:avLst/>
              <a:gdLst>
                <a:gd name="T0" fmla="*/ 0 w 672"/>
                <a:gd name="T1" fmla="*/ 0 h 720"/>
                <a:gd name="T2" fmla="*/ 0 w 672"/>
                <a:gd name="T3" fmla="*/ 0 h 720"/>
                <a:gd name="T4" fmla="*/ 0 w 672"/>
                <a:gd name="T5" fmla="*/ 0 h 720"/>
                <a:gd name="T6" fmla="*/ 0 w 672"/>
                <a:gd name="T7" fmla="*/ 0 h 72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72"/>
                <a:gd name="T13" fmla="*/ 0 h 720"/>
                <a:gd name="T14" fmla="*/ 672 w 672"/>
                <a:gd name="T15" fmla="*/ 720 h 72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72" h="720">
                  <a:moveTo>
                    <a:pt x="48" y="720"/>
                  </a:moveTo>
                  <a:lnTo>
                    <a:pt x="672" y="384"/>
                  </a:lnTo>
                  <a:lnTo>
                    <a:pt x="624" y="0"/>
                  </a:lnTo>
                  <a:lnTo>
                    <a:pt x="0" y="720"/>
                  </a:lnTo>
                </a:path>
              </a:pathLst>
            </a:custGeom>
            <a:grpFill/>
            <a:ln w="9525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03" name="Oval 213"/>
            <p:cNvSpPr>
              <a:spLocks noChangeArrowheads="1"/>
            </p:cNvSpPr>
            <p:nvPr/>
          </p:nvSpPr>
          <p:spPr bwMode="auto">
            <a:xfrm rot="1789520">
              <a:off x="1017091" y="1855723"/>
              <a:ext cx="37919" cy="61947"/>
            </a:xfrm>
            <a:prstGeom prst="ellipse">
              <a:avLst/>
            </a:prstGeom>
            <a:grpFill/>
            <a:ln w="952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04" name="Oval 214"/>
            <p:cNvSpPr>
              <a:spLocks noChangeArrowheads="1"/>
            </p:cNvSpPr>
            <p:nvPr/>
          </p:nvSpPr>
          <p:spPr bwMode="auto">
            <a:xfrm rot="1789520">
              <a:off x="1030018" y="1862243"/>
              <a:ext cx="37919" cy="61947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05" name="Freeform 215"/>
            <p:cNvSpPr>
              <a:spLocks/>
            </p:cNvSpPr>
            <p:nvPr/>
          </p:nvSpPr>
          <p:spPr bwMode="auto">
            <a:xfrm rot="21589520">
              <a:off x="1013644" y="1858168"/>
              <a:ext cx="51707" cy="61132"/>
            </a:xfrm>
            <a:custGeom>
              <a:avLst/>
              <a:gdLst>
                <a:gd name="T0" fmla="*/ 0 w 457"/>
                <a:gd name="T1" fmla="*/ 1 h 566"/>
                <a:gd name="T2" fmla="*/ 0 w 457"/>
                <a:gd name="T3" fmla="*/ 1 h 566"/>
                <a:gd name="T4" fmla="*/ 0 w 457"/>
                <a:gd name="T5" fmla="*/ 1 h 566"/>
                <a:gd name="T6" fmla="*/ 0 w 457"/>
                <a:gd name="T7" fmla="*/ 1 h 566"/>
                <a:gd name="T8" fmla="*/ 0 w 457"/>
                <a:gd name="T9" fmla="*/ 1 h 566"/>
                <a:gd name="T10" fmla="*/ 0 w 457"/>
                <a:gd name="T11" fmla="*/ 1 h 566"/>
                <a:gd name="T12" fmla="*/ 0 w 457"/>
                <a:gd name="T13" fmla="*/ 0 h 566"/>
                <a:gd name="T14" fmla="*/ 0 w 457"/>
                <a:gd name="T15" fmla="*/ 0 h 566"/>
                <a:gd name="T16" fmla="*/ 0 w 457"/>
                <a:gd name="T17" fmla="*/ 0 h 566"/>
                <a:gd name="T18" fmla="*/ 1 w 457"/>
                <a:gd name="T19" fmla="*/ 0 h 566"/>
                <a:gd name="T20" fmla="*/ 1 w 457"/>
                <a:gd name="T21" fmla="*/ 0 h 566"/>
                <a:gd name="T22" fmla="*/ 1 w 457"/>
                <a:gd name="T23" fmla="*/ 0 h 566"/>
                <a:gd name="T24" fmla="*/ 1 w 457"/>
                <a:gd name="T25" fmla="*/ 0 h 566"/>
                <a:gd name="T26" fmla="*/ 1 w 457"/>
                <a:gd name="T27" fmla="*/ 0 h 566"/>
                <a:gd name="T28" fmla="*/ 1 w 457"/>
                <a:gd name="T29" fmla="*/ 0 h 566"/>
                <a:gd name="T30" fmla="*/ 1 w 457"/>
                <a:gd name="T31" fmla="*/ 0 h 566"/>
                <a:gd name="T32" fmla="*/ 1 w 457"/>
                <a:gd name="T33" fmla="*/ 0 h 566"/>
                <a:gd name="T34" fmla="*/ 1 w 457"/>
                <a:gd name="T35" fmla="*/ 0 h 566"/>
                <a:gd name="T36" fmla="*/ 0 w 457"/>
                <a:gd name="T37" fmla="*/ 0 h 566"/>
                <a:gd name="T38" fmla="*/ 0 w 457"/>
                <a:gd name="T39" fmla="*/ 1 h 566"/>
                <a:gd name="T40" fmla="*/ 0 w 457"/>
                <a:gd name="T41" fmla="*/ 1 h 566"/>
                <a:gd name="T42" fmla="*/ 0 w 457"/>
                <a:gd name="T43" fmla="*/ 1 h 566"/>
                <a:gd name="T44" fmla="*/ 0 w 457"/>
                <a:gd name="T45" fmla="*/ 1 h 566"/>
                <a:gd name="T46" fmla="*/ 0 w 457"/>
                <a:gd name="T47" fmla="*/ 1 h 566"/>
                <a:gd name="T48" fmla="*/ 0 w 457"/>
                <a:gd name="T49" fmla="*/ 1 h 566"/>
                <a:gd name="T50" fmla="*/ 0 w 457"/>
                <a:gd name="T51" fmla="*/ 1 h 566"/>
                <a:gd name="T52" fmla="*/ 0 w 457"/>
                <a:gd name="T53" fmla="*/ 1 h 566"/>
                <a:gd name="T54" fmla="*/ 0 w 457"/>
                <a:gd name="T55" fmla="*/ 1 h 566"/>
                <a:gd name="T56" fmla="*/ 0 w 457"/>
                <a:gd name="T57" fmla="*/ 1 h 566"/>
                <a:gd name="T58" fmla="*/ 0 w 457"/>
                <a:gd name="T59" fmla="*/ 1 h 566"/>
                <a:gd name="T60" fmla="*/ 0 w 457"/>
                <a:gd name="T61" fmla="*/ 1 h 566"/>
                <a:gd name="T62" fmla="*/ 0 w 457"/>
                <a:gd name="T63" fmla="*/ 1 h 566"/>
                <a:gd name="T64" fmla="*/ 0 w 457"/>
                <a:gd name="T65" fmla="*/ 1 h 566"/>
                <a:gd name="T66" fmla="*/ 0 w 457"/>
                <a:gd name="T67" fmla="*/ 1 h 566"/>
                <a:gd name="T68" fmla="*/ 0 w 457"/>
                <a:gd name="T69" fmla="*/ 1 h 566"/>
                <a:gd name="T70" fmla="*/ 0 w 457"/>
                <a:gd name="T71" fmla="*/ 1 h 566"/>
                <a:gd name="T72" fmla="*/ 0 w 457"/>
                <a:gd name="T73" fmla="*/ 1 h 566"/>
                <a:gd name="T74" fmla="*/ 0 w 457"/>
                <a:gd name="T75" fmla="*/ 1 h 566"/>
                <a:gd name="T76" fmla="*/ 0 w 457"/>
                <a:gd name="T77" fmla="*/ 1 h 566"/>
                <a:gd name="T78" fmla="*/ 0 w 457"/>
                <a:gd name="T79" fmla="*/ 1 h 566"/>
                <a:gd name="T80" fmla="*/ 0 w 457"/>
                <a:gd name="T81" fmla="*/ 1 h 566"/>
                <a:gd name="T82" fmla="*/ 0 w 457"/>
                <a:gd name="T83" fmla="*/ 1 h 56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57"/>
                <a:gd name="T127" fmla="*/ 0 h 566"/>
                <a:gd name="T128" fmla="*/ 457 w 457"/>
                <a:gd name="T129" fmla="*/ 566 h 56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57" h="566">
                  <a:moveTo>
                    <a:pt x="150" y="566"/>
                  </a:moveTo>
                  <a:lnTo>
                    <a:pt x="37" y="504"/>
                  </a:lnTo>
                  <a:lnTo>
                    <a:pt x="15" y="470"/>
                  </a:lnTo>
                  <a:lnTo>
                    <a:pt x="0" y="413"/>
                  </a:lnTo>
                  <a:lnTo>
                    <a:pt x="0" y="347"/>
                  </a:lnTo>
                  <a:lnTo>
                    <a:pt x="25" y="248"/>
                  </a:lnTo>
                  <a:lnTo>
                    <a:pt x="61" y="171"/>
                  </a:lnTo>
                  <a:lnTo>
                    <a:pt x="130" y="86"/>
                  </a:lnTo>
                  <a:lnTo>
                    <a:pt x="199" y="27"/>
                  </a:lnTo>
                  <a:lnTo>
                    <a:pt x="259" y="8"/>
                  </a:lnTo>
                  <a:lnTo>
                    <a:pt x="313" y="0"/>
                  </a:lnTo>
                  <a:lnTo>
                    <a:pt x="346" y="15"/>
                  </a:lnTo>
                  <a:lnTo>
                    <a:pt x="457" y="75"/>
                  </a:lnTo>
                  <a:lnTo>
                    <a:pt x="396" y="66"/>
                  </a:lnTo>
                  <a:lnTo>
                    <a:pt x="352" y="75"/>
                  </a:lnTo>
                  <a:lnTo>
                    <a:pt x="304" y="99"/>
                  </a:lnTo>
                  <a:lnTo>
                    <a:pt x="262" y="132"/>
                  </a:lnTo>
                  <a:lnTo>
                    <a:pt x="214" y="176"/>
                  </a:lnTo>
                  <a:lnTo>
                    <a:pt x="187" y="174"/>
                  </a:lnTo>
                  <a:lnTo>
                    <a:pt x="195" y="204"/>
                  </a:lnTo>
                  <a:lnTo>
                    <a:pt x="174" y="201"/>
                  </a:lnTo>
                  <a:lnTo>
                    <a:pt x="163" y="215"/>
                  </a:lnTo>
                  <a:lnTo>
                    <a:pt x="180" y="221"/>
                  </a:lnTo>
                  <a:lnTo>
                    <a:pt x="180" y="228"/>
                  </a:lnTo>
                  <a:lnTo>
                    <a:pt x="162" y="254"/>
                  </a:lnTo>
                  <a:lnTo>
                    <a:pt x="138" y="245"/>
                  </a:lnTo>
                  <a:lnTo>
                    <a:pt x="136" y="272"/>
                  </a:lnTo>
                  <a:lnTo>
                    <a:pt x="153" y="279"/>
                  </a:lnTo>
                  <a:lnTo>
                    <a:pt x="145" y="297"/>
                  </a:lnTo>
                  <a:lnTo>
                    <a:pt x="123" y="305"/>
                  </a:lnTo>
                  <a:lnTo>
                    <a:pt x="117" y="326"/>
                  </a:lnTo>
                  <a:lnTo>
                    <a:pt x="130" y="333"/>
                  </a:lnTo>
                  <a:lnTo>
                    <a:pt x="126" y="350"/>
                  </a:lnTo>
                  <a:lnTo>
                    <a:pt x="105" y="351"/>
                  </a:lnTo>
                  <a:lnTo>
                    <a:pt x="93" y="360"/>
                  </a:lnTo>
                  <a:lnTo>
                    <a:pt x="118" y="383"/>
                  </a:lnTo>
                  <a:lnTo>
                    <a:pt x="111" y="420"/>
                  </a:lnTo>
                  <a:lnTo>
                    <a:pt x="90" y="426"/>
                  </a:lnTo>
                  <a:lnTo>
                    <a:pt x="85" y="438"/>
                  </a:lnTo>
                  <a:lnTo>
                    <a:pt x="108" y="453"/>
                  </a:lnTo>
                  <a:lnTo>
                    <a:pt x="121" y="528"/>
                  </a:lnTo>
                  <a:lnTo>
                    <a:pt x="150" y="566"/>
                  </a:lnTo>
                  <a:close/>
                </a:path>
              </a:pathLst>
            </a:custGeom>
            <a:grpFill/>
            <a:ln w="9525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06" name="Oval 216"/>
            <p:cNvSpPr>
              <a:spLocks noChangeArrowheads="1"/>
            </p:cNvSpPr>
            <p:nvPr/>
          </p:nvSpPr>
          <p:spPr bwMode="auto">
            <a:xfrm rot="1789520">
              <a:off x="1039497" y="1877730"/>
              <a:ext cx="19821" cy="32604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07" name="Oval 217"/>
            <p:cNvSpPr>
              <a:spLocks noChangeArrowheads="1"/>
            </p:cNvSpPr>
            <p:nvPr/>
          </p:nvSpPr>
          <p:spPr bwMode="auto">
            <a:xfrm rot="20150061">
              <a:off x="1009335" y="1885066"/>
              <a:ext cx="4309" cy="7336"/>
            </a:xfrm>
            <a:prstGeom prst="ellipse">
              <a:avLst/>
            </a:prstGeom>
            <a:grpFill/>
            <a:ln w="952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08" name="Oval 218"/>
            <p:cNvSpPr>
              <a:spLocks noChangeArrowheads="1"/>
            </p:cNvSpPr>
            <p:nvPr/>
          </p:nvSpPr>
          <p:spPr bwMode="auto">
            <a:xfrm rot="1789520">
              <a:off x="858521" y="1942123"/>
              <a:ext cx="38780" cy="61132"/>
            </a:xfrm>
            <a:prstGeom prst="ellipse">
              <a:avLst/>
            </a:prstGeom>
            <a:grpFill/>
            <a:ln w="952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09" name="Oval 219"/>
            <p:cNvSpPr>
              <a:spLocks noChangeArrowheads="1"/>
            </p:cNvSpPr>
            <p:nvPr/>
          </p:nvSpPr>
          <p:spPr bwMode="auto">
            <a:xfrm rot="1789520">
              <a:off x="871449" y="1948644"/>
              <a:ext cx="37919" cy="61132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10" name="Freeform 220"/>
            <p:cNvSpPr>
              <a:spLocks/>
            </p:cNvSpPr>
            <p:nvPr/>
          </p:nvSpPr>
          <p:spPr bwMode="auto">
            <a:xfrm rot="21589520">
              <a:off x="854213" y="1943753"/>
              <a:ext cx="52569" cy="60317"/>
            </a:xfrm>
            <a:custGeom>
              <a:avLst/>
              <a:gdLst>
                <a:gd name="T0" fmla="*/ 0 w 457"/>
                <a:gd name="T1" fmla="*/ 1 h 566"/>
                <a:gd name="T2" fmla="*/ 0 w 457"/>
                <a:gd name="T3" fmla="*/ 1 h 566"/>
                <a:gd name="T4" fmla="*/ 0 w 457"/>
                <a:gd name="T5" fmla="*/ 1 h 566"/>
                <a:gd name="T6" fmla="*/ 0 w 457"/>
                <a:gd name="T7" fmla="*/ 1 h 566"/>
                <a:gd name="T8" fmla="*/ 0 w 457"/>
                <a:gd name="T9" fmla="*/ 1 h 566"/>
                <a:gd name="T10" fmla="*/ 0 w 457"/>
                <a:gd name="T11" fmla="*/ 1 h 566"/>
                <a:gd name="T12" fmla="*/ 0 w 457"/>
                <a:gd name="T13" fmla="*/ 0 h 566"/>
                <a:gd name="T14" fmla="*/ 0 w 457"/>
                <a:gd name="T15" fmla="*/ 0 h 566"/>
                <a:gd name="T16" fmla="*/ 1 w 457"/>
                <a:gd name="T17" fmla="*/ 0 h 566"/>
                <a:gd name="T18" fmla="*/ 1 w 457"/>
                <a:gd name="T19" fmla="*/ 0 h 566"/>
                <a:gd name="T20" fmla="*/ 1 w 457"/>
                <a:gd name="T21" fmla="*/ 0 h 566"/>
                <a:gd name="T22" fmla="*/ 1 w 457"/>
                <a:gd name="T23" fmla="*/ 0 h 566"/>
                <a:gd name="T24" fmla="*/ 1 w 457"/>
                <a:gd name="T25" fmla="*/ 0 h 566"/>
                <a:gd name="T26" fmla="*/ 1 w 457"/>
                <a:gd name="T27" fmla="*/ 0 h 566"/>
                <a:gd name="T28" fmla="*/ 1 w 457"/>
                <a:gd name="T29" fmla="*/ 0 h 566"/>
                <a:gd name="T30" fmla="*/ 1 w 457"/>
                <a:gd name="T31" fmla="*/ 0 h 566"/>
                <a:gd name="T32" fmla="*/ 1 w 457"/>
                <a:gd name="T33" fmla="*/ 0 h 566"/>
                <a:gd name="T34" fmla="*/ 1 w 457"/>
                <a:gd name="T35" fmla="*/ 0 h 566"/>
                <a:gd name="T36" fmla="*/ 0 w 457"/>
                <a:gd name="T37" fmla="*/ 0 h 566"/>
                <a:gd name="T38" fmla="*/ 0 w 457"/>
                <a:gd name="T39" fmla="*/ 1 h 566"/>
                <a:gd name="T40" fmla="*/ 0 w 457"/>
                <a:gd name="T41" fmla="*/ 0 h 566"/>
                <a:gd name="T42" fmla="*/ 0 w 457"/>
                <a:gd name="T43" fmla="*/ 1 h 566"/>
                <a:gd name="T44" fmla="*/ 0 w 457"/>
                <a:gd name="T45" fmla="*/ 1 h 566"/>
                <a:gd name="T46" fmla="*/ 0 w 457"/>
                <a:gd name="T47" fmla="*/ 1 h 566"/>
                <a:gd name="T48" fmla="*/ 0 w 457"/>
                <a:gd name="T49" fmla="*/ 1 h 566"/>
                <a:gd name="T50" fmla="*/ 0 w 457"/>
                <a:gd name="T51" fmla="*/ 1 h 566"/>
                <a:gd name="T52" fmla="*/ 0 w 457"/>
                <a:gd name="T53" fmla="*/ 1 h 566"/>
                <a:gd name="T54" fmla="*/ 0 w 457"/>
                <a:gd name="T55" fmla="*/ 1 h 566"/>
                <a:gd name="T56" fmla="*/ 0 w 457"/>
                <a:gd name="T57" fmla="*/ 1 h 566"/>
                <a:gd name="T58" fmla="*/ 0 w 457"/>
                <a:gd name="T59" fmla="*/ 1 h 566"/>
                <a:gd name="T60" fmla="*/ 0 w 457"/>
                <a:gd name="T61" fmla="*/ 1 h 566"/>
                <a:gd name="T62" fmla="*/ 0 w 457"/>
                <a:gd name="T63" fmla="*/ 1 h 566"/>
                <a:gd name="T64" fmla="*/ 0 w 457"/>
                <a:gd name="T65" fmla="*/ 1 h 566"/>
                <a:gd name="T66" fmla="*/ 0 w 457"/>
                <a:gd name="T67" fmla="*/ 1 h 566"/>
                <a:gd name="T68" fmla="*/ 0 w 457"/>
                <a:gd name="T69" fmla="*/ 1 h 566"/>
                <a:gd name="T70" fmla="*/ 0 w 457"/>
                <a:gd name="T71" fmla="*/ 1 h 566"/>
                <a:gd name="T72" fmla="*/ 0 w 457"/>
                <a:gd name="T73" fmla="*/ 1 h 566"/>
                <a:gd name="T74" fmla="*/ 0 w 457"/>
                <a:gd name="T75" fmla="*/ 1 h 566"/>
                <a:gd name="T76" fmla="*/ 0 w 457"/>
                <a:gd name="T77" fmla="*/ 1 h 566"/>
                <a:gd name="T78" fmla="*/ 0 w 457"/>
                <a:gd name="T79" fmla="*/ 1 h 566"/>
                <a:gd name="T80" fmla="*/ 0 w 457"/>
                <a:gd name="T81" fmla="*/ 1 h 566"/>
                <a:gd name="T82" fmla="*/ 0 w 457"/>
                <a:gd name="T83" fmla="*/ 1 h 56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57"/>
                <a:gd name="T127" fmla="*/ 0 h 566"/>
                <a:gd name="T128" fmla="*/ 457 w 457"/>
                <a:gd name="T129" fmla="*/ 566 h 56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57" h="566">
                  <a:moveTo>
                    <a:pt x="150" y="566"/>
                  </a:moveTo>
                  <a:lnTo>
                    <a:pt x="37" y="504"/>
                  </a:lnTo>
                  <a:lnTo>
                    <a:pt x="15" y="470"/>
                  </a:lnTo>
                  <a:lnTo>
                    <a:pt x="0" y="413"/>
                  </a:lnTo>
                  <a:lnTo>
                    <a:pt x="0" y="347"/>
                  </a:lnTo>
                  <a:lnTo>
                    <a:pt x="25" y="248"/>
                  </a:lnTo>
                  <a:lnTo>
                    <a:pt x="61" y="171"/>
                  </a:lnTo>
                  <a:lnTo>
                    <a:pt x="130" y="86"/>
                  </a:lnTo>
                  <a:lnTo>
                    <a:pt x="199" y="27"/>
                  </a:lnTo>
                  <a:lnTo>
                    <a:pt x="259" y="8"/>
                  </a:lnTo>
                  <a:lnTo>
                    <a:pt x="313" y="0"/>
                  </a:lnTo>
                  <a:lnTo>
                    <a:pt x="346" y="15"/>
                  </a:lnTo>
                  <a:lnTo>
                    <a:pt x="457" y="75"/>
                  </a:lnTo>
                  <a:lnTo>
                    <a:pt x="396" y="66"/>
                  </a:lnTo>
                  <a:lnTo>
                    <a:pt x="352" y="75"/>
                  </a:lnTo>
                  <a:lnTo>
                    <a:pt x="304" y="99"/>
                  </a:lnTo>
                  <a:lnTo>
                    <a:pt x="262" y="132"/>
                  </a:lnTo>
                  <a:lnTo>
                    <a:pt x="214" y="176"/>
                  </a:lnTo>
                  <a:lnTo>
                    <a:pt x="187" y="174"/>
                  </a:lnTo>
                  <a:lnTo>
                    <a:pt x="195" y="204"/>
                  </a:lnTo>
                  <a:lnTo>
                    <a:pt x="174" y="201"/>
                  </a:lnTo>
                  <a:lnTo>
                    <a:pt x="163" y="215"/>
                  </a:lnTo>
                  <a:lnTo>
                    <a:pt x="180" y="221"/>
                  </a:lnTo>
                  <a:lnTo>
                    <a:pt x="180" y="228"/>
                  </a:lnTo>
                  <a:lnTo>
                    <a:pt x="162" y="254"/>
                  </a:lnTo>
                  <a:lnTo>
                    <a:pt x="138" y="245"/>
                  </a:lnTo>
                  <a:lnTo>
                    <a:pt x="136" y="272"/>
                  </a:lnTo>
                  <a:lnTo>
                    <a:pt x="153" y="279"/>
                  </a:lnTo>
                  <a:lnTo>
                    <a:pt x="145" y="297"/>
                  </a:lnTo>
                  <a:lnTo>
                    <a:pt x="123" y="305"/>
                  </a:lnTo>
                  <a:lnTo>
                    <a:pt x="117" y="326"/>
                  </a:lnTo>
                  <a:lnTo>
                    <a:pt x="130" y="333"/>
                  </a:lnTo>
                  <a:lnTo>
                    <a:pt x="126" y="350"/>
                  </a:lnTo>
                  <a:lnTo>
                    <a:pt x="105" y="351"/>
                  </a:lnTo>
                  <a:lnTo>
                    <a:pt x="93" y="360"/>
                  </a:lnTo>
                  <a:lnTo>
                    <a:pt x="118" y="383"/>
                  </a:lnTo>
                  <a:lnTo>
                    <a:pt x="111" y="420"/>
                  </a:lnTo>
                  <a:lnTo>
                    <a:pt x="90" y="426"/>
                  </a:lnTo>
                  <a:lnTo>
                    <a:pt x="85" y="438"/>
                  </a:lnTo>
                  <a:lnTo>
                    <a:pt x="108" y="453"/>
                  </a:lnTo>
                  <a:lnTo>
                    <a:pt x="121" y="528"/>
                  </a:lnTo>
                  <a:lnTo>
                    <a:pt x="150" y="566"/>
                  </a:lnTo>
                  <a:close/>
                </a:path>
              </a:pathLst>
            </a:custGeom>
            <a:grpFill/>
            <a:ln w="3175" cmpd="sng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12" name="Oval 221"/>
            <p:cNvSpPr>
              <a:spLocks noChangeArrowheads="1"/>
            </p:cNvSpPr>
            <p:nvPr/>
          </p:nvSpPr>
          <p:spPr bwMode="auto">
            <a:xfrm rot="1789520">
              <a:off x="880929" y="1963314"/>
              <a:ext cx="20683" cy="32604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13" name="Oval 222"/>
            <p:cNvSpPr>
              <a:spLocks noChangeArrowheads="1"/>
            </p:cNvSpPr>
            <p:nvPr/>
          </p:nvSpPr>
          <p:spPr bwMode="auto">
            <a:xfrm rot="20150061">
              <a:off x="850765" y="1970650"/>
              <a:ext cx="6033" cy="7336"/>
            </a:xfrm>
            <a:prstGeom prst="ellipse">
              <a:avLst/>
            </a:prstGeom>
            <a:grpFill/>
            <a:ln w="952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14" name="Freeform 223"/>
            <p:cNvSpPr>
              <a:spLocks/>
            </p:cNvSpPr>
            <p:nvPr/>
          </p:nvSpPr>
          <p:spPr bwMode="auto">
            <a:xfrm>
              <a:off x="888685" y="1709004"/>
              <a:ext cx="197349" cy="200514"/>
            </a:xfrm>
            <a:custGeom>
              <a:avLst/>
              <a:gdLst>
                <a:gd name="T0" fmla="*/ 3 w 1068"/>
                <a:gd name="T1" fmla="*/ 11 h 1149"/>
                <a:gd name="T2" fmla="*/ 0 w 1068"/>
                <a:gd name="T3" fmla="*/ 8 h 1149"/>
                <a:gd name="T4" fmla="*/ 0 w 1068"/>
                <a:gd name="T5" fmla="*/ 3 h 1149"/>
                <a:gd name="T6" fmla="*/ 6 w 1068"/>
                <a:gd name="T7" fmla="*/ 0 h 1149"/>
                <a:gd name="T8" fmla="*/ 11 w 1068"/>
                <a:gd name="T9" fmla="*/ 3 h 1149"/>
                <a:gd name="T10" fmla="*/ 11 w 1068"/>
                <a:gd name="T11" fmla="*/ 7 h 1149"/>
                <a:gd name="T12" fmla="*/ 8 w 1068"/>
                <a:gd name="T13" fmla="*/ 9 h 1149"/>
                <a:gd name="T14" fmla="*/ 7 w 1068"/>
                <a:gd name="T15" fmla="*/ 9 h 1149"/>
                <a:gd name="T16" fmla="*/ 7 w 1068"/>
                <a:gd name="T17" fmla="*/ 10 h 1149"/>
                <a:gd name="T18" fmla="*/ 5 w 1068"/>
                <a:gd name="T19" fmla="*/ 11 h 114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68"/>
                <a:gd name="T31" fmla="*/ 0 h 1149"/>
                <a:gd name="T32" fmla="*/ 1068 w 1068"/>
                <a:gd name="T33" fmla="*/ 1149 h 114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68" h="1149">
                  <a:moveTo>
                    <a:pt x="330" y="1125"/>
                  </a:moveTo>
                  <a:lnTo>
                    <a:pt x="0" y="793"/>
                  </a:lnTo>
                  <a:lnTo>
                    <a:pt x="0" y="308"/>
                  </a:lnTo>
                  <a:lnTo>
                    <a:pt x="560" y="0"/>
                  </a:lnTo>
                  <a:lnTo>
                    <a:pt x="1068" y="279"/>
                  </a:lnTo>
                  <a:lnTo>
                    <a:pt x="1068" y="693"/>
                  </a:lnTo>
                  <a:lnTo>
                    <a:pt x="768" y="879"/>
                  </a:lnTo>
                  <a:lnTo>
                    <a:pt x="696" y="963"/>
                  </a:lnTo>
                  <a:lnTo>
                    <a:pt x="690" y="1047"/>
                  </a:lnTo>
                  <a:lnTo>
                    <a:pt x="498" y="1149"/>
                  </a:lnTo>
                </a:path>
              </a:pathLst>
            </a:custGeom>
            <a:grpFill/>
            <a:ln w="3175" cap="flat" cmpd="sng">
              <a:solidFill>
                <a:srgbClr val="17366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15" name="Freeform 224"/>
            <p:cNvSpPr>
              <a:spLocks/>
            </p:cNvSpPr>
            <p:nvPr/>
          </p:nvSpPr>
          <p:spPr bwMode="auto">
            <a:xfrm>
              <a:off x="890408" y="1761170"/>
              <a:ext cx="193902" cy="148348"/>
            </a:xfrm>
            <a:custGeom>
              <a:avLst/>
              <a:gdLst>
                <a:gd name="T0" fmla="*/ 8 w 806"/>
                <a:gd name="T1" fmla="*/ 14 h 651"/>
                <a:gd name="T2" fmla="*/ 11 w 806"/>
                <a:gd name="T3" fmla="*/ 13 h 651"/>
                <a:gd name="T4" fmla="*/ 12 w 806"/>
                <a:gd name="T5" fmla="*/ 10 h 651"/>
                <a:gd name="T6" fmla="*/ 18 w 806"/>
                <a:gd name="T7" fmla="*/ 6 h 651"/>
                <a:gd name="T8" fmla="*/ 18 w 806"/>
                <a:gd name="T9" fmla="*/ 0 h 651"/>
                <a:gd name="T10" fmla="*/ 9 w 806"/>
                <a:gd name="T11" fmla="*/ 5 h 651"/>
                <a:gd name="T12" fmla="*/ 0 w 806"/>
                <a:gd name="T13" fmla="*/ 1 h 651"/>
                <a:gd name="T14" fmla="*/ 0 w 806"/>
                <a:gd name="T15" fmla="*/ 3 h 651"/>
                <a:gd name="T16" fmla="*/ 8 w 806"/>
                <a:gd name="T17" fmla="*/ 9 h 651"/>
                <a:gd name="T18" fmla="*/ 8 w 806"/>
                <a:gd name="T19" fmla="*/ 14 h 65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806"/>
                <a:gd name="T31" fmla="*/ 0 h 651"/>
                <a:gd name="T32" fmla="*/ 806 w 806"/>
                <a:gd name="T33" fmla="*/ 651 h 65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806" h="651">
                  <a:moveTo>
                    <a:pt x="370" y="651"/>
                  </a:moveTo>
                  <a:lnTo>
                    <a:pt x="516" y="574"/>
                  </a:lnTo>
                  <a:lnTo>
                    <a:pt x="559" y="440"/>
                  </a:lnTo>
                  <a:lnTo>
                    <a:pt x="806" y="298"/>
                  </a:lnTo>
                  <a:lnTo>
                    <a:pt x="801" y="0"/>
                  </a:lnTo>
                  <a:lnTo>
                    <a:pt x="403" y="229"/>
                  </a:lnTo>
                  <a:lnTo>
                    <a:pt x="5" y="23"/>
                  </a:lnTo>
                  <a:lnTo>
                    <a:pt x="0" y="151"/>
                  </a:lnTo>
                  <a:lnTo>
                    <a:pt x="385" y="427"/>
                  </a:lnTo>
                  <a:lnTo>
                    <a:pt x="370" y="651"/>
                  </a:lnTo>
                  <a:close/>
                </a:path>
              </a:pathLst>
            </a:custGeom>
            <a:grpFill/>
            <a:ln w="3175" cap="flat" cmpd="sng">
              <a:solidFill>
                <a:srgbClr val="17366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16" name="Oval 225"/>
            <p:cNvSpPr>
              <a:spLocks noChangeArrowheads="1"/>
            </p:cNvSpPr>
            <p:nvPr/>
          </p:nvSpPr>
          <p:spPr bwMode="auto">
            <a:xfrm rot="1800000">
              <a:off x="771481" y="1890771"/>
              <a:ext cx="36195" cy="58687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17" name="Freeform 226"/>
            <p:cNvSpPr>
              <a:spLocks/>
            </p:cNvSpPr>
            <p:nvPr/>
          </p:nvSpPr>
          <p:spPr bwMode="auto">
            <a:xfrm>
              <a:off x="782684" y="1943752"/>
              <a:ext cx="53431" cy="39125"/>
            </a:xfrm>
            <a:custGeom>
              <a:avLst/>
              <a:gdLst>
                <a:gd name="T0" fmla="*/ 1 w 597"/>
                <a:gd name="T1" fmla="*/ 0 h 468"/>
                <a:gd name="T2" fmla="*/ 1 w 597"/>
                <a:gd name="T3" fmla="*/ 1 h 468"/>
                <a:gd name="T4" fmla="*/ 1 w 597"/>
                <a:gd name="T5" fmla="*/ 1 h 468"/>
                <a:gd name="T6" fmla="*/ 0 w 597"/>
                <a:gd name="T7" fmla="*/ 0 h 468"/>
                <a:gd name="T8" fmla="*/ 0 w 597"/>
                <a:gd name="T9" fmla="*/ 0 h 468"/>
                <a:gd name="T10" fmla="*/ 0 w 597"/>
                <a:gd name="T11" fmla="*/ 0 h 468"/>
                <a:gd name="T12" fmla="*/ 1 w 597"/>
                <a:gd name="T13" fmla="*/ 0 h 46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97"/>
                <a:gd name="T22" fmla="*/ 0 h 468"/>
                <a:gd name="T23" fmla="*/ 597 w 597"/>
                <a:gd name="T24" fmla="*/ 468 h 46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97" h="468">
                  <a:moveTo>
                    <a:pt x="591" y="318"/>
                  </a:moveTo>
                  <a:lnTo>
                    <a:pt x="597" y="451"/>
                  </a:lnTo>
                  <a:lnTo>
                    <a:pt x="571" y="468"/>
                  </a:lnTo>
                  <a:lnTo>
                    <a:pt x="0" y="141"/>
                  </a:lnTo>
                  <a:lnTo>
                    <a:pt x="3" y="9"/>
                  </a:lnTo>
                  <a:lnTo>
                    <a:pt x="36" y="0"/>
                  </a:lnTo>
                  <a:lnTo>
                    <a:pt x="591" y="318"/>
                  </a:lnTo>
                </a:path>
              </a:pathLst>
            </a:custGeom>
            <a:grpFill/>
            <a:ln w="3175" cmpd="sng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18" name="Freeform 227"/>
            <p:cNvSpPr>
              <a:spLocks/>
            </p:cNvSpPr>
            <p:nvPr/>
          </p:nvSpPr>
          <p:spPr bwMode="auto">
            <a:xfrm>
              <a:off x="762001" y="1795403"/>
              <a:ext cx="324032" cy="185842"/>
            </a:xfrm>
            <a:custGeom>
              <a:avLst/>
              <a:gdLst>
                <a:gd name="T0" fmla="*/ 1 w 3040"/>
                <a:gd name="T1" fmla="*/ 3 h 1830"/>
                <a:gd name="T2" fmla="*/ 0 w 3040"/>
                <a:gd name="T3" fmla="*/ 3 h 1830"/>
                <a:gd name="T4" fmla="*/ 0 w 3040"/>
                <a:gd name="T5" fmla="*/ 3 h 1830"/>
                <a:gd name="T6" fmla="*/ 0 w 3040"/>
                <a:gd name="T7" fmla="*/ 2 h 1830"/>
                <a:gd name="T8" fmla="*/ 0 w 3040"/>
                <a:gd name="T9" fmla="*/ 2 h 1830"/>
                <a:gd name="T10" fmla="*/ 0 w 3040"/>
                <a:gd name="T11" fmla="*/ 2 h 1830"/>
                <a:gd name="T12" fmla="*/ 1 w 3040"/>
                <a:gd name="T13" fmla="*/ 1 h 1830"/>
                <a:gd name="T14" fmla="*/ 1 w 3040"/>
                <a:gd name="T15" fmla="*/ 1 h 1830"/>
                <a:gd name="T16" fmla="*/ 1 w 3040"/>
                <a:gd name="T17" fmla="*/ 1 h 1830"/>
                <a:gd name="T18" fmla="*/ 1 w 3040"/>
                <a:gd name="T19" fmla="*/ 1 h 1830"/>
                <a:gd name="T20" fmla="*/ 1 w 3040"/>
                <a:gd name="T21" fmla="*/ 0 h 1830"/>
                <a:gd name="T22" fmla="*/ 1 w 3040"/>
                <a:gd name="T23" fmla="*/ 0 h 1830"/>
                <a:gd name="T24" fmla="*/ 2 w 3040"/>
                <a:gd name="T25" fmla="*/ 0 h 1830"/>
                <a:gd name="T26" fmla="*/ 2 w 3040"/>
                <a:gd name="T27" fmla="*/ 0 h 1830"/>
                <a:gd name="T28" fmla="*/ 2 w 3040"/>
                <a:gd name="T29" fmla="*/ 0 h 1830"/>
                <a:gd name="T30" fmla="*/ 4 w 3040"/>
                <a:gd name="T31" fmla="*/ 1 h 1830"/>
                <a:gd name="T32" fmla="*/ 4 w 3040"/>
                <a:gd name="T33" fmla="*/ 1 h 1830"/>
                <a:gd name="T34" fmla="*/ 4 w 3040"/>
                <a:gd name="T35" fmla="*/ 2 h 1830"/>
                <a:gd name="T36" fmla="*/ 4 w 3040"/>
                <a:gd name="T37" fmla="*/ 2 h 1830"/>
                <a:gd name="T38" fmla="*/ 4 w 3040"/>
                <a:gd name="T39" fmla="*/ 2 h 1830"/>
                <a:gd name="T40" fmla="*/ 5 w 3040"/>
                <a:gd name="T41" fmla="*/ 1 h 1830"/>
                <a:gd name="T42" fmla="*/ 6 w 3040"/>
                <a:gd name="T43" fmla="*/ 1 h 1830"/>
                <a:gd name="T44" fmla="*/ 6 w 3040"/>
                <a:gd name="T45" fmla="*/ 1 h 1830"/>
                <a:gd name="T46" fmla="*/ 5 w 3040"/>
                <a:gd name="T47" fmla="*/ 1 h 1830"/>
                <a:gd name="T48" fmla="*/ 5 w 3040"/>
                <a:gd name="T49" fmla="*/ 1 h 1830"/>
                <a:gd name="T50" fmla="*/ 5 w 3040"/>
                <a:gd name="T51" fmla="*/ 1 h 1830"/>
                <a:gd name="T52" fmla="*/ 5 w 3040"/>
                <a:gd name="T53" fmla="*/ 1 h 1830"/>
                <a:gd name="T54" fmla="*/ 5 w 3040"/>
                <a:gd name="T55" fmla="*/ 2 h 1830"/>
                <a:gd name="T56" fmla="*/ 5 w 3040"/>
                <a:gd name="T57" fmla="*/ 2 h 1830"/>
                <a:gd name="T58" fmla="*/ 3 w 3040"/>
                <a:gd name="T59" fmla="*/ 3 h 1830"/>
                <a:gd name="T60" fmla="*/ 3 w 3040"/>
                <a:gd name="T61" fmla="*/ 3 h 1830"/>
                <a:gd name="T62" fmla="*/ 2 w 3040"/>
                <a:gd name="T63" fmla="*/ 3 h 1830"/>
                <a:gd name="T64" fmla="*/ 2 w 3040"/>
                <a:gd name="T65" fmla="*/ 3 h 1830"/>
                <a:gd name="T66" fmla="*/ 2 w 3040"/>
                <a:gd name="T67" fmla="*/ 3 h 1830"/>
                <a:gd name="T68" fmla="*/ 2 w 3040"/>
                <a:gd name="T69" fmla="*/ 3 h 1830"/>
                <a:gd name="T70" fmla="*/ 2 w 3040"/>
                <a:gd name="T71" fmla="*/ 3 h 1830"/>
                <a:gd name="T72" fmla="*/ 1 w 3040"/>
                <a:gd name="T73" fmla="*/ 3 h 1830"/>
                <a:gd name="T74" fmla="*/ 1 w 3040"/>
                <a:gd name="T75" fmla="*/ 3 h 1830"/>
                <a:gd name="T76" fmla="*/ 1 w 3040"/>
                <a:gd name="T77" fmla="*/ 3 h 1830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3040"/>
                <a:gd name="T118" fmla="*/ 0 h 1830"/>
                <a:gd name="T119" fmla="*/ 3040 w 3040"/>
                <a:gd name="T120" fmla="*/ 1830 h 1830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3040" h="1830">
                  <a:moveTo>
                    <a:pt x="351" y="1533"/>
                  </a:moveTo>
                  <a:lnTo>
                    <a:pt x="177" y="1421"/>
                  </a:lnTo>
                  <a:lnTo>
                    <a:pt x="176" y="1380"/>
                  </a:lnTo>
                  <a:lnTo>
                    <a:pt x="0" y="1277"/>
                  </a:lnTo>
                  <a:lnTo>
                    <a:pt x="6" y="1155"/>
                  </a:lnTo>
                  <a:lnTo>
                    <a:pt x="21" y="1134"/>
                  </a:lnTo>
                  <a:cubicBezTo>
                    <a:pt x="81" y="1076"/>
                    <a:pt x="261" y="901"/>
                    <a:pt x="364" y="804"/>
                  </a:cubicBezTo>
                  <a:cubicBezTo>
                    <a:pt x="464" y="709"/>
                    <a:pt x="591" y="599"/>
                    <a:pt x="640" y="552"/>
                  </a:cubicBezTo>
                  <a:cubicBezTo>
                    <a:pt x="689" y="505"/>
                    <a:pt x="654" y="535"/>
                    <a:pt x="660" y="524"/>
                  </a:cubicBezTo>
                  <a:lnTo>
                    <a:pt x="676" y="484"/>
                  </a:lnTo>
                  <a:lnTo>
                    <a:pt x="692" y="244"/>
                  </a:lnTo>
                  <a:lnTo>
                    <a:pt x="756" y="196"/>
                  </a:lnTo>
                  <a:lnTo>
                    <a:pt x="1074" y="18"/>
                  </a:lnTo>
                  <a:lnTo>
                    <a:pt x="1134" y="0"/>
                  </a:lnTo>
                  <a:lnTo>
                    <a:pt x="1182" y="24"/>
                  </a:lnTo>
                  <a:lnTo>
                    <a:pt x="2040" y="508"/>
                  </a:lnTo>
                  <a:lnTo>
                    <a:pt x="2076" y="555"/>
                  </a:lnTo>
                  <a:lnTo>
                    <a:pt x="2076" y="1148"/>
                  </a:lnTo>
                  <a:lnTo>
                    <a:pt x="2331" y="1008"/>
                  </a:lnTo>
                  <a:lnTo>
                    <a:pt x="2364" y="876"/>
                  </a:lnTo>
                  <a:lnTo>
                    <a:pt x="2452" y="644"/>
                  </a:lnTo>
                  <a:lnTo>
                    <a:pt x="3040" y="320"/>
                  </a:lnTo>
                  <a:lnTo>
                    <a:pt x="3036" y="620"/>
                  </a:lnTo>
                  <a:lnTo>
                    <a:pt x="2852" y="724"/>
                  </a:lnTo>
                  <a:lnTo>
                    <a:pt x="2788" y="668"/>
                  </a:lnTo>
                  <a:cubicBezTo>
                    <a:pt x="2764" y="656"/>
                    <a:pt x="2747" y="636"/>
                    <a:pt x="2708" y="652"/>
                  </a:cubicBezTo>
                  <a:cubicBezTo>
                    <a:pt x="2660" y="668"/>
                    <a:pt x="2592" y="720"/>
                    <a:pt x="2556" y="764"/>
                  </a:cubicBezTo>
                  <a:lnTo>
                    <a:pt x="2492" y="916"/>
                  </a:lnTo>
                  <a:lnTo>
                    <a:pt x="2466" y="1050"/>
                  </a:lnTo>
                  <a:lnTo>
                    <a:pt x="1422" y="1638"/>
                  </a:lnTo>
                  <a:lnTo>
                    <a:pt x="1386" y="1554"/>
                  </a:lnTo>
                  <a:cubicBezTo>
                    <a:pt x="1360" y="1531"/>
                    <a:pt x="1320" y="1492"/>
                    <a:pt x="1266" y="1500"/>
                  </a:cubicBezTo>
                  <a:cubicBezTo>
                    <a:pt x="1158" y="1494"/>
                    <a:pt x="1104" y="1554"/>
                    <a:pt x="1062" y="1602"/>
                  </a:cubicBezTo>
                  <a:cubicBezTo>
                    <a:pt x="1020" y="1650"/>
                    <a:pt x="1009" y="1693"/>
                    <a:pt x="996" y="1728"/>
                  </a:cubicBezTo>
                  <a:lnTo>
                    <a:pt x="984" y="1806"/>
                  </a:lnTo>
                  <a:lnTo>
                    <a:pt x="960" y="1830"/>
                  </a:lnTo>
                  <a:lnTo>
                    <a:pt x="768" y="1731"/>
                  </a:lnTo>
                  <a:lnTo>
                    <a:pt x="722" y="1746"/>
                  </a:lnTo>
                  <a:lnTo>
                    <a:pt x="348" y="1533"/>
                  </a:lnTo>
                </a:path>
              </a:pathLst>
            </a:custGeom>
            <a:grpFill/>
            <a:ln w="3175" cmpd="sng">
              <a:solidFill>
                <a:srgbClr val="17366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19" name="Freeform 228"/>
            <p:cNvSpPr>
              <a:spLocks/>
            </p:cNvSpPr>
            <p:nvPr/>
          </p:nvSpPr>
          <p:spPr bwMode="auto">
            <a:xfrm>
              <a:off x="762863" y="1832083"/>
              <a:ext cx="321448" cy="147533"/>
            </a:xfrm>
            <a:custGeom>
              <a:avLst/>
              <a:gdLst>
                <a:gd name="T0" fmla="*/ 0 w 1332"/>
                <a:gd name="T1" fmla="*/ 9 h 649"/>
                <a:gd name="T2" fmla="*/ 0 w 1332"/>
                <a:gd name="T3" fmla="*/ 8 h 649"/>
                <a:gd name="T4" fmla="*/ 0 w 1332"/>
                <a:gd name="T5" fmla="*/ 7 h 649"/>
                <a:gd name="T6" fmla="*/ 2 w 1332"/>
                <a:gd name="T7" fmla="*/ 8 h 649"/>
                <a:gd name="T8" fmla="*/ 2 w 1332"/>
                <a:gd name="T9" fmla="*/ 8 h 649"/>
                <a:gd name="T10" fmla="*/ 7 w 1332"/>
                <a:gd name="T11" fmla="*/ 12 h 649"/>
                <a:gd name="T12" fmla="*/ 7 w 1332"/>
                <a:gd name="T13" fmla="*/ 12 h 649"/>
                <a:gd name="T14" fmla="*/ 8 w 1332"/>
                <a:gd name="T15" fmla="*/ 12 h 649"/>
                <a:gd name="T16" fmla="*/ 8 w 1332"/>
                <a:gd name="T17" fmla="*/ 12 h 649"/>
                <a:gd name="T18" fmla="*/ 9 w 1332"/>
                <a:gd name="T19" fmla="*/ 12 h 649"/>
                <a:gd name="T20" fmla="*/ 9 w 1332"/>
                <a:gd name="T21" fmla="*/ 13 h 649"/>
                <a:gd name="T22" fmla="*/ 11 w 1332"/>
                <a:gd name="T23" fmla="*/ 10 h 649"/>
                <a:gd name="T24" fmla="*/ 15 w 1332"/>
                <a:gd name="T25" fmla="*/ 8 h 649"/>
                <a:gd name="T26" fmla="*/ 16 w 1332"/>
                <a:gd name="T27" fmla="*/ 7 h 649"/>
                <a:gd name="T28" fmla="*/ 16 w 1332"/>
                <a:gd name="T29" fmla="*/ 4 h 649"/>
                <a:gd name="T30" fmla="*/ 20 w 1332"/>
                <a:gd name="T31" fmla="*/ 2 h 649"/>
                <a:gd name="T32" fmla="*/ 20 w 1332"/>
                <a:gd name="T33" fmla="*/ 2 h 649"/>
                <a:gd name="T34" fmla="*/ 20 w 1332"/>
                <a:gd name="T35" fmla="*/ 8 h 649"/>
                <a:gd name="T36" fmla="*/ 23 w 1332"/>
                <a:gd name="T37" fmla="*/ 6 h 649"/>
                <a:gd name="T38" fmla="*/ 23 w 1332"/>
                <a:gd name="T39" fmla="*/ 5 h 649"/>
                <a:gd name="T40" fmla="*/ 24 w 1332"/>
                <a:gd name="T41" fmla="*/ 3 h 649"/>
                <a:gd name="T42" fmla="*/ 27 w 1332"/>
                <a:gd name="T43" fmla="*/ 1 h 649"/>
                <a:gd name="T44" fmla="*/ 29 w 1332"/>
                <a:gd name="T45" fmla="*/ 0 h 649"/>
                <a:gd name="T46" fmla="*/ 29 w 1332"/>
                <a:gd name="T47" fmla="*/ 3 h 649"/>
                <a:gd name="T48" fmla="*/ 28 w 1332"/>
                <a:gd name="T49" fmla="*/ 3 h 649"/>
                <a:gd name="T50" fmla="*/ 27 w 1332"/>
                <a:gd name="T51" fmla="*/ 3 h 649"/>
                <a:gd name="T52" fmla="*/ 26 w 1332"/>
                <a:gd name="T53" fmla="*/ 3 h 649"/>
                <a:gd name="T54" fmla="*/ 25 w 1332"/>
                <a:gd name="T55" fmla="*/ 3 h 649"/>
                <a:gd name="T56" fmla="*/ 25 w 1332"/>
                <a:gd name="T57" fmla="*/ 4 h 649"/>
                <a:gd name="T58" fmla="*/ 24 w 1332"/>
                <a:gd name="T59" fmla="*/ 5 h 649"/>
                <a:gd name="T60" fmla="*/ 24 w 1332"/>
                <a:gd name="T61" fmla="*/ 7 h 649"/>
                <a:gd name="T62" fmla="*/ 14 w 1332"/>
                <a:gd name="T63" fmla="*/ 12 h 649"/>
                <a:gd name="T64" fmla="*/ 13 w 1332"/>
                <a:gd name="T65" fmla="*/ 11 h 649"/>
                <a:gd name="T66" fmla="*/ 12 w 1332"/>
                <a:gd name="T67" fmla="*/ 11 h 649"/>
                <a:gd name="T68" fmla="*/ 11 w 1332"/>
                <a:gd name="T69" fmla="*/ 11 h 649"/>
                <a:gd name="T70" fmla="*/ 11 w 1332"/>
                <a:gd name="T71" fmla="*/ 11 h 649"/>
                <a:gd name="T72" fmla="*/ 10 w 1332"/>
                <a:gd name="T73" fmla="*/ 13 h 649"/>
                <a:gd name="T74" fmla="*/ 10 w 1332"/>
                <a:gd name="T75" fmla="*/ 14 h 649"/>
                <a:gd name="T76" fmla="*/ 9 w 1332"/>
                <a:gd name="T77" fmla="*/ 14 h 649"/>
                <a:gd name="T78" fmla="*/ 7 w 1332"/>
                <a:gd name="T79" fmla="*/ 13 h 649"/>
                <a:gd name="T80" fmla="*/ 7 w 1332"/>
                <a:gd name="T81" fmla="*/ 13 h 649"/>
                <a:gd name="T82" fmla="*/ 2 w 1332"/>
                <a:gd name="T83" fmla="*/ 10 h 649"/>
                <a:gd name="T84" fmla="*/ 2 w 1332"/>
                <a:gd name="T85" fmla="*/ 10 h 649"/>
                <a:gd name="T86" fmla="*/ 0 w 1332"/>
                <a:gd name="T87" fmla="*/ 9 h 649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332"/>
                <a:gd name="T133" fmla="*/ 0 h 649"/>
                <a:gd name="T134" fmla="*/ 1332 w 1332"/>
                <a:gd name="T135" fmla="*/ 649 h 649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332" h="649">
                  <a:moveTo>
                    <a:pt x="0" y="409"/>
                  </a:moveTo>
                  <a:lnTo>
                    <a:pt x="1" y="359"/>
                  </a:lnTo>
                  <a:lnTo>
                    <a:pt x="8" y="341"/>
                  </a:lnTo>
                  <a:lnTo>
                    <a:pt x="77" y="391"/>
                  </a:lnTo>
                  <a:lnTo>
                    <a:pt x="89" y="392"/>
                  </a:lnTo>
                  <a:lnTo>
                    <a:pt x="335" y="535"/>
                  </a:lnTo>
                  <a:lnTo>
                    <a:pt x="329" y="545"/>
                  </a:lnTo>
                  <a:lnTo>
                    <a:pt x="346" y="541"/>
                  </a:lnTo>
                  <a:lnTo>
                    <a:pt x="380" y="568"/>
                  </a:lnTo>
                  <a:lnTo>
                    <a:pt x="392" y="569"/>
                  </a:lnTo>
                  <a:lnTo>
                    <a:pt x="407" y="573"/>
                  </a:lnTo>
                  <a:cubicBezTo>
                    <a:pt x="430" y="556"/>
                    <a:pt x="480" y="508"/>
                    <a:pt x="528" y="470"/>
                  </a:cubicBezTo>
                  <a:cubicBezTo>
                    <a:pt x="576" y="433"/>
                    <a:pt x="668" y="367"/>
                    <a:pt x="692" y="349"/>
                  </a:cubicBezTo>
                  <a:lnTo>
                    <a:pt x="712" y="335"/>
                  </a:lnTo>
                  <a:lnTo>
                    <a:pt x="712" y="172"/>
                  </a:lnTo>
                  <a:lnTo>
                    <a:pt x="893" y="70"/>
                  </a:lnTo>
                  <a:lnTo>
                    <a:pt x="911" y="88"/>
                  </a:lnTo>
                  <a:lnTo>
                    <a:pt x="913" y="356"/>
                  </a:lnTo>
                  <a:lnTo>
                    <a:pt x="1030" y="293"/>
                  </a:lnTo>
                  <a:lnTo>
                    <a:pt x="1048" y="229"/>
                  </a:lnTo>
                  <a:lnTo>
                    <a:pt x="1085" y="131"/>
                  </a:lnTo>
                  <a:lnTo>
                    <a:pt x="1245" y="44"/>
                  </a:lnTo>
                  <a:lnTo>
                    <a:pt x="1332" y="0"/>
                  </a:lnTo>
                  <a:lnTo>
                    <a:pt x="1332" y="119"/>
                  </a:lnTo>
                  <a:lnTo>
                    <a:pt x="1260" y="157"/>
                  </a:lnTo>
                  <a:lnTo>
                    <a:pt x="1235" y="136"/>
                  </a:lnTo>
                  <a:lnTo>
                    <a:pt x="1203" y="123"/>
                  </a:lnTo>
                  <a:lnTo>
                    <a:pt x="1162" y="143"/>
                  </a:lnTo>
                  <a:lnTo>
                    <a:pt x="1130" y="169"/>
                  </a:lnTo>
                  <a:lnTo>
                    <a:pt x="1096" y="240"/>
                  </a:lnTo>
                  <a:lnTo>
                    <a:pt x="1078" y="315"/>
                  </a:lnTo>
                  <a:lnTo>
                    <a:pt x="629" y="562"/>
                  </a:lnTo>
                  <a:lnTo>
                    <a:pt x="602" y="518"/>
                  </a:lnTo>
                  <a:lnTo>
                    <a:pt x="559" y="502"/>
                  </a:lnTo>
                  <a:lnTo>
                    <a:pt x="512" y="511"/>
                  </a:lnTo>
                  <a:lnTo>
                    <a:pt x="484" y="529"/>
                  </a:lnTo>
                  <a:lnTo>
                    <a:pt x="441" y="585"/>
                  </a:lnTo>
                  <a:lnTo>
                    <a:pt x="428" y="640"/>
                  </a:lnTo>
                  <a:lnTo>
                    <a:pt x="421" y="649"/>
                  </a:lnTo>
                  <a:lnTo>
                    <a:pt x="336" y="606"/>
                  </a:lnTo>
                  <a:lnTo>
                    <a:pt x="314" y="614"/>
                  </a:lnTo>
                  <a:lnTo>
                    <a:pt x="78" y="475"/>
                  </a:lnTo>
                  <a:lnTo>
                    <a:pt x="76" y="450"/>
                  </a:lnTo>
                  <a:lnTo>
                    <a:pt x="0" y="409"/>
                  </a:lnTo>
                  <a:close/>
                </a:path>
              </a:pathLst>
            </a:custGeom>
            <a:grpFill/>
            <a:ln w="3175" cmpd="sng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20" name="Freeform 229"/>
            <p:cNvSpPr>
              <a:spLocks/>
            </p:cNvSpPr>
            <p:nvPr/>
          </p:nvSpPr>
          <p:spPr bwMode="auto">
            <a:xfrm>
              <a:off x="831806" y="1847570"/>
              <a:ext cx="102553" cy="53796"/>
            </a:xfrm>
            <a:custGeom>
              <a:avLst/>
              <a:gdLst>
                <a:gd name="T0" fmla="*/ 2 w 954"/>
                <a:gd name="T1" fmla="*/ 1 h 528"/>
                <a:gd name="T2" fmla="*/ 0 w 954"/>
                <a:gd name="T3" fmla="*/ 0 h 528"/>
                <a:gd name="T4" fmla="*/ 0 60000 65536"/>
                <a:gd name="T5" fmla="*/ 0 60000 65536"/>
                <a:gd name="T6" fmla="*/ 0 w 954"/>
                <a:gd name="T7" fmla="*/ 0 h 528"/>
                <a:gd name="T8" fmla="*/ 954 w 954"/>
                <a:gd name="T9" fmla="*/ 528 h 528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954" h="528">
                  <a:moveTo>
                    <a:pt x="954" y="528"/>
                  </a:moveTo>
                  <a:lnTo>
                    <a:pt x="0" y="0"/>
                  </a:lnTo>
                </a:path>
              </a:pathLst>
            </a:custGeom>
            <a:grpFill/>
            <a:ln w="3175" cmpd="sng">
              <a:solidFill>
                <a:srgbClr val="17366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21" name="Freeform 230"/>
            <p:cNvSpPr>
              <a:spLocks/>
            </p:cNvSpPr>
            <p:nvPr/>
          </p:nvSpPr>
          <p:spPr bwMode="auto">
            <a:xfrm>
              <a:off x="836976" y="1821486"/>
              <a:ext cx="144780" cy="52981"/>
            </a:xfrm>
            <a:custGeom>
              <a:avLst/>
              <a:gdLst>
                <a:gd name="T0" fmla="*/ 0 w 1356"/>
                <a:gd name="T1" fmla="*/ 0 h 522"/>
                <a:gd name="T2" fmla="*/ 0 w 1356"/>
                <a:gd name="T3" fmla="*/ 0 h 522"/>
                <a:gd name="T4" fmla="*/ 0 w 1356"/>
                <a:gd name="T5" fmla="*/ 0 h 522"/>
                <a:gd name="T6" fmla="*/ 2 w 1356"/>
                <a:gd name="T7" fmla="*/ 1 h 522"/>
                <a:gd name="T8" fmla="*/ 2 w 1356"/>
                <a:gd name="T9" fmla="*/ 1 h 522"/>
                <a:gd name="T10" fmla="*/ 3 w 1356"/>
                <a:gd name="T11" fmla="*/ 0 h 52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56"/>
                <a:gd name="T19" fmla="*/ 0 h 522"/>
                <a:gd name="T20" fmla="*/ 1356 w 1356"/>
                <a:gd name="T21" fmla="*/ 522 h 52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56" h="522">
                  <a:moveTo>
                    <a:pt x="0" y="33"/>
                  </a:moveTo>
                  <a:lnTo>
                    <a:pt x="12" y="0"/>
                  </a:lnTo>
                  <a:lnTo>
                    <a:pt x="54" y="6"/>
                  </a:lnTo>
                  <a:lnTo>
                    <a:pt x="894" y="480"/>
                  </a:lnTo>
                  <a:lnTo>
                    <a:pt x="930" y="522"/>
                  </a:lnTo>
                  <a:lnTo>
                    <a:pt x="1356" y="272"/>
                  </a:lnTo>
                </a:path>
              </a:pathLst>
            </a:custGeom>
            <a:grpFill/>
            <a:ln w="3175" cmpd="sng">
              <a:solidFill>
                <a:srgbClr val="17366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22" name="Freeform 231"/>
            <p:cNvSpPr>
              <a:spLocks/>
            </p:cNvSpPr>
            <p:nvPr/>
          </p:nvSpPr>
          <p:spPr bwMode="auto">
            <a:xfrm>
              <a:off x="843009" y="1904626"/>
              <a:ext cx="93935" cy="52166"/>
            </a:xfrm>
            <a:custGeom>
              <a:avLst/>
              <a:gdLst>
                <a:gd name="T0" fmla="*/ 2 w 885"/>
                <a:gd name="T1" fmla="*/ 0 h 522"/>
                <a:gd name="T2" fmla="*/ 1 w 885"/>
                <a:gd name="T3" fmla="*/ 0 h 522"/>
                <a:gd name="T4" fmla="*/ 0 w 885"/>
                <a:gd name="T5" fmla="*/ 1 h 522"/>
                <a:gd name="T6" fmla="*/ 0 w 885"/>
                <a:gd name="T7" fmla="*/ 1 h 522"/>
                <a:gd name="T8" fmla="*/ 0 w 885"/>
                <a:gd name="T9" fmla="*/ 1 h 522"/>
                <a:gd name="T10" fmla="*/ 1 w 885"/>
                <a:gd name="T11" fmla="*/ 0 h 522"/>
                <a:gd name="T12" fmla="*/ 1 w 885"/>
                <a:gd name="T13" fmla="*/ 0 h 522"/>
                <a:gd name="T14" fmla="*/ 2 w 885"/>
                <a:gd name="T15" fmla="*/ 0 h 52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885"/>
                <a:gd name="T25" fmla="*/ 0 h 522"/>
                <a:gd name="T26" fmla="*/ 885 w 885"/>
                <a:gd name="T27" fmla="*/ 522 h 52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885" h="522">
                  <a:moveTo>
                    <a:pt x="885" y="33"/>
                  </a:moveTo>
                  <a:lnTo>
                    <a:pt x="476" y="248"/>
                  </a:lnTo>
                  <a:cubicBezTo>
                    <a:pt x="334" y="326"/>
                    <a:pt x="109" y="460"/>
                    <a:pt x="33" y="503"/>
                  </a:cubicBezTo>
                  <a:lnTo>
                    <a:pt x="0" y="522"/>
                  </a:lnTo>
                  <a:lnTo>
                    <a:pt x="35" y="494"/>
                  </a:lnTo>
                  <a:cubicBezTo>
                    <a:pt x="113" y="442"/>
                    <a:pt x="341" y="287"/>
                    <a:pt x="471" y="210"/>
                  </a:cubicBezTo>
                  <a:cubicBezTo>
                    <a:pt x="601" y="133"/>
                    <a:pt x="714" y="70"/>
                    <a:pt x="782" y="36"/>
                  </a:cubicBezTo>
                  <a:lnTo>
                    <a:pt x="864" y="0"/>
                  </a:lnTo>
                </a:path>
              </a:pathLst>
            </a:custGeom>
            <a:grpFill/>
            <a:ln w="3175" cmpd="sng">
              <a:solidFill>
                <a:srgbClr val="17366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23" name="Freeform 232"/>
            <p:cNvSpPr>
              <a:spLocks/>
            </p:cNvSpPr>
            <p:nvPr/>
          </p:nvSpPr>
          <p:spPr bwMode="auto">
            <a:xfrm>
              <a:off x="836976" y="1827192"/>
              <a:ext cx="95658" cy="69283"/>
            </a:xfrm>
            <a:custGeom>
              <a:avLst/>
              <a:gdLst>
                <a:gd name="T0" fmla="*/ 2 w 891"/>
                <a:gd name="T1" fmla="*/ 1 h 684"/>
                <a:gd name="T2" fmla="*/ 2 w 891"/>
                <a:gd name="T3" fmla="*/ 1 h 684"/>
                <a:gd name="T4" fmla="*/ 0 w 891"/>
                <a:gd name="T5" fmla="*/ 0 h 684"/>
                <a:gd name="T6" fmla="*/ 0 w 891"/>
                <a:gd name="T7" fmla="*/ 0 h 684"/>
                <a:gd name="T8" fmla="*/ 0 w 891"/>
                <a:gd name="T9" fmla="*/ 0 h 684"/>
                <a:gd name="T10" fmla="*/ 2 w 891"/>
                <a:gd name="T11" fmla="*/ 1 h 68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91"/>
                <a:gd name="T19" fmla="*/ 0 h 684"/>
                <a:gd name="T20" fmla="*/ 891 w 891"/>
                <a:gd name="T21" fmla="*/ 684 h 68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91" h="684">
                  <a:moveTo>
                    <a:pt x="891" y="477"/>
                  </a:moveTo>
                  <a:lnTo>
                    <a:pt x="879" y="684"/>
                  </a:lnTo>
                  <a:lnTo>
                    <a:pt x="0" y="195"/>
                  </a:lnTo>
                  <a:lnTo>
                    <a:pt x="15" y="6"/>
                  </a:lnTo>
                  <a:lnTo>
                    <a:pt x="51" y="0"/>
                  </a:lnTo>
                  <a:lnTo>
                    <a:pt x="879" y="456"/>
                  </a:lnTo>
                </a:path>
              </a:pathLst>
            </a:custGeom>
            <a:grpFill/>
            <a:ln w="3175" cmpd="sng">
              <a:solidFill>
                <a:srgbClr val="17366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24" name="Freeform 233"/>
            <p:cNvSpPr>
              <a:spLocks/>
            </p:cNvSpPr>
            <p:nvPr/>
          </p:nvSpPr>
          <p:spPr bwMode="auto">
            <a:xfrm>
              <a:off x="939530" y="1856536"/>
              <a:ext cx="36195" cy="40755"/>
            </a:xfrm>
            <a:custGeom>
              <a:avLst/>
              <a:gdLst>
                <a:gd name="T0" fmla="*/ 0 w 344"/>
                <a:gd name="T1" fmla="*/ 0 h 400"/>
                <a:gd name="T2" fmla="*/ 0 w 344"/>
                <a:gd name="T3" fmla="*/ 1 h 400"/>
                <a:gd name="T4" fmla="*/ 1 w 344"/>
                <a:gd name="T5" fmla="*/ 0 h 400"/>
                <a:gd name="T6" fmla="*/ 1 w 344"/>
                <a:gd name="T7" fmla="*/ 0 h 400"/>
                <a:gd name="T8" fmla="*/ 0 w 344"/>
                <a:gd name="T9" fmla="*/ 0 h 4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44"/>
                <a:gd name="T16" fmla="*/ 0 h 400"/>
                <a:gd name="T17" fmla="*/ 344 w 344"/>
                <a:gd name="T18" fmla="*/ 400 h 4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44" h="400">
                  <a:moveTo>
                    <a:pt x="0" y="188"/>
                  </a:moveTo>
                  <a:lnTo>
                    <a:pt x="0" y="400"/>
                  </a:lnTo>
                  <a:lnTo>
                    <a:pt x="344" y="200"/>
                  </a:lnTo>
                  <a:lnTo>
                    <a:pt x="344" y="0"/>
                  </a:lnTo>
                  <a:lnTo>
                    <a:pt x="35" y="175"/>
                  </a:lnTo>
                </a:path>
              </a:pathLst>
            </a:custGeom>
            <a:grpFill/>
            <a:ln w="3175" cmpd="sng">
              <a:solidFill>
                <a:srgbClr val="17366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25" name="Freeform 234"/>
            <p:cNvSpPr>
              <a:spLocks/>
            </p:cNvSpPr>
            <p:nvPr/>
          </p:nvSpPr>
          <p:spPr bwMode="auto">
            <a:xfrm>
              <a:off x="878343" y="1846754"/>
              <a:ext cx="6033" cy="22008"/>
            </a:xfrm>
            <a:custGeom>
              <a:avLst/>
              <a:gdLst>
                <a:gd name="T0" fmla="*/ 0 w 60"/>
                <a:gd name="T1" fmla="*/ 0 h 225"/>
                <a:gd name="T2" fmla="*/ 0 w 60"/>
                <a:gd name="T3" fmla="*/ 0 h 225"/>
                <a:gd name="T4" fmla="*/ 0 w 60"/>
                <a:gd name="T5" fmla="*/ 0 h 225"/>
                <a:gd name="T6" fmla="*/ 0 w 60"/>
                <a:gd name="T7" fmla="*/ 0 h 2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0"/>
                <a:gd name="T13" fmla="*/ 0 h 225"/>
                <a:gd name="T14" fmla="*/ 60 w 60"/>
                <a:gd name="T15" fmla="*/ 225 h 2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0" h="225">
                  <a:moveTo>
                    <a:pt x="0" y="213"/>
                  </a:moveTo>
                  <a:lnTo>
                    <a:pt x="27" y="0"/>
                  </a:lnTo>
                  <a:lnTo>
                    <a:pt x="60" y="24"/>
                  </a:lnTo>
                  <a:lnTo>
                    <a:pt x="39" y="225"/>
                  </a:lnTo>
                </a:path>
              </a:pathLst>
            </a:custGeom>
            <a:grpFill/>
            <a:ln w="3175" cap="flat" cmpd="sng">
              <a:solidFill>
                <a:srgbClr val="17366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26" name="Freeform 235"/>
            <p:cNvSpPr>
              <a:spLocks/>
            </p:cNvSpPr>
            <p:nvPr/>
          </p:nvSpPr>
          <p:spPr bwMode="auto">
            <a:xfrm>
              <a:off x="782684" y="1944566"/>
              <a:ext cx="49984" cy="27713"/>
            </a:xfrm>
            <a:custGeom>
              <a:avLst/>
              <a:gdLst>
                <a:gd name="T0" fmla="*/ 1 w 465"/>
                <a:gd name="T1" fmla="*/ 1 h 271"/>
                <a:gd name="T2" fmla="*/ 0 w 465"/>
                <a:gd name="T3" fmla="*/ 0 h 271"/>
                <a:gd name="T4" fmla="*/ 0 60000 65536"/>
                <a:gd name="T5" fmla="*/ 0 60000 65536"/>
                <a:gd name="T6" fmla="*/ 0 w 465"/>
                <a:gd name="T7" fmla="*/ 0 h 271"/>
                <a:gd name="T8" fmla="*/ 465 w 465"/>
                <a:gd name="T9" fmla="*/ 271 h 27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65" h="271">
                  <a:moveTo>
                    <a:pt x="465" y="271"/>
                  </a:moveTo>
                  <a:lnTo>
                    <a:pt x="0" y="0"/>
                  </a:lnTo>
                </a:path>
              </a:pathLst>
            </a:custGeom>
            <a:grpFill/>
            <a:ln w="3175" cmpd="sng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27" name="Freeform 236"/>
            <p:cNvSpPr>
              <a:spLocks/>
            </p:cNvSpPr>
            <p:nvPr/>
          </p:nvSpPr>
          <p:spPr bwMode="auto">
            <a:xfrm>
              <a:off x="842147" y="1892400"/>
              <a:ext cx="72390" cy="63578"/>
            </a:xfrm>
            <a:custGeom>
              <a:avLst/>
              <a:gdLst>
                <a:gd name="T0" fmla="*/ 0 w 684"/>
                <a:gd name="T1" fmla="*/ 1 h 626"/>
                <a:gd name="T2" fmla="*/ 0 w 684"/>
                <a:gd name="T3" fmla="*/ 1 h 626"/>
                <a:gd name="T4" fmla="*/ 1 w 684"/>
                <a:gd name="T5" fmla="*/ 0 h 626"/>
                <a:gd name="T6" fmla="*/ 1 w 684"/>
                <a:gd name="T7" fmla="*/ 0 h 626"/>
                <a:gd name="T8" fmla="*/ 1 w 684"/>
                <a:gd name="T9" fmla="*/ 0 h 6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84"/>
                <a:gd name="T16" fmla="*/ 0 h 626"/>
                <a:gd name="T17" fmla="*/ 684 w 684"/>
                <a:gd name="T18" fmla="*/ 626 h 62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84" h="626">
                  <a:moveTo>
                    <a:pt x="0" y="626"/>
                  </a:moveTo>
                  <a:lnTo>
                    <a:pt x="57" y="569"/>
                  </a:lnTo>
                  <a:cubicBezTo>
                    <a:pt x="121" y="503"/>
                    <a:pt x="290" y="316"/>
                    <a:pt x="384" y="228"/>
                  </a:cubicBezTo>
                  <a:cubicBezTo>
                    <a:pt x="509" y="133"/>
                    <a:pt x="564" y="75"/>
                    <a:pt x="624" y="42"/>
                  </a:cubicBezTo>
                  <a:lnTo>
                    <a:pt x="684" y="0"/>
                  </a:lnTo>
                </a:path>
              </a:pathLst>
            </a:custGeom>
            <a:grpFill/>
            <a:ln w="3175" cmpd="sng">
              <a:solidFill>
                <a:srgbClr val="17366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28" name="Oval 237"/>
            <p:cNvSpPr>
              <a:spLocks noChangeArrowheads="1"/>
            </p:cNvSpPr>
            <p:nvPr/>
          </p:nvSpPr>
          <p:spPr bwMode="auto">
            <a:xfrm rot="20160818">
              <a:off x="843009" y="1956793"/>
              <a:ext cx="6033" cy="8151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29" name="Freeform 238"/>
            <p:cNvSpPr>
              <a:spLocks/>
            </p:cNvSpPr>
            <p:nvPr/>
          </p:nvSpPr>
          <p:spPr bwMode="auto">
            <a:xfrm>
              <a:off x="935220" y="1852460"/>
              <a:ext cx="43089" cy="84770"/>
            </a:xfrm>
            <a:custGeom>
              <a:avLst/>
              <a:gdLst>
                <a:gd name="T0" fmla="*/ 0 w 408"/>
                <a:gd name="T1" fmla="*/ 0 h 848"/>
                <a:gd name="T2" fmla="*/ 0 w 408"/>
                <a:gd name="T3" fmla="*/ 1 h 848"/>
                <a:gd name="T4" fmla="*/ 0 w 408"/>
                <a:gd name="T5" fmla="*/ 2 h 848"/>
                <a:gd name="T6" fmla="*/ 0 w 408"/>
                <a:gd name="T7" fmla="*/ 2 h 848"/>
                <a:gd name="T8" fmla="*/ 1 w 408"/>
                <a:gd name="T9" fmla="*/ 1 h 848"/>
                <a:gd name="T10" fmla="*/ 1 w 408"/>
                <a:gd name="T11" fmla="*/ 1 h 848"/>
                <a:gd name="T12" fmla="*/ 1 w 408"/>
                <a:gd name="T13" fmla="*/ 0 h 848"/>
                <a:gd name="T14" fmla="*/ 0 w 408"/>
                <a:gd name="T15" fmla="*/ 0 h 84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08"/>
                <a:gd name="T25" fmla="*/ 0 h 848"/>
                <a:gd name="T26" fmla="*/ 408 w 408"/>
                <a:gd name="T27" fmla="*/ 848 h 84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08" h="848">
                  <a:moveTo>
                    <a:pt x="0" y="232"/>
                  </a:moveTo>
                  <a:lnTo>
                    <a:pt x="0" y="488"/>
                  </a:lnTo>
                  <a:lnTo>
                    <a:pt x="0" y="832"/>
                  </a:lnTo>
                  <a:lnTo>
                    <a:pt x="64" y="848"/>
                  </a:lnTo>
                  <a:lnTo>
                    <a:pt x="376" y="672"/>
                  </a:lnTo>
                  <a:lnTo>
                    <a:pt x="408" y="616"/>
                  </a:lnTo>
                  <a:lnTo>
                    <a:pt x="408" y="0"/>
                  </a:lnTo>
                  <a:lnTo>
                    <a:pt x="0" y="232"/>
                  </a:lnTo>
                  <a:close/>
                </a:path>
              </a:pathLst>
            </a:custGeom>
            <a:grpFill/>
            <a:ln w="3175" cmpd="sng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30" name="Freeform 239"/>
            <p:cNvSpPr>
              <a:spLocks/>
            </p:cNvSpPr>
            <p:nvPr/>
          </p:nvSpPr>
          <p:spPr bwMode="auto">
            <a:xfrm>
              <a:off x="781822" y="1850015"/>
              <a:ext cx="49984" cy="72544"/>
            </a:xfrm>
            <a:custGeom>
              <a:avLst/>
              <a:gdLst>
                <a:gd name="T0" fmla="*/ 1 w 474"/>
                <a:gd name="T1" fmla="*/ 0 h 705"/>
                <a:gd name="T2" fmla="*/ 1 w 474"/>
                <a:gd name="T3" fmla="*/ 0 h 705"/>
                <a:gd name="T4" fmla="*/ 1 w 474"/>
                <a:gd name="T5" fmla="*/ 1 h 705"/>
                <a:gd name="T6" fmla="*/ 0 w 474"/>
                <a:gd name="T7" fmla="*/ 1 h 705"/>
                <a:gd name="T8" fmla="*/ 0 w 474"/>
                <a:gd name="T9" fmla="*/ 1 h 705"/>
                <a:gd name="T10" fmla="*/ 0 w 474"/>
                <a:gd name="T11" fmla="*/ 1 h 705"/>
                <a:gd name="T12" fmla="*/ 0 w 474"/>
                <a:gd name="T13" fmla="*/ 1 h 705"/>
                <a:gd name="T14" fmla="*/ 1 w 474"/>
                <a:gd name="T15" fmla="*/ 0 h 705"/>
                <a:gd name="T16" fmla="*/ 1 w 474"/>
                <a:gd name="T17" fmla="*/ 0 h 70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74"/>
                <a:gd name="T28" fmla="*/ 0 h 705"/>
                <a:gd name="T29" fmla="*/ 474 w 474"/>
                <a:gd name="T30" fmla="*/ 705 h 70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74" h="705">
                  <a:moveTo>
                    <a:pt x="474" y="0"/>
                  </a:moveTo>
                  <a:lnTo>
                    <a:pt x="458" y="40"/>
                  </a:lnTo>
                  <a:cubicBezTo>
                    <a:pt x="435" y="83"/>
                    <a:pt x="391" y="178"/>
                    <a:pt x="338" y="260"/>
                  </a:cubicBezTo>
                  <a:cubicBezTo>
                    <a:pt x="251" y="392"/>
                    <a:pt x="198" y="459"/>
                    <a:pt x="142" y="532"/>
                  </a:cubicBezTo>
                  <a:lnTo>
                    <a:pt x="0" y="705"/>
                  </a:lnTo>
                  <a:lnTo>
                    <a:pt x="60" y="627"/>
                  </a:lnTo>
                  <a:cubicBezTo>
                    <a:pt x="103" y="566"/>
                    <a:pt x="204" y="421"/>
                    <a:pt x="258" y="336"/>
                  </a:cubicBezTo>
                  <a:cubicBezTo>
                    <a:pt x="333" y="216"/>
                    <a:pt x="355" y="166"/>
                    <a:pt x="382" y="116"/>
                  </a:cubicBezTo>
                  <a:lnTo>
                    <a:pt x="422" y="52"/>
                  </a:lnTo>
                </a:path>
              </a:pathLst>
            </a:custGeom>
            <a:grpFill/>
            <a:ln w="3175" cap="flat" cmpd="sng">
              <a:solidFill>
                <a:srgbClr val="17366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31" name="Freeform 240"/>
            <p:cNvSpPr>
              <a:spLocks/>
            </p:cNvSpPr>
            <p:nvPr/>
          </p:nvSpPr>
          <p:spPr bwMode="auto">
            <a:xfrm>
              <a:off x="780960" y="1860611"/>
              <a:ext cx="73252" cy="63578"/>
            </a:xfrm>
            <a:custGeom>
              <a:avLst/>
              <a:gdLst>
                <a:gd name="T0" fmla="*/ 0 w 684"/>
                <a:gd name="T1" fmla="*/ 1 h 626"/>
                <a:gd name="T2" fmla="*/ 0 w 684"/>
                <a:gd name="T3" fmla="*/ 1 h 626"/>
                <a:gd name="T4" fmla="*/ 1 w 684"/>
                <a:gd name="T5" fmla="*/ 0 h 626"/>
                <a:gd name="T6" fmla="*/ 1 w 684"/>
                <a:gd name="T7" fmla="*/ 0 h 626"/>
                <a:gd name="T8" fmla="*/ 1 w 684"/>
                <a:gd name="T9" fmla="*/ 0 h 6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84"/>
                <a:gd name="T16" fmla="*/ 0 h 626"/>
                <a:gd name="T17" fmla="*/ 684 w 684"/>
                <a:gd name="T18" fmla="*/ 626 h 62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84" h="626">
                  <a:moveTo>
                    <a:pt x="0" y="626"/>
                  </a:moveTo>
                  <a:lnTo>
                    <a:pt x="57" y="569"/>
                  </a:lnTo>
                  <a:cubicBezTo>
                    <a:pt x="121" y="503"/>
                    <a:pt x="290" y="316"/>
                    <a:pt x="384" y="228"/>
                  </a:cubicBezTo>
                  <a:cubicBezTo>
                    <a:pt x="509" y="133"/>
                    <a:pt x="564" y="75"/>
                    <a:pt x="624" y="42"/>
                  </a:cubicBezTo>
                  <a:lnTo>
                    <a:pt x="684" y="0"/>
                  </a:lnTo>
                </a:path>
              </a:pathLst>
            </a:custGeom>
            <a:grpFill/>
            <a:ln w="3175" cmpd="sng">
              <a:solidFill>
                <a:srgbClr val="17366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32" name="Oval 241"/>
            <p:cNvSpPr>
              <a:spLocks noChangeArrowheads="1"/>
            </p:cNvSpPr>
            <p:nvPr/>
          </p:nvSpPr>
          <p:spPr bwMode="auto">
            <a:xfrm rot="20160818">
              <a:off x="826635" y="1952717"/>
              <a:ext cx="11203" cy="13857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33" name="Oval 242"/>
            <p:cNvSpPr>
              <a:spLocks noChangeArrowheads="1"/>
            </p:cNvSpPr>
            <p:nvPr/>
          </p:nvSpPr>
          <p:spPr bwMode="auto">
            <a:xfrm rot="20160818">
              <a:off x="782684" y="1927449"/>
              <a:ext cx="11203" cy="15487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34" name="Oval 243"/>
            <p:cNvSpPr>
              <a:spLocks noChangeArrowheads="1"/>
            </p:cNvSpPr>
            <p:nvPr/>
          </p:nvSpPr>
          <p:spPr bwMode="auto">
            <a:xfrm rot="20160541">
              <a:off x="822326" y="1969834"/>
              <a:ext cx="4309" cy="6521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35" name="Oval 244"/>
            <p:cNvSpPr>
              <a:spLocks noChangeArrowheads="1"/>
            </p:cNvSpPr>
            <p:nvPr/>
          </p:nvSpPr>
          <p:spPr bwMode="auto">
            <a:xfrm rot="20160541">
              <a:off x="784407" y="1949457"/>
              <a:ext cx="5171" cy="6521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36" name="Freeform 245"/>
            <p:cNvSpPr>
              <a:spLocks/>
            </p:cNvSpPr>
            <p:nvPr/>
          </p:nvSpPr>
          <p:spPr bwMode="auto">
            <a:xfrm>
              <a:off x="796472" y="1933970"/>
              <a:ext cx="25854" cy="24453"/>
            </a:xfrm>
            <a:custGeom>
              <a:avLst/>
              <a:gdLst>
                <a:gd name="T0" fmla="*/ 0 w 141"/>
                <a:gd name="T1" fmla="*/ 1 h 138"/>
                <a:gd name="T2" fmla="*/ 1 w 141"/>
                <a:gd name="T3" fmla="*/ 2 h 138"/>
                <a:gd name="T4" fmla="*/ 1 w 141"/>
                <a:gd name="T5" fmla="*/ 1 h 138"/>
                <a:gd name="T6" fmla="*/ 0 w 141"/>
                <a:gd name="T7" fmla="*/ 0 h 138"/>
                <a:gd name="T8" fmla="*/ 0 w 141"/>
                <a:gd name="T9" fmla="*/ 1 h 1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1"/>
                <a:gd name="T16" fmla="*/ 0 h 138"/>
                <a:gd name="T17" fmla="*/ 141 w 141"/>
                <a:gd name="T18" fmla="*/ 138 h 13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1" h="138">
                  <a:moveTo>
                    <a:pt x="6" y="66"/>
                  </a:moveTo>
                  <a:lnTo>
                    <a:pt x="138" y="138"/>
                  </a:lnTo>
                  <a:lnTo>
                    <a:pt x="141" y="85"/>
                  </a:lnTo>
                  <a:lnTo>
                    <a:pt x="0" y="0"/>
                  </a:lnTo>
                  <a:lnTo>
                    <a:pt x="6" y="66"/>
                  </a:lnTo>
                  <a:close/>
                </a:path>
              </a:pathLst>
            </a:custGeom>
            <a:grpFill/>
            <a:ln w="3175" cap="flat" cmpd="sng">
              <a:solidFill>
                <a:srgbClr val="17366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37" name="Oval 246"/>
            <p:cNvSpPr>
              <a:spLocks noChangeArrowheads="1"/>
            </p:cNvSpPr>
            <p:nvPr/>
          </p:nvSpPr>
          <p:spPr bwMode="auto">
            <a:xfrm rot="20160541">
              <a:off x="849903" y="1961684"/>
              <a:ext cx="4309" cy="6521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38" name="Oval 247"/>
            <p:cNvSpPr>
              <a:spLocks noChangeArrowheads="1"/>
            </p:cNvSpPr>
            <p:nvPr/>
          </p:nvSpPr>
          <p:spPr bwMode="auto">
            <a:xfrm rot="20160818">
              <a:off x="764586" y="1913593"/>
              <a:ext cx="5171" cy="8966"/>
            </a:xfrm>
            <a:prstGeom prst="ellips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39" name="Line 248"/>
            <p:cNvSpPr>
              <a:spLocks noChangeShapeType="1"/>
            </p:cNvSpPr>
            <p:nvPr/>
          </p:nvSpPr>
          <p:spPr bwMode="auto">
            <a:xfrm flipV="1">
              <a:off x="986067" y="1814967"/>
              <a:ext cx="0" cy="86400"/>
            </a:xfrm>
            <a:prstGeom prst="lin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40" name="Freeform 249"/>
            <p:cNvSpPr>
              <a:spLocks/>
            </p:cNvSpPr>
            <p:nvPr/>
          </p:nvSpPr>
          <p:spPr bwMode="auto">
            <a:xfrm>
              <a:off x="791302" y="1894845"/>
              <a:ext cx="80146" cy="57872"/>
            </a:xfrm>
            <a:custGeom>
              <a:avLst/>
              <a:gdLst>
                <a:gd name="T0" fmla="*/ 0 w 546"/>
                <a:gd name="T1" fmla="*/ 1 h 426"/>
                <a:gd name="T2" fmla="*/ 2 w 546"/>
                <a:gd name="T3" fmla="*/ 2 h 426"/>
                <a:gd name="T4" fmla="*/ 2 w 546"/>
                <a:gd name="T5" fmla="*/ 2 h 426"/>
                <a:gd name="T6" fmla="*/ 3 w 546"/>
                <a:gd name="T7" fmla="*/ 1 h 426"/>
                <a:gd name="T8" fmla="*/ 1 w 546"/>
                <a:gd name="T9" fmla="*/ 0 h 426"/>
                <a:gd name="T10" fmla="*/ 1 w 546"/>
                <a:gd name="T11" fmla="*/ 1 h 426"/>
                <a:gd name="T12" fmla="*/ 0 w 546"/>
                <a:gd name="T13" fmla="*/ 1 h 42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6"/>
                <a:gd name="T22" fmla="*/ 0 h 426"/>
                <a:gd name="T23" fmla="*/ 546 w 546"/>
                <a:gd name="T24" fmla="*/ 426 h 42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6" h="426">
                  <a:moveTo>
                    <a:pt x="0" y="246"/>
                  </a:moveTo>
                  <a:lnTo>
                    <a:pt x="300" y="426"/>
                  </a:lnTo>
                  <a:lnTo>
                    <a:pt x="402" y="312"/>
                  </a:lnTo>
                  <a:lnTo>
                    <a:pt x="546" y="162"/>
                  </a:lnTo>
                  <a:lnTo>
                    <a:pt x="252" y="0"/>
                  </a:lnTo>
                  <a:lnTo>
                    <a:pt x="126" y="114"/>
                  </a:lnTo>
                  <a:lnTo>
                    <a:pt x="0" y="246"/>
                  </a:lnTo>
                  <a:close/>
                </a:path>
              </a:pathLst>
            </a:custGeom>
            <a:grpFill/>
            <a:ln w="9525" cap="flat" cmpd="sng">
              <a:solidFill>
                <a:srgbClr val="17366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941" name="Group 250"/>
            <p:cNvGrpSpPr>
              <a:grpSpLocks/>
            </p:cNvGrpSpPr>
            <p:nvPr/>
          </p:nvGrpSpPr>
          <p:grpSpPr bwMode="auto">
            <a:xfrm>
              <a:off x="874033" y="1770950"/>
              <a:ext cx="61187" cy="56242"/>
              <a:chOff x="2352" y="3792"/>
              <a:chExt cx="329" cy="318"/>
            </a:xfrm>
            <a:grpFill/>
          </p:grpSpPr>
          <p:sp>
            <p:nvSpPr>
              <p:cNvPr id="966" name="Freeform 251"/>
              <p:cNvSpPr>
                <a:spLocks/>
              </p:cNvSpPr>
              <p:nvPr/>
            </p:nvSpPr>
            <p:spPr bwMode="auto">
              <a:xfrm>
                <a:off x="2352" y="3792"/>
                <a:ext cx="329" cy="318"/>
              </a:xfrm>
              <a:custGeom>
                <a:avLst/>
                <a:gdLst>
                  <a:gd name="T0" fmla="*/ 76 w 675"/>
                  <a:gd name="T1" fmla="*/ 55 h 653"/>
                  <a:gd name="T2" fmla="*/ 74 w 675"/>
                  <a:gd name="T3" fmla="*/ 23 h 653"/>
                  <a:gd name="T4" fmla="*/ 33 w 675"/>
                  <a:gd name="T5" fmla="*/ 0 h 653"/>
                  <a:gd name="T6" fmla="*/ 0 w 675"/>
                  <a:gd name="T7" fmla="*/ 20 h 653"/>
                  <a:gd name="T8" fmla="*/ 0 w 675"/>
                  <a:gd name="T9" fmla="*/ 53 h 653"/>
                  <a:gd name="T10" fmla="*/ 40 w 675"/>
                  <a:gd name="T11" fmla="*/ 75 h 653"/>
                  <a:gd name="T12" fmla="*/ 78 w 675"/>
                  <a:gd name="T13" fmla="*/ 53 h 65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75"/>
                  <a:gd name="T22" fmla="*/ 0 h 653"/>
                  <a:gd name="T23" fmla="*/ 675 w 675"/>
                  <a:gd name="T24" fmla="*/ 653 h 65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75" h="653">
                    <a:moveTo>
                      <a:pt x="654" y="477"/>
                    </a:moveTo>
                    <a:lnTo>
                      <a:pt x="639" y="198"/>
                    </a:lnTo>
                    <a:lnTo>
                      <a:pt x="288" y="0"/>
                    </a:lnTo>
                    <a:lnTo>
                      <a:pt x="0" y="173"/>
                    </a:lnTo>
                    <a:lnTo>
                      <a:pt x="0" y="461"/>
                    </a:lnTo>
                    <a:lnTo>
                      <a:pt x="345" y="653"/>
                    </a:lnTo>
                    <a:lnTo>
                      <a:pt x="675" y="458"/>
                    </a:lnTo>
                  </a:path>
                </a:pathLst>
              </a:custGeom>
              <a:grpFill/>
              <a:ln w="3175" cap="flat" cmpd="sng">
                <a:solidFill>
                  <a:srgbClr val="17366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67" name="Freeform 252"/>
              <p:cNvSpPr>
                <a:spLocks/>
              </p:cNvSpPr>
              <p:nvPr/>
            </p:nvSpPr>
            <p:spPr bwMode="auto">
              <a:xfrm>
                <a:off x="2533" y="3896"/>
                <a:ext cx="128" cy="80"/>
              </a:xfrm>
              <a:custGeom>
                <a:avLst/>
                <a:gdLst>
                  <a:gd name="T0" fmla="*/ 0 w 261"/>
                  <a:gd name="T1" fmla="*/ 19 h 164"/>
                  <a:gd name="T2" fmla="*/ 31 w 261"/>
                  <a:gd name="T3" fmla="*/ 0 h 164"/>
                  <a:gd name="T4" fmla="*/ 0 60000 65536"/>
                  <a:gd name="T5" fmla="*/ 0 60000 65536"/>
                  <a:gd name="T6" fmla="*/ 0 w 261"/>
                  <a:gd name="T7" fmla="*/ 0 h 164"/>
                  <a:gd name="T8" fmla="*/ 261 w 261"/>
                  <a:gd name="T9" fmla="*/ 164 h 164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61" h="164">
                    <a:moveTo>
                      <a:pt x="0" y="164"/>
                    </a:moveTo>
                    <a:lnTo>
                      <a:pt x="261" y="0"/>
                    </a:lnTo>
                  </a:path>
                </a:pathLst>
              </a:custGeom>
              <a:grpFill/>
              <a:ln w="3175" cmpd="sng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68" name="Freeform 253"/>
              <p:cNvSpPr>
                <a:spLocks/>
              </p:cNvSpPr>
              <p:nvPr/>
            </p:nvSpPr>
            <p:spPr bwMode="auto">
              <a:xfrm>
                <a:off x="2352" y="3881"/>
                <a:ext cx="161" cy="90"/>
              </a:xfrm>
              <a:custGeom>
                <a:avLst/>
                <a:gdLst>
                  <a:gd name="T0" fmla="*/ 0 w 330"/>
                  <a:gd name="T1" fmla="*/ 0 h 186"/>
                  <a:gd name="T2" fmla="*/ 39 w 330"/>
                  <a:gd name="T3" fmla="*/ 21 h 186"/>
                  <a:gd name="T4" fmla="*/ 0 60000 65536"/>
                  <a:gd name="T5" fmla="*/ 0 60000 65536"/>
                  <a:gd name="T6" fmla="*/ 0 w 330"/>
                  <a:gd name="T7" fmla="*/ 0 h 186"/>
                  <a:gd name="T8" fmla="*/ 330 w 330"/>
                  <a:gd name="T9" fmla="*/ 186 h 18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30" h="186">
                    <a:moveTo>
                      <a:pt x="0" y="0"/>
                    </a:moveTo>
                    <a:lnTo>
                      <a:pt x="330" y="186"/>
                    </a:lnTo>
                  </a:path>
                </a:pathLst>
              </a:custGeom>
              <a:grpFill/>
              <a:ln w="3175" cmpd="sng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69" name="Freeform 254"/>
              <p:cNvSpPr>
                <a:spLocks/>
              </p:cNvSpPr>
              <p:nvPr/>
            </p:nvSpPr>
            <p:spPr bwMode="auto">
              <a:xfrm>
                <a:off x="2522" y="3989"/>
                <a:ext cx="0" cy="121"/>
              </a:xfrm>
              <a:custGeom>
                <a:avLst/>
                <a:gdLst>
                  <a:gd name="T0" fmla="*/ 0 w 1"/>
                  <a:gd name="T1" fmla="*/ 29 h 249"/>
                  <a:gd name="T2" fmla="*/ 0 w 1"/>
                  <a:gd name="T3" fmla="*/ 0 h 249"/>
                  <a:gd name="T4" fmla="*/ 0 60000 65536"/>
                  <a:gd name="T5" fmla="*/ 0 60000 65536"/>
                  <a:gd name="T6" fmla="*/ 0 w 1"/>
                  <a:gd name="T7" fmla="*/ 0 h 249"/>
                  <a:gd name="T8" fmla="*/ 0 w 1"/>
                  <a:gd name="T9" fmla="*/ 249 h 249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" h="249">
                    <a:moveTo>
                      <a:pt x="0" y="249"/>
                    </a:moveTo>
                    <a:lnTo>
                      <a:pt x="0" y="0"/>
                    </a:lnTo>
                  </a:path>
                </a:pathLst>
              </a:custGeom>
              <a:grpFill/>
              <a:ln w="3175" cmpd="sng">
                <a:solidFill>
                  <a:srgbClr val="173660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70" name="Freeform 255"/>
              <p:cNvSpPr>
                <a:spLocks/>
              </p:cNvSpPr>
              <p:nvPr/>
            </p:nvSpPr>
            <p:spPr bwMode="auto">
              <a:xfrm>
                <a:off x="2361" y="3904"/>
                <a:ext cx="152" cy="188"/>
              </a:xfrm>
              <a:custGeom>
                <a:avLst/>
                <a:gdLst>
                  <a:gd name="T0" fmla="*/ 0 w 312"/>
                  <a:gd name="T1" fmla="*/ 0 h 387"/>
                  <a:gd name="T2" fmla="*/ 0 w 312"/>
                  <a:gd name="T3" fmla="*/ 25 h 387"/>
                  <a:gd name="T4" fmla="*/ 36 w 312"/>
                  <a:gd name="T5" fmla="*/ 44 h 387"/>
                  <a:gd name="T6" fmla="*/ 36 w 312"/>
                  <a:gd name="T7" fmla="*/ 20 h 387"/>
                  <a:gd name="T8" fmla="*/ 0 w 312"/>
                  <a:gd name="T9" fmla="*/ 0 h 38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2"/>
                  <a:gd name="T16" fmla="*/ 0 h 387"/>
                  <a:gd name="T17" fmla="*/ 312 w 312"/>
                  <a:gd name="T18" fmla="*/ 387 h 38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2" h="387">
                    <a:moveTo>
                      <a:pt x="0" y="0"/>
                    </a:moveTo>
                    <a:lnTo>
                      <a:pt x="0" y="216"/>
                    </a:lnTo>
                    <a:lnTo>
                      <a:pt x="312" y="387"/>
                    </a:lnTo>
                    <a:lnTo>
                      <a:pt x="312" y="17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17366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942" name="Line 256"/>
            <p:cNvSpPr>
              <a:spLocks noChangeShapeType="1"/>
            </p:cNvSpPr>
            <p:nvPr/>
          </p:nvSpPr>
          <p:spPr bwMode="auto">
            <a:xfrm>
              <a:off x="890407" y="1763614"/>
              <a:ext cx="95658" cy="50536"/>
            </a:xfrm>
            <a:prstGeom prst="lin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43" name="Line 257"/>
            <p:cNvSpPr>
              <a:spLocks noChangeShapeType="1"/>
            </p:cNvSpPr>
            <p:nvPr/>
          </p:nvSpPr>
          <p:spPr bwMode="auto">
            <a:xfrm flipV="1">
              <a:off x="984342" y="1761984"/>
              <a:ext cx="97382" cy="52981"/>
            </a:xfrm>
            <a:prstGeom prst="line">
              <a:avLst/>
            </a:prstGeom>
            <a:grpFill/>
            <a:ln w="3175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944" name="Group 258"/>
            <p:cNvGrpSpPr>
              <a:grpSpLocks/>
            </p:cNvGrpSpPr>
            <p:nvPr/>
          </p:nvGrpSpPr>
          <p:grpSpPr bwMode="auto">
            <a:xfrm>
              <a:off x="1074830" y="1754653"/>
              <a:ext cx="6894" cy="107594"/>
              <a:chOff x="2784" y="2408"/>
              <a:chExt cx="30" cy="472"/>
            </a:xfrm>
            <a:grpFill/>
          </p:grpSpPr>
          <p:sp>
            <p:nvSpPr>
              <p:cNvPr id="964" name="Freeform 259"/>
              <p:cNvSpPr>
                <a:spLocks/>
              </p:cNvSpPr>
              <p:nvPr/>
            </p:nvSpPr>
            <p:spPr bwMode="auto">
              <a:xfrm>
                <a:off x="2792" y="2408"/>
                <a:ext cx="15" cy="235"/>
              </a:xfrm>
              <a:custGeom>
                <a:avLst/>
                <a:gdLst>
                  <a:gd name="T0" fmla="*/ 1 w 15"/>
                  <a:gd name="T1" fmla="*/ 0 h 235"/>
                  <a:gd name="T2" fmla="*/ 0 w 15"/>
                  <a:gd name="T3" fmla="*/ 232 h 235"/>
                  <a:gd name="T4" fmla="*/ 4 w 15"/>
                  <a:gd name="T5" fmla="*/ 235 h 235"/>
                  <a:gd name="T6" fmla="*/ 15 w 15"/>
                  <a:gd name="T7" fmla="*/ 234 h 235"/>
                  <a:gd name="T8" fmla="*/ 15 w 15"/>
                  <a:gd name="T9" fmla="*/ 1 h 235"/>
                  <a:gd name="T10" fmla="*/ 7 w 15"/>
                  <a:gd name="T11" fmla="*/ 1 h 235"/>
                  <a:gd name="T12" fmla="*/ 1 w 15"/>
                  <a:gd name="T13" fmla="*/ 0 h 23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5"/>
                  <a:gd name="T22" fmla="*/ 0 h 235"/>
                  <a:gd name="T23" fmla="*/ 15 w 15"/>
                  <a:gd name="T24" fmla="*/ 235 h 23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5" h="235">
                    <a:moveTo>
                      <a:pt x="1" y="0"/>
                    </a:moveTo>
                    <a:lnTo>
                      <a:pt x="0" y="232"/>
                    </a:lnTo>
                    <a:lnTo>
                      <a:pt x="4" y="235"/>
                    </a:lnTo>
                    <a:lnTo>
                      <a:pt x="15" y="234"/>
                    </a:lnTo>
                    <a:lnTo>
                      <a:pt x="15" y="1"/>
                    </a:lnTo>
                    <a:lnTo>
                      <a:pt x="7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3175" cmpd="sng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65" name="Freeform 260"/>
              <p:cNvSpPr>
                <a:spLocks/>
              </p:cNvSpPr>
              <p:nvPr/>
            </p:nvSpPr>
            <p:spPr bwMode="auto">
              <a:xfrm>
                <a:off x="2784" y="2632"/>
                <a:ext cx="30" cy="248"/>
              </a:xfrm>
              <a:custGeom>
                <a:avLst/>
                <a:gdLst>
                  <a:gd name="T0" fmla="*/ 5 w 30"/>
                  <a:gd name="T1" fmla="*/ 0 h 248"/>
                  <a:gd name="T2" fmla="*/ 0 w 30"/>
                  <a:gd name="T3" fmla="*/ 243 h 248"/>
                  <a:gd name="T4" fmla="*/ 12 w 30"/>
                  <a:gd name="T5" fmla="*/ 248 h 248"/>
                  <a:gd name="T6" fmla="*/ 30 w 30"/>
                  <a:gd name="T7" fmla="*/ 243 h 248"/>
                  <a:gd name="T8" fmla="*/ 27 w 30"/>
                  <a:gd name="T9" fmla="*/ 0 h 248"/>
                  <a:gd name="T10" fmla="*/ 15 w 30"/>
                  <a:gd name="T11" fmla="*/ 5 h 248"/>
                  <a:gd name="T12" fmla="*/ 3 w 30"/>
                  <a:gd name="T13" fmla="*/ 2 h 24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0"/>
                  <a:gd name="T22" fmla="*/ 0 h 248"/>
                  <a:gd name="T23" fmla="*/ 30 w 30"/>
                  <a:gd name="T24" fmla="*/ 248 h 24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0" h="248">
                    <a:moveTo>
                      <a:pt x="5" y="0"/>
                    </a:moveTo>
                    <a:lnTo>
                      <a:pt x="0" y="243"/>
                    </a:lnTo>
                    <a:lnTo>
                      <a:pt x="12" y="248"/>
                    </a:lnTo>
                    <a:lnTo>
                      <a:pt x="30" y="243"/>
                    </a:lnTo>
                    <a:lnTo>
                      <a:pt x="27" y="0"/>
                    </a:lnTo>
                    <a:lnTo>
                      <a:pt x="15" y="5"/>
                    </a:lnTo>
                    <a:lnTo>
                      <a:pt x="3" y="2"/>
                    </a:lnTo>
                  </a:path>
                </a:pathLst>
              </a:custGeom>
              <a:grpFill/>
              <a:ln w="3175" cmpd="sng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945" name="Group 261"/>
            <p:cNvGrpSpPr>
              <a:grpSpLocks/>
            </p:cNvGrpSpPr>
            <p:nvPr/>
          </p:nvGrpSpPr>
          <p:grpSpPr bwMode="auto">
            <a:xfrm flipH="1">
              <a:off x="1067935" y="1731826"/>
              <a:ext cx="25854" cy="35049"/>
              <a:chOff x="911" y="2160"/>
              <a:chExt cx="339" cy="480"/>
            </a:xfrm>
            <a:grpFill/>
          </p:grpSpPr>
          <p:sp>
            <p:nvSpPr>
              <p:cNvPr id="959" name="Freeform 262"/>
              <p:cNvSpPr>
                <a:spLocks/>
              </p:cNvSpPr>
              <p:nvPr/>
            </p:nvSpPr>
            <p:spPr bwMode="auto">
              <a:xfrm>
                <a:off x="911" y="2160"/>
                <a:ext cx="339" cy="480"/>
              </a:xfrm>
              <a:custGeom>
                <a:avLst/>
                <a:gdLst>
                  <a:gd name="T0" fmla="*/ 6 w 339"/>
                  <a:gd name="T1" fmla="*/ 150 h 480"/>
                  <a:gd name="T2" fmla="*/ 0 w 339"/>
                  <a:gd name="T3" fmla="*/ 334 h 480"/>
                  <a:gd name="T4" fmla="*/ 1 w 339"/>
                  <a:gd name="T5" fmla="*/ 405 h 480"/>
                  <a:gd name="T6" fmla="*/ 21 w 339"/>
                  <a:gd name="T7" fmla="*/ 431 h 480"/>
                  <a:gd name="T8" fmla="*/ 54 w 339"/>
                  <a:gd name="T9" fmla="*/ 456 h 480"/>
                  <a:gd name="T10" fmla="*/ 129 w 339"/>
                  <a:gd name="T11" fmla="*/ 477 h 480"/>
                  <a:gd name="T12" fmla="*/ 211 w 339"/>
                  <a:gd name="T13" fmla="*/ 480 h 480"/>
                  <a:gd name="T14" fmla="*/ 288 w 339"/>
                  <a:gd name="T15" fmla="*/ 458 h 480"/>
                  <a:gd name="T16" fmla="*/ 333 w 339"/>
                  <a:gd name="T17" fmla="*/ 419 h 480"/>
                  <a:gd name="T18" fmla="*/ 337 w 339"/>
                  <a:gd name="T19" fmla="*/ 393 h 480"/>
                  <a:gd name="T20" fmla="*/ 339 w 339"/>
                  <a:gd name="T21" fmla="*/ 149 h 480"/>
                  <a:gd name="T22" fmla="*/ 313 w 339"/>
                  <a:gd name="T23" fmla="*/ 73 h 480"/>
                  <a:gd name="T24" fmla="*/ 250 w 339"/>
                  <a:gd name="T25" fmla="*/ 21 h 480"/>
                  <a:gd name="T26" fmla="*/ 213 w 339"/>
                  <a:gd name="T27" fmla="*/ 9 h 480"/>
                  <a:gd name="T28" fmla="*/ 163 w 339"/>
                  <a:gd name="T29" fmla="*/ 0 h 480"/>
                  <a:gd name="T30" fmla="*/ 93 w 339"/>
                  <a:gd name="T31" fmla="*/ 20 h 480"/>
                  <a:gd name="T32" fmla="*/ 28 w 339"/>
                  <a:gd name="T33" fmla="*/ 77 h 480"/>
                  <a:gd name="T34" fmla="*/ 6 w 339"/>
                  <a:gd name="T35" fmla="*/ 150 h 480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339"/>
                  <a:gd name="T55" fmla="*/ 0 h 480"/>
                  <a:gd name="T56" fmla="*/ 339 w 339"/>
                  <a:gd name="T57" fmla="*/ 480 h 480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339" h="480">
                    <a:moveTo>
                      <a:pt x="6" y="150"/>
                    </a:moveTo>
                    <a:lnTo>
                      <a:pt x="0" y="334"/>
                    </a:lnTo>
                    <a:lnTo>
                      <a:pt x="1" y="405"/>
                    </a:lnTo>
                    <a:lnTo>
                      <a:pt x="21" y="431"/>
                    </a:lnTo>
                    <a:lnTo>
                      <a:pt x="54" y="456"/>
                    </a:lnTo>
                    <a:lnTo>
                      <a:pt x="129" y="477"/>
                    </a:lnTo>
                    <a:lnTo>
                      <a:pt x="211" y="480"/>
                    </a:lnTo>
                    <a:lnTo>
                      <a:pt x="288" y="458"/>
                    </a:lnTo>
                    <a:lnTo>
                      <a:pt x="333" y="419"/>
                    </a:lnTo>
                    <a:lnTo>
                      <a:pt x="337" y="393"/>
                    </a:lnTo>
                    <a:lnTo>
                      <a:pt x="339" y="149"/>
                    </a:lnTo>
                    <a:lnTo>
                      <a:pt x="313" y="73"/>
                    </a:lnTo>
                    <a:lnTo>
                      <a:pt x="250" y="21"/>
                    </a:lnTo>
                    <a:lnTo>
                      <a:pt x="213" y="9"/>
                    </a:lnTo>
                    <a:lnTo>
                      <a:pt x="163" y="0"/>
                    </a:lnTo>
                    <a:lnTo>
                      <a:pt x="93" y="20"/>
                    </a:lnTo>
                    <a:lnTo>
                      <a:pt x="28" y="77"/>
                    </a:lnTo>
                    <a:lnTo>
                      <a:pt x="6" y="150"/>
                    </a:lnTo>
                    <a:close/>
                  </a:path>
                </a:pathLst>
              </a:custGeom>
              <a:grpFill/>
              <a:ln w="9525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60" name="Arc 263"/>
              <p:cNvSpPr>
                <a:spLocks/>
              </p:cNvSpPr>
              <p:nvPr/>
            </p:nvSpPr>
            <p:spPr bwMode="auto">
              <a:xfrm>
                <a:off x="914" y="2161"/>
                <a:ext cx="334" cy="168"/>
              </a:xfrm>
              <a:custGeom>
                <a:avLst/>
                <a:gdLst>
                  <a:gd name="T0" fmla="*/ 0 w 43186"/>
                  <a:gd name="T1" fmla="*/ 0 h 21600"/>
                  <a:gd name="T2" fmla="*/ 0 w 43186"/>
                  <a:gd name="T3" fmla="*/ 0 h 21600"/>
                  <a:gd name="T4" fmla="*/ 0 w 43186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6"/>
                  <a:gd name="T10" fmla="*/ 0 h 21600"/>
                  <a:gd name="T11" fmla="*/ 43186 w 43186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6" h="21600" fill="none" extrusionOk="0">
                    <a:moveTo>
                      <a:pt x="0" y="21592"/>
                    </a:moveTo>
                    <a:cubicBezTo>
                      <a:pt x="4" y="9665"/>
                      <a:pt x="9673" y="-1"/>
                      <a:pt x="21600" y="0"/>
                    </a:cubicBezTo>
                    <a:cubicBezTo>
                      <a:pt x="33230" y="0"/>
                      <a:pt x="42772" y="9208"/>
                      <a:pt x="43186" y="20830"/>
                    </a:cubicBezTo>
                  </a:path>
                  <a:path w="43186" h="21600" stroke="0" extrusionOk="0">
                    <a:moveTo>
                      <a:pt x="0" y="21592"/>
                    </a:moveTo>
                    <a:cubicBezTo>
                      <a:pt x="4" y="9665"/>
                      <a:pt x="9673" y="-1"/>
                      <a:pt x="21600" y="0"/>
                    </a:cubicBezTo>
                    <a:cubicBezTo>
                      <a:pt x="33230" y="0"/>
                      <a:pt x="42772" y="9208"/>
                      <a:pt x="43186" y="2083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grpFill/>
              <a:ln w="3175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61" name="Arc 264"/>
              <p:cNvSpPr>
                <a:spLocks/>
              </p:cNvSpPr>
              <p:nvPr/>
            </p:nvSpPr>
            <p:spPr bwMode="auto">
              <a:xfrm flipV="1">
                <a:off x="914" y="2543"/>
                <a:ext cx="334" cy="97"/>
              </a:xfrm>
              <a:custGeom>
                <a:avLst/>
                <a:gdLst>
                  <a:gd name="T0" fmla="*/ 0 w 43200"/>
                  <a:gd name="T1" fmla="*/ 0 h 23263"/>
                  <a:gd name="T2" fmla="*/ 0 w 43200"/>
                  <a:gd name="T3" fmla="*/ 0 h 23263"/>
                  <a:gd name="T4" fmla="*/ 0 w 43200"/>
                  <a:gd name="T5" fmla="*/ 0 h 23263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3263"/>
                  <a:gd name="T11" fmla="*/ 43200 w 43200"/>
                  <a:gd name="T12" fmla="*/ 23263 h 2326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3263" fill="none" extrusionOk="0">
                    <a:moveTo>
                      <a:pt x="5" y="22103"/>
                    </a:moveTo>
                    <a:cubicBezTo>
                      <a:pt x="1" y="21935"/>
                      <a:pt x="0" y="21767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22154"/>
                      <a:pt x="43178" y="22709"/>
                      <a:pt x="43135" y="23262"/>
                    </a:cubicBezTo>
                  </a:path>
                  <a:path w="43200" h="23263" stroke="0" extrusionOk="0">
                    <a:moveTo>
                      <a:pt x="5" y="22103"/>
                    </a:moveTo>
                    <a:cubicBezTo>
                      <a:pt x="1" y="21935"/>
                      <a:pt x="0" y="21767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22154"/>
                      <a:pt x="43178" y="22709"/>
                      <a:pt x="43135" y="23262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grpFill/>
              <a:ln w="3175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62" name="Line 265"/>
              <p:cNvSpPr>
                <a:spLocks noChangeShapeType="1"/>
              </p:cNvSpPr>
              <p:nvPr/>
            </p:nvSpPr>
            <p:spPr bwMode="auto">
              <a:xfrm>
                <a:off x="1248" y="2317"/>
                <a:ext cx="0" cy="240"/>
              </a:xfrm>
              <a:prstGeom prst="line">
                <a:avLst/>
              </a:prstGeom>
              <a:grpFill/>
              <a:ln w="3175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63" name="Line 266"/>
              <p:cNvSpPr>
                <a:spLocks noChangeShapeType="1"/>
              </p:cNvSpPr>
              <p:nvPr/>
            </p:nvSpPr>
            <p:spPr bwMode="auto">
              <a:xfrm>
                <a:off x="914" y="2323"/>
                <a:ext cx="0" cy="221"/>
              </a:xfrm>
              <a:prstGeom prst="line">
                <a:avLst/>
              </a:prstGeom>
              <a:grpFill/>
              <a:ln w="3175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946" name="Group 267"/>
            <p:cNvGrpSpPr>
              <a:grpSpLocks/>
            </p:cNvGrpSpPr>
            <p:nvPr/>
          </p:nvGrpSpPr>
          <p:grpSpPr bwMode="auto">
            <a:xfrm>
              <a:off x="917984" y="1709003"/>
              <a:ext cx="36195" cy="54612"/>
              <a:chOff x="2133" y="2208"/>
              <a:chExt cx="150" cy="241"/>
            </a:xfrm>
            <a:grpFill/>
          </p:grpSpPr>
          <p:grpSp>
            <p:nvGrpSpPr>
              <p:cNvPr id="954" name="Group 268"/>
              <p:cNvGrpSpPr>
                <a:grpSpLocks/>
              </p:cNvGrpSpPr>
              <p:nvPr/>
            </p:nvGrpSpPr>
            <p:grpSpPr bwMode="auto">
              <a:xfrm>
                <a:off x="2133" y="2330"/>
                <a:ext cx="150" cy="119"/>
                <a:chOff x="2133" y="2384"/>
                <a:chExt cx="150" cy="119"/>
              </a:xfrm>
              <a:grpFill/>
            </p:grpSpPr>
            <p:sp>
              <p:nvSpPr>
                <p:cNvPr id="956" name="Freeform 269"/>
                <p:cNvSpPr>
                  <a:spLocks/>
                </p:cNvSpPr>
                <p:nvPr/>
              </p:nvSpPr>
              <p:spPr bwMode="auto">
                <a:xfrm>
                  <a:off x="2133" y="2384"/>
                  <a:ext cx="150" cy="119"/>
                </a:xfrm>
                <a:custGeom>
                  <a:avLst/>
                  <a:gdLst>
                    <a:gd name="T0" fmla="*/ 0 w 150"/>
                    <a:gd name="T1" fmla="*/ 46 h 119"/>
                    <a:gd name="T2" fmla="*/ 123 w 150"/>
                    <a:gd name="T3" fmla="*/ 119 h 119"/>
                    <a:gd name="T4" fmla="*/ 138 w 150"/>
                    <a:gd name="T5" fmla="*/ 64 h 119"/>
                    <a:gd name="T6" fmla="*/ 150 w 150"/>
                    <a:gd name="T7" fmla="*/ 16 h 119"/>
                    <a:gd name="T8" fmla="*/ 129 w 150"/>
                    <a:gd name="T9" fmla="*/ 0 h 119"/>
                    <a:gd name="T10" fmla="*/ 29 w 150"/>
                    <a:gd name="T11" fmla="*/ 16 h 119"/>
                    <a:gd name="T12" fmla="*/ 0 w 150"/>
                    <a:gd name="T13" fmla="*/ 46 h 119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50"/>
                    <a:gd name="T22" fmla="*/ 0 h 119"/>
                    <a:gd name="T23" fmla="*/ 150 w 150"/>
                    <a:gd name="T24" fmla="*/ 119 h 119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50" h="119">
                      <a:moveTo>
                        <a:pt x="0" y="46"/>
                      </a:moveTo>
                      <a:lnTo>
                        <a:pt x="123" y="119"/>
                      </a:lnTo>
                      <a:lnTo>
                        <a:pt x="138" y="64"/>
                      </a:lnTo>
                      <a:lnTo>
                        <a:pt x="150" y="16"/>
                      </a:lnTo>
                      <a:lnTo>
                        <a:pt x="129" y="0"/>
                      </a:lnTo>
                      <a:lnTo>
                        <a:pt x="29" y="16"/>
                      </a:lnTo>
                      <a:lnTo>
                        <a:pt x="0" y="46"/>
                      </a:lnTo>
                    </a:path>
                  </a:pathLst>
                </a:custGeom>
                <a:grpFill/>
                <a:ln w="3175" cmpd="sng">
                  <a:solidFill>
                    <a:srgbClr val="17366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957" name="Freeform 270"/>
                <p:cNvSpPr>
                  <a:spLocks/>
                </p:cNvSpPr>
                <p:nvPr/>
              </p:nvSpPr>
              <p:spPr bwMode="auto">
                <a:xfrm>
                  <a:off x="2163" y="2385"/>
                  <a:ext cx="97" cy="66"/>
                </a:xfrm>
                <a:custGeom>
                  <a:avLst/>
                  <a:gdLst>
                    <a:gd name="T0" fmla="*/ 0 w 97"/>
                    <a:gd name="T1" fmla="*/ 17 h 66"/>
                    <a:gd name="T2" fmla="*/ 80 w 97"/>
                    <a:gd name="T3" fmla="*/ 66 h 66"/>
                    <a:gd name="T4" fmla="*/ 97 w 97"/>
                    <a:gd name="T5" fmla="*/ 0 h 66"/>
                    <a:gd name="T6" fmla="*/ 0 w 97"/>
                    <a:gd name="T7" fmla="*/ 15 h 66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97"/>
                    <a:gd name="T13" fmla="*/ 0 h 66"/>
                    <a:gd name="T14" fmla="*/ 97 w 97"/>
                    <a:gd name="T15" fmla="*/ 66 h 6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97" h="66">
                      <a:moveTo>
                        <a:pt x="0" y="17"/>
                      </a:moveTo>
                      <a:lnTo>
                        <a:pt x="80" y="66"/>
                      </a:lnTo>
                      <a:lnTo>
                        <a:pt x="97" y="0"/>
                      </a:lnTo>
                      <a:lnTo>
                        <a:pt x="0" y="15"/>
                      </a:lnTo>
                    </a:path>
                  </a:pathLst>
                </a:custGeom>
                <a:grpFill/>
                <a:ln w="3175" cmpd="sng">
                  <a:solidFill>
                    <a:srgbClr val="17366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958" name="Line 271"/>
                <p:cNvSpPr>
                  <a:spLocks noChangeShapeType="1"/>
                </p:cNvSpPr>
                <p:nvPr/>
              </p:nvSpPr>
              <p:spPr bwMode="auto">
                <a:xfrm>
                  <a:off x="2246" y="2456"/>
                  <a:ext cx="9" cy="42"/>
                </a:xfrm>
                <a:prstGeom prst="line">
                  <a:avLst/>
                </a:prstGeom>
                <a:grpFill/>
                <a:ln w="3175">
                  <a:solidFill>
                    <a:srgbClr val="17366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955" name="Line 272"/>
              <p:cNvSpPr>
                <a:spLocks noChangeShapeType="1"/>
              </p:cNvSpPr>
              <p:nvPr/>
            </p:nvSpPr>
            <p:spPr bwMode="auto">
              <a:xfrm flipV="1">
                <a:off x="2224" y="2208"/>
                <a:ext cx="0" cy="144"/>
              </a:xfrm>
              <a:prstGeom prst="line">
                <a:avLst/>
              </a:prstGeom>
              <a:grpFill/>
              <a:ln w="9525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947" name="Line 273"/>
            <p:cNvSpPr>
              <a:spLocks noChangeShapeType="1"/>
            </p:cNvSpPr>
            <p:nvPr/>
          </p:nvSpPr>
          <p:spPr bwMode="auto">
            <a:xfrm flipV="1">
              <a:off x="992960" y="1786435"/>
              <a:ext cx="0" cy="65208"/>
            </a:xfrm>
            <a:prstGeom prst="line">
              <a:avLst/>
            </a:prstGeom>
            <a:grpFill/>
            <a:ln w="9525">
              <a:solidFill>
                <a:srgbClr val="17366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948" name="Group 274"/>
            <p:cNvGrpSpPr>
              <a:grpSpLocks/>
            </p:cNvGrpSpPr>
            <p:nvPr/>
          </p:nvGrpSpPr>
          <p:grpSpPr bwMode="auto">
            <a:xfrm>
              <a:off x="915398" y="1795404"/>
              <a:ext cx="60325" cy="54612"/>
              <a:chOff x="2352" y="3792"/>
              <a:chExt cx="329" cy="318"/>
            </a:xfrm>
            <a:grpFill/>
          </p:grpSpPr>
          <p:sp>
            <p:nvSpPr>
              <p:cNvPr id="949" name="Freeform 275"/>
              <p:cNvSpPr>
                <a:spLocks/>
              </p:cNvSpPr>
              <p:nvPr/>
            </p:nvSpPr>
            <p:spPr bwMode="auto">
              <a:xfrm>
                <a:off x="2352" y="3792"/>
                <a:ext cx="329" cy="318"/>
              </a:xfrm>
              <a:custGeom>
                <a:avLst/>
                <a:gdLst>
                  <a:gd name="T0" fmla="*/ 76 w 675"/>
                  <a:gd name="T1" fmla="*/ 55 h 653"/>
                  <a:gd name="T2" fmla="*/ 74 w 675"/>
                  <a:gd name="T3" fmla="*/ 23 h 653"/>
                  <a:gd name="T4" fmla="*/ 33 w 675"/>
                  <a:gd name="T5" fmla="*/ 0 h 653"/>
                  <a:gd name="T6" fmla="*/ 0 w 675"/>
                  <a:gd name="T7" fmla="*/ 20 h 653"/>
                  <a:gd name="T8" fmla="*/ 0 w 675"/>
                  <a:gd name="T9" fmla="*/ 53 h 653"/>
                  <a:gd name="T10" fmla="*/ 40 w 675"/>
                  <a:gd name="T11" fmla="*/ 75 h 653"/>
                  <a:gd name="T12" fmla="*/ 78 w 675"/>
                  <a:gd name="T13" fmla="*/ 53 h 65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75"/>
                  <a:gd name="T22" fmla="*/ 0 h 653"/>
                  <a:gd name="T23" fmla="*/ 675 w 675"/>
                  <a:gd name="T24" fmla="*/ 653 h 65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75" h="653">
                    <a:moveTo>
                      <a:pt x="654" y="477"/>
                    </a:moveTo>
                    <a:lnTo>
                      <a:pt x="639" y="198"/>
                    </a:lnTo>
                    <a:lnTo>
                      <a:pt x="288" y="0"/>
                    </a:lnTo>
                    <a:lnTo>
                      <a:pt x="0" y="173"/>
                    </a:lnTo>
                    <a:lnTo>
                      <a:pt x="0" y="461"/>
                    </a:lnTo>
                    <a:lnTo>
                      <a:pt x="345" y="653"/>
                    </a:lnTo>
                    <a:lnTo>
                      <a:pt x="675" y="458"/>
                    </a:lnTo>
                  </a:path>
                </a:pathLst>
              </a:custGeom>
              <a:grpFill/>
              <a:ln w="3175" cap="flat" cmpd="sng">
                <a:solidFill>
                  <a:srgbClr val="17366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50" name="Freeform 276"/>
              <p:cNvSpPr>
                <a:spLocks/>
              </p:cNvSpPr>
              <p:nvPr/>
            </p:nvSpPr>
            <p:spPr bwMode="auto">
              <a:xfrm>
                <a:off x="2533" y="3896"/>
                <a:ext cx="128" cy="80"/>
              </a:xfrm>
              <a:custGeom>
                <a:avLst/>
                <a:gdLst>
                  <a:gd name="T0" fmla="*/ 0 w 261"/>
                  <a:gd name="T1" fmla="*/ 19 h 164"/>
                  <a:gd name="T2" fmla="*/ 31 w 261"/>
                  <a:gd name="T3" fmla="*/ 0 h 164"/>
                  <a:gd name="T4" fmla="*/ 0 60000 65536"/>
                  <a:gd name="T5" fmla="*/ 0 60000 65536"/>
                  <a:gd name="T6" fmla="*/ 0 w 261"/>
                  <a:gd name="T7" fmla="*/ 0 h 164"/>
                  <a:gd name="T8" fmla="*/ 261 w 261"/>
                  <a:gd name="T9" fmla="*/ 164 h 164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61" h="164">
                    <a:moveTo>
                      <a:pt x="0" y="164"/>
                    </a:moveTo>
                    <a:lnTo>
                      <a:pt x="261" y="0"/>
                    </a:lnTo>
                  </a:path>
                </a:pathLst>
              </a:custGeom>
              <a:grpFill/>
              <a:ln w="3175" cmpd="sng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51" name="Freeform 277"/>
              <p:cNvSpPr>
                <a:spLocks/>
              </p:cNvSpPr>
              <p:nvPr/>
            </p:nvSpPr>
            <p:spPr bwMode="auto">
              <a:xfrm>
                <a:off x="2352" y="3881"/>
                <a:ext cx="161" cy="90"/>
              </a:xfrm>
              <a:custGeom>
                <a:avLst/>
                <a:gdLst>
                  <a:gd name="T0" fmla="*/ 0 w 330"/>
                  <a:gd name="T1" fmla="*/ 0 h 186"/>
                  <a:gd name="T2" fmla="*/ 39 w 330"/>
                  <a:gd name="T3" fmla="*/ 21 h 186"/>
                  <a:gd name="T4" fmla="*/ 0 60000 65536"/>
                  <a:gd name="T5" fmla="*/ 0 60000 65536"/>
                  <a:gd name="T6" fmla="*/ 0 w 330"/>
                  <a:gd name="T7" fmla="*/ 0 h 186"/>
                  <a:gd name="T8" fmla="*/ 330 w 330"/>
                  <a:gd name="T9" fmla="*/ 186 h 18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30" h="186">
                    <a:moveTo>
                      <a:pt x="0" y="0"/>
                    </a:moveTo>
                    <a:lnTo>
                      <a:pt x="330" y="186"/>
                    </a:lnTo>
                  </a:path>
                </a:pathLst>
              </a:custGeom>
              <a:grpFill/>
              <a:ln w="3175" cmpd="sng">
                <a:solidFill>
                  <a:srgbClr val="17366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52" name="Freeform 278"/>
              <p:cNvSpPr>
                <a:spLocks/>
              </p:cNvSpPr>
              <p:nvPr/>
            </p:nvSpPr>
            <p:spPr bwMode="auto">
              <a:xfrm>
                <a:off x="2522" y="3989"/>
                <a:ext cx="0" cy="121"/>
              </a:xfrm>
              <a:custGeom>
                <a:avLst/>
                <a:gdLst>
                  <a:gd name="T0" fmla="*/ 0 w 1"/>
                  <a:gd name="T1" fmla="*/ 29 h 249"/>
                  <a:gd name="T2" fmla="*/ 0 w 1"/>
                  <a:gd name="T3" fmla="*/ 0 h 249"/>
                  <a:gd name="T4" fmla="*/ 0 60000 65536"/>
                  <a:gd name="T5" fmla="*/ 0 60000 65536"/>
                  <a:gd name="T6" fmla="*/ 0 w 1"/>
                  <a:gd name="T7" fmla="*/ 0 h 249"/>
                  <a:gd name="T8" fmla="*/ 0 w 1"/>
                  <a:gd name="T9" fmla="*/ 249 h 249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" h="249">
                    <a:moveTo>
                      <a:pt x="0" y="249"/>
                    </a:moveTo>
                    <a:lnTo>
                      <a:pt x="0" y="0"/>
                    </a:lnTo>
                  </a:path>
                </a:pathLst>
              </a:custGeom>
              <a:grpFill/>
              <a:ln w="3175" cmpd="sng">
                <a:solidFill>
                  <a:srgbClr val="173660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53" name="Freeform 279"/>
              <p:cNvSpPr>
                <a:spLocks/>
              </p:cNvSpPr>
              <p:nvPr/>
            </p:nvSpPr>
            <p:spPr bwMode="auto">
              <a:xfrm>
                <a:off x="2361" y="3904"/>
                <a:ext cx="152" cy="188"/>
              </a:xfrm>
              <a:custGeom>
                <a:avLst/>
                <a:gdLst>
                  <a:gd name="T0" fmla="*/ 0 w 312"/>
                  <a:gd name="T1" fmla="*/ 0 h 387"/>
                  <a:gd name="T2" fmla="*/ 0 w 312"/>
                  <a:gd name="T3" fmla="*/ 25 h 387"/>
                  <a:gd name="T4" fmla="*/ 36 w 312"/>
                  <a:gd name="T5" fmla="*/ 44 h 387"/>
                  <a:gd name="T6" fmla="*/ 36 w 312"/>
                  <a:gd name="T7" fmla="*/ 20 h 387"/>
                  <a:gd name="T8" fmla="*/ 0 w 312"/>
                  <a:gd name="T9" fmla="*/ 0 h 38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2"/>
                  <a:gd name="T16" fmla="*/ 0 h 387"/>
                  <a:gd name="T17" fmla="*/ 312 w 312"/>
                  <a:gd name="T18" fmla="*/ 387 h 38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2" h="387">
                    <a:moveTo>
                      <a:pt x="0" y="0"/>
                    </a:moveTo>
                    <a:lnTo>
                      <a:pt x="0" y="216"/>
                    </a:lnTo>
                    <a:lnTo>
                      <a:pt x="312" y="387"/>
                    </a:lnTo>
                    <a:lnTo>
                      <a:pt x="312" y="17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 cap="flat" cmpd="sng">
                <a:solidFill>
                  <a:srgbClr val="17366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aphicFrame>
        <p:nvGraphicFramePr>
          <p:cNvPr id="972" name="Object 18"/>
          <p:cNvGraphicFramePr>
            <a:graphicFrameLocks noChangeAspect="1"/>
          </p:cNvGraphicFramePr>
          <p:nvPr userDrawn="1"/>
        </p:nvGraphicFramePr>
        <p:xfrm>
          <a:off x="6606360" y="1993274"/>
          <a:ext cx="2352047" cy="968982"/>
        </p:xfrm>
        <a:graphic>
          <a:graphicData uri="http://schemas.openxmlformats.org/presentationml/2006/ole">
            <p:oleObj spid="_x0000_s151593" name="Visio" r:id="rId18" imgW="7204953" imgH="2968557" progId="Visio.Drawing.11">
              <p:embed/>
            </p:oleObj>
          </a:graphicData>
        </a:graphic>
      </p:graphicFrame>
      <p:graphicFrame>
        <p:nvGraphicFramePr>
          <p:cNvPr id="973" name="Object 5"/>
          <p:cNvGraphicFramePr>
            <a:graphicFrameLocks noChangeAspect="1"/>
          </p:cNvGraphicFramePr>
          <p:nvPr userDrawn="1"/>
        </p:nvGraphicFramePr>
        <p:xfrm>
          <a:off x="7118777" y="2598110"/>
          <a:ext cx="620407" cy="878398"/>
        </p:xfrm>
        <a:graphic>
          <a:graphicData uri="http://schemas.openxmlformats.org/presentationml/2006/ole">
            <p:oleObj spid="_x0000_s151594" name="Visio" r:id="rId19" imgW="640674" imgH="908455" progId="Visio.Drawing.11">
              <p:embed/>
            </p:oleObj>
          </a:graphicData>
        </a:graphic>
      </p:graphicFrame>
      <p:sp>
        <p:nvSpPr>
          <p:cNvPr id="974" name="TextBox 973"/>
          <p:cNvSpPr txBox="1"/>
          <p:nvPr userDrawn="1"/>
        </p:nvSpPr>
        <p:spPr>
          <a:xfrm>
            <a:off x="7090642" y="1665425"/>
            <a:ext cx="873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SOCC</a:t>
            </a:r>
          </a:p>
          <a:p>
            <a:pPr algn="ctr"/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HQ</a:t>
            </a:r>
            <a:endParaRPr lang="en-US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75" name="Oval 974"/>
          <p:cNvSpPr/>
          <p:nvPr userDrawn="1"/>
        </p:nvSpPr>
        <p:spPr bwMode="auto">
          <a:xfrm>
            <a:off x="1977655" y="510364"/>
            <a:ext cx="425302" cy="435934"/>
          </a:xfrm>
          <a:prstGeom prst="ellipse">
            <a:avLst/>
          </a:prstGeom>
          <a:solidFill>
            <a:srgbClr val="FF6600"/>
          </a:solidFill>
          <a:ln w="50800" cap="flat" cmpd="sng" algn="ctr">
            <a:solidFill>
              <a:srgbClr val="FF6600"/>
            </a:solidFill>
            <a:prstDash val="solid"/>
            <a:round/>
            <a:headEnd type="none" w="sm" len="sm"/>
            <a:tailEnd type="none" w="sm" len="sm"/>
          </a:ln>
          <a:effectLst/>
          <a:scene3d>
            <a:camera prst="orthographicFront">
              <a:rot lat="17400000" lon="0" rev="0"/>
            </a:camera>
            <a:lightRig rig="threePt" dir="t"/>
          </a:scene3d>
          <a:sp3d extrusionH="76200">
            <a:bevelT h="82550"/>
            <a:bevelB w="6350" h="317500" prst="divot"/>
            <a:extrusionClr>
              <a:schemeClr val="bg1">
                <a:lumMod val="50000"/>
              </a:schemeClr>
            </a:extrusionClr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76" name="Oval 975"/>
          <p:cNvSpPr/>
          <p:nvPr userDrawn="1"/>
        </p:nvSpPr>
        <p:spPr bwMode="auto">
          <a:xfrm>
            <a:off x="4352258" y="2151319"/>
            <a:ext cx="425302" cy="287079"/>
          </a:xfrm>
          <a:prstGeom prst="ellipse">
            <a:avLst/>
          </a:prstGeom>
          <a:solidFill>
            <a:srgbClr val="FF6600"/>
          </a:solidFill>
          <a:ln w="50800" cap="flat" cmpd="sng" algn="ctr">
            <a:solidFill>
              <a:srgbClr val="FF6600"/>
            </a:solidFill>
            <a:prstDash val="solid"/>
            <a:round/>
            <a:headEnd type="none" w="sm" len="sm"/>
            <a:tailEnd type="none" w="sm" len="sm"/>
          </a:ln>
          <a:effectLst/>
          <a:scene3d>
            <a:camera prst="orthographicFront">
              <a:rot lat="17400000" lon="0" rev="0"/>
            </a:camera>
            <a:lightRig rig="threePt" dir="t"/>
          </a:scene3d>
          <a:sp3d extrusionH="76200">
            <a:bevelT h="82550"/>
            <a:bevelB w="6350" h="203200" prst="divot"/>
            <a:extrusionClr>
              <a:schemeClr val="bg1">
                <a:lumMod val="50000"/>
              </a:schemeClr>
            </a:extrusionClr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77" name="Oval 976"/>
          <p:cNvSpPr/>
          <p:nvPr userDrawn="1"/>
        </p:nvSpPr>
        <p:spPr bwMode="auto">
          <a:xfrm>
            <a:off x="8112642" y="5621077"/>
            <a:ext cx="315430" cy="77975"/>
          </a:xfrm>
          <a:prstGeom prst="ellipse">
            <a:avLst/>
          </a:prstGeom>
          <a:solidFill>
            <a:srgbClr val="FF6600"/>
          </a:solidFill>
          <a:ln w="50800" cap="flat" cmpd="sng" algn="ctr">
            <a:solidFill>
              <a:srgbClr val="FF6600"/>
            </a:solidFill>
            <a:prstDash val="solid"/>
            <a:round/>
            <a:headEnd type="none" w="sm" len="sm"/>
            <a:tailEnd type="none" w="sm" len="sm"/>
          </a:ln>
          <a:effectLst/>
          <a:scene3d>
            <a:camera prst="orthographicFront">
              <a:rot lat="17400000" lon="0" rev="0"/>
            </a:camera>
            <a:lightRig rig="threePt" dir="t"/>
          </a:scene3d>
          <a:sp3d extrusionH="76200">
            <a:bevelT h="82550" prst="softRound"/>
            <a:bevelB prst="relaxedInset"/>
            <a:extrusionClr>
              <a:schemeClr val="bg1">
                <a:lumMod val="50000"/>
              </a:schemeClr>
            </a:extrusionClr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78" name="Oval 977"/>
          <p:cNvSpPr/>
          <p:nvPr userDrawn="1"/>
        </p:nvSpPr>
        <p:spPr bwMode="auto">
          <a:xfrm>
            <a:off x="6181060" y="5911700"/>
            <a:ext cx="315430" cy="77975"/>
          </a:xfrm>
          <a:prstGeom prst="ellipse">
            <a:avLst/>
          </a:prstGeom>
          <a:solidFill>
            <a:srgbClr val="FF6600"/>
          </a:solidFill>
          <a:ln w="50800" cap="flat" cmpd="sng" algn="ctr">
            <a:solidFill>
              <a:srgbClr val="FF6600"/>
            </a:solidFill>
            <a:prstDash val="solid"/>
            <a:round/>
            <a:headEnd type="none" w="sm" len="sm"/>
            <a:tailEnd type="none" w="sm" len="sm"/>
          </a:ln>
          <a:effectLst/>
          <a:scene3d>
            <a:camera prst="orthographicFront">
              <a:rot lat="17400000" lon="0" rev="0"/>
            </a:camera>
            <a:lightRig rig="threePt" dir="t"/>
          </a:scene3d>
          <a:sp3d extrusionH="76200">
            <a:bevelT h="82550" prst="softRound"/>
            <a:bevelB prst="relaxedInset"/>
            <a:extrusionClr>
              <a:schemeClr val="bg1">
                <a:lumMod val="50000"/>
              </a:schemeClr>
            </a:extrusionClr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79" name="Oval 978"/>
          <p:cNvSpPr/>
          <p:nvPr userDrawn="1"/>
        </p:nvSpPr>
        <p:spPr bwMode="auto">
          <a:xfrm>
            <a:off x="3547729" y="5128436"/>
            <a:ext cx="315430" cy="77975"/>
          </a:xfrm>
          <a:prstGeom prst="ellipse">
            <a:avLst/>
          </a:prstGeom>
          <a:solidFill>
            <a:srgbClr val="FF6600"/>
          </a:solidFill>
          <a:ln w="50800" cap="flat" cmpd="sng" algn="ctr">
            <a:solidFill>
              <a:srgbClr val="FF6600"/>
            </a:solidFill>
            <a:prstDash val="solid"/>
            <a:round/>
            <a:headEnd type="none" w="sm" len="sm"/>
            <a:tailEnd type="none" w="sm" len="sm"/>
          </a:ln>
          <a:effectLst/>
          <a:scene3d>
            <a:camera prst="orthographicFront">
              <a:rot lat="17400000" lon="0" rev="0"/>
            </a:camera>
            <a:lightRig rig="threePt" dir="t"/>
          </a:scene3d>
          <a:sp3d extrusionH="76200">
            <a:bevelT h="82550" prst="softRound"/>
            <a:bevelB prst="relaxedInset"/>
            <a:extrusionClr>
              <a:schemeClr val="bg1">
                <a:lumMod val="50000"/>
              </a:schemeClr>
            </a:extrusionClr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80" name="Oval 979"/>
          <p:cNvSpPr/>
          <p:nvPr userDrawn="1"/>
        </p:nvSpPr>
        <p:spPr bwMode="auto">
          <a:xfrm>
            <a:off x="2519915" y="5599814"/>
            <a:ext cx="315430" cy="77975"/>
          </a:xfrm>
          <a:prstGeom prst="ellipse">
            <a:avLst/>
          </a:prstGeom>
          <a:solidFill>
            <a:srgbClr val="FF6600"/>
          </a:solidFill>
          <a:ln w="50800" cap="flat" cmpd="sng" algn="ctr">
            <a:solidFill>
              <a:srgbClr val="FF6600"/>
            </a:solidFill>
            <a:prstDash val="solid"/>
            <a:round/>
            <a:headEnd type="none" w="sm" len="sm"/>
            <a:tailEnd type="none" w="sm" len="sm"/>
          </a:ln>
          <a:effectLst/>
          <a:scene3d>
            <a:camera prst="orthographicFront">
              <a:rot lat="17400000" lon="0" rev="0"/>
            </a:camera>
            <a:lightRig rig="threePt" dir="t"/>
          </a:scene3d>
          <a:sp3d extrusionH="76200">
            <a:bevelT h="82550" prst="softRound"/>
            <a:bevelB prst="relaxedInset"/>
            <a:extrusionClr>
              <a:schemeClr val="bg1">
                <a:lumMod val="50000"/>
              </a:schemeClr>
            </a:extrusionClr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81" name="Oval 980"/>
          <p:cNvSpPr/>
          <p:nvPr userDrawn="1"/>
        </p:nvSpPr>
        <p:spPr bwMode="auto">
          <a:xfrm>
            <a:off x="1729560" y="3292546"/>
            <a:ext cx="425302" cy="287079"/>
          </a:xfrm>
          <a:prstGeom prst="ellipse">
            <a:avLst/>
          </a:prstGeom>
          <a:solidFill>
            <a:srgbClr val="FF6600"/>
          </a:solidFill>
          <a:ln w="50800" cap="flat" cmpd="sng" algn="ctr">
            <a:solidFill>
              <a:srgbClr val="FF6600"/>
            </a:solidFill>
            <a:prstDash val="solid"/>
            <a:round/>
            <a:headEnd type="none" w="sm" len="sm"/>
            <a:tailEnd type="none" w="sm" len="sm"/>
          </a:ln>
          <a:effectLst/>
          <a:scene3d>
            <a:camera prst="orthographicFront">
              <a:rot lat="17400000" lon="0" rev="0"/>
            </a:camera>
            <a:lightRig rig="threePt" dir="t"/>
          </a:scene3d>
          <a:sp3d extrusionH="76200">
            <a:bevelT h="82550"/>
            <a:bevelB w="6350" h="203200" prst="divot"/>
            <a:extrusionClr>
              <a:schemeClr val="bg1">
                <a:lumMod val="50000"/>
              </a:schemeClr>
            </a:extrusionClr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82" name="Oval 981"/>
          <p:cNvSpPr/>
          <p:nvPr userDrawn="1"/>
        </p:nvSpPr>
        <p:spPr bwMode="auto">
          <a:xfrm>
            <a:off x="6794204" y="2941673"/>
            <a:ext cx="411121" cy="333155"/>
          </a:xfrm>
          <a:prstGeom prst="ellipse">
            <a:avLst/>
          </a:prstGeom>
          <a:solidFill>
            <a:srgbClr val="FF6600"/>
          </a:solidFill>
          <a:ln w="50800" cap="flat" cmpd="sng" algn="ctr">
            <a:solidFill>
              <a:srgbClr val="FF6600"/>
            </a:solidFill>
            <a:prstDash val="solid"/>
            <a:round/>
            <a:headEnd type="none" w="sm" len="sm"/>
            <a:tailEnd type="none" w="sm" len="sm"/>
          </a:ln>
          <a:effectLst/>
          <a:scene3d>
            <a:camera prst="orthographicFront">
              <a:rot lat="17400000" lon="0" rev="0"/>
            </a:camera>
            <a:lightRig rig="threePt" dir="t"/>
          </a:scene3d>
          <a:sp3d extrusionH="76200">
            <a:bevelT h="82550" prst="softRound"/>
            <a:bevelB prst="relaxedInset"/>
            <a:extrusionClr>
              <a:schemeClr val="bg1">
                <a:lumMod val="50000"/>
              </a:schemeClr>
            </a:extrusionClr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84" name="TextBox 983"/>
          <p:cNvSpPr txBox="1"/>
          <p:nvPr userDrawn="1"/>
        </p:nvSpPr>
        <p:spPr>
          <a:xfrm>
            <a:off x="1041990" y="1158947"/>
            <a:ext cx="8211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Static HQ</a:t>
            </a:r>
            <a:endParaRPr lang="en-US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03425" y="455613"/>
            <a:ext cx="7707313" cy="70961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95300" y="1600200"/>
            <a:ext cx="8915400" cy="17780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4463" y="6245225"/>
            <a:ext cx="2311400" cy="47625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769100" y="6381750"/>
            <a:ext cx="31369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NATO UNCLASSIFIED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18375" y="6245225"/>
            <a:ext cx="2311400" cy="476250"/>
          </a:xfrm>
        </p:spPr>
        <p:txBody>
          <a:bodyPr/>
          <a:lstStyle>
            <a:lvl1pPr>
              <a:defRPr/>
            </a:lvl1pPr>
          </a:lstStyle>
          <a:p>
            <a:fld id="{5324971B-7ABE-42DC-92BC-0C3DABD4A4B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xfrm>
            <a:off x="144463" y="6381750"/>
            <a:ext cx="23114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401983" y="6381750"/>
            <a:ext cx="23114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66CE80-DA48-43D4-8032-4B1D32AE35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>
            <a:lum bright="78000" contrast="-73000"/>
          </a:blip>
          <a:srcRect/>
          <a:stretch>
            <a:fillRect/>
          </a:stretch>
        </p:blipFill>
        <p:spPr bwMode="auto">
          <a:xfrm>
            <a:off x="3443023" y="2676536"/>
            <a:ext cx="6478456" cy="4187825"/>
          </a:xfrm>
          <a:prstGeom prst="rect">
            <a:avLst/>
          </a:prstGeom>
          <a:noFill/>
          <a:ln w="50800">
            <a:noFill/>
            <a:miter lim="800000"/>
            <a:headEnd type="none" w="sm" len="sm"/>
            <a:tailEnd type="none" w="sm" len="sm"/>
          </a:ln>
        </p:spPr>
      </p:pic>
      <p:graphicFrame>
        <p:nvGraphicFramePr>
          <p:cNvPr id="54273" name="Object 1"/>
          <p:cNvGraphicFramePr>
            <a:graphicFrameLocks noChangeAspect="1"/>
          </p:cNvGraphicFramePr>
          <p:nvPr/>
        </p:nvGraphicFramePr>
        <p:xfrm>
          <a:off x="122238" y="-6350"/>
          <a:ext cx="9617075" cy="6862763"/>
        </p:xfrm>
        <a:graphic>
          <a:graphicData uri="http://schemas.openxmlformats.org/presentationml/2006/ole">
            <p:oleObj spid="_x0000_s54273" name="Visio" r:id="rId4" imgW="11093291" imgH="7915989" progId="Visio.Drawing.11">
              <p:embed/>
            </p:oleObj>
          </a:graphicData>
        </a:graphic>
      </p:graphicFrame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1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23"/>
            <a:ext cx="8420100" cy="365091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NATO RESTRICTED</a:t>
            </a:r>
            <a:endParaRPr lang="en-US" dirty="0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484F44-336C-4660-81C7-385430CF94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cut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10"/>
            <a:ext cx="4375150" cy="212249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10"/>
            <a:ext cx="4375150" cy="212249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NATO RESTRICTED</a:t>
            </a:r>
            <a:endParaRPr lang="en-US" dirty="0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5FD4AE-74D8-4313-80B5-5706382621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cut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77443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18516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5" y="1535113"/>
            <a:ext cx="4378590" cy="77443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5" y="2174875"/>
            <a:ext cx="4378590" cy="18516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NATO RESTRICTED</a:t>
            </a:r>
            <a:endParaRPr lang="en-US" dirty="0"/>
          </a:p>
        </p:txBody>
      </p:sp>
      <p:sp>
        <p:nvSpPr>
          <p:cNvPr id="9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1EEBC1-F1A9-4756-AB9B-4838B46AAA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cut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NATO RESTRICTED</a:t>
            </a:r>
            <a:endParaRPr lang="en-US" dirty="0"/>
          </a:p>
        </p:txBody>
      </p:sp>
      <p:sp>
        <p:nvSpPr>
          <p:cNvPr id="5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692967-3577-41BE-AF11-80C5C0974A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cut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NATO RESTRICTED</a:t>
            </a:r>
            <a:endParaRPr lang="en-US" dirty="0"/>
          </a:p>
        </p:txBody>
      </p:sp>
      <p:sp>
        <p:nvSpPr>
          <p:cNvPr id="4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AC1FC4-05D7-43FC-816A-47E39EB056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cut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2" y="273051"/>
            <a:ext cx="5537729" cy="242411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11"/>
            <a:ext cx="3259006" cy="2773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NATO RESTRICTED</a:t>
            </a:r>
            <a:endParaRPr lang="en-US" dirty="0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20B8BD-9040-4E49-A488-C1F92EFA46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cut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54052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48"/>
            <a:ext cx="5943600" cy="2773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NATO RESTRICTED</a:t>
            </a:r>
            <a:endParaRPr lang="en-US" dirty="0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26D00B-A105-4D14-B9F3-BF68EF71E9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cut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w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156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1778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54000" tIns="36000" rIns="54000" bIns="3600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9157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44463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 i="1">
                <a:solidFill>
                  <a:srgbClr val="17006C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9158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 i="1">
                <a:solidFill>
                  <a:srgbClr val="17006C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NATO RESTRICTED</a:t>
            </a:r>
            <a:endParaRPr lang="en-US" dirty="0"/>
          </a:p>
        </p:txBody>
      </p:sp>
      <p:sp>
        <p:nvSpPr>
          <p:cNvPr id="89159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401983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 i="1">
                <a:solidFill>
                  <a:srgbClr val="17006C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BB132350-D50B-4E34-82B2-44DD400CAB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9155" name="Rectangle 67"/>
          <p:cNvSpPr>
            <a:spLocks noGrp="1" noChangeArrowheads="1"/>
          </p:cNvSpPr>
          <p:nvPr>
            <p:ph type="title"/>
          </p:nvPr>
        </p:nvSpPr>
        <p:spPr bwMode="black">
          <a:xfrm>
            <a:off x="330200" y="442913"/>
            <a:ext cx="9328150" cy="709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1980000" tIns="10800" rIns="36000" bIns="1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grpSp>
        <p:nvGrpSpPr>
          <p:cNvPr id="5127" name="Group 350"/>
          <p:cNvGrpSpPr>
            <a:grpSpLocks noChangeAspect="1"/>
          </p:cNvGrpSpPr>
          <p:nvPr/>
        </p:nvGrpSpPr>
        <p:grpSpPr bwMode="auto">
          <a:xfrm>
            <a:off x="335364" y="352436"/>
            <a:ext cx="1559851" cy="957263"/>
            <a:chOff x="1339" y="976"/>
            <a:chExt cx="3560" cy="2368"/>
          </a:xfrm>
        </p:grpSpPr>
        <p:sp>
          <p:nvSpPr>
            <p:cNvPr id="89439" name="AutoShape 351"/>
            <p:cNvSpPr>
              <a:spLocks noChangeAspect="1" noChangeArrowheads="1" noTextEdit="1"/>
            </p:cNvSpPr>
            <p:nvPr userDrawn="1"/>
          </p:nvSpPr>
          <p:spPr bwMode="black">
            <a:xfrm>
              <a:off x="1339" y="976"/>
              <a:ext cx="3560" cy="2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sp>
          <p:nvSpPr>
            <p:cNvPr id="89440" name="Freeform 352"/>
            <p:cNvSpPr>
              <a:spLocks noChangeAspect="1"/>
            </p:cNvSpPr>
            <p:nvPr userDrawn="1"/>
          </p:nvSpPr>
          <p:spPr bwMode="black">
            <a:xfrm>
              <a:off x="2874" y="2680"/>
              <a:ext cx="283" cy="228"/>
            </a:xfrm>
            <a:custGeom>
              <a:avLst/>
              <a:gdLst/>
              <a:ahLst/>
              <a:cxnLst>
                <a:cxn ang="0">
                  <a:pos x="244" y="231"/>
                </a:cxn>
                <a:cxn ang="0">
                  <a:pos x="282" y="231"/>
                </a:cxn>
                <a:cxn ang="0">
                  <a:pos x="210" y="0"/>
                </a:cxn>
                <a:cxn ang="0">
                  <a:pos x="170" y="0"/>
                </a:cxn>
                <a:cxn ang="0">
                  <a:pos x="0" y="231"/>
                </a:cxn>
                <a:cxn ang="0">
                  <a:pos x="35" y="231"/>
                </a:cxn>
                <a:cxn ang="0">
                  <a:pos x="80" y="170"/>
                </a:cxn>
                <a:cxn ang="0">
                  <a:pos x="226" y="170"/>
                </a:cxn>
                <a:cxn ang="0">
                  <a:pos x="218" y="143"/>
                </a:cxn>
                <a:cxn ang="0">
                  <a:pos x="99" y="143"/>
                </a:cxn>
                <a:cxn ang="0">
                  <a:pos x="184" y="26"/>
                </a:cxn>
                <a:cxn ang="0">
                  <a:pos x="244" y="231"/>
                </a:cxn>
              </a:cxnLst>
              <a:rect l="0" t="0" r="r" b="b"/>
              <a:pathLst>
                <a:path w="282" h="231">
                  <a:moveTo>
                    <a:pt x="244" y="231"/>
                  </a:moveTo>
                  <a:lnTo>
                    <a:pt x="282" y="231"/>
                  </a:lnTo>
                  <a:lnTo>
                    <a:pt x="210" y="0"/>
                  </a:lnTo>
                  <a:lnTo>
                    <a:pt x="170" y="0"/>
                  </a:lnTo>
                  <a:lnTo>
                    <a:pt x="0" y="231"/>
                  </a:lnTo>
                  <a:lnTo>
                    <a:pt x="35" y="231"/>
                  </a:lnTo>
                  <a:lnTo>
                    <a:pt x="80" y="170"/>
                  </a:lnTo>
                  <a:lnTo>
                    <a:pt x="226" y="170"/>
                  </a:lnTo>
                  <a:lnTo>
                    <a:pt x="218" y="143"/>
                  </a:lnTo>
                  <a:lnTo>
                    <a:pt x="99" y="143"/>
                  </a:lnTo>
                  <a:lnTo>
                    <a:pt x="184" y="26"/>
                  </a:lnTo>
                  <a:lnTo>
                    <a:pt x="244" y="23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sp>
          <p:nvSpPr>
            <p:cNvPr id="89441" name="Freeform 353"/>
            <p:cNvSpPr>
              <a:spLocks noChangeAspect="1"/>
            </p:cNvSpPr>
            <p:nvPr userDrawn="1"/>
          </p:nvSpPr>
          <p:spPr bwMode="black">
            <a:xfrm>
              <a:off x="3211" y="2680"/>
              <a:ext cx="259" cy="236"/>
            </a:xfrm>
            <a:custGeom>
              <a:avLst/>
              <a:gdLst/>
              <a:ahLst/>
              <a:cxnLst>
                <a:cxn ang="0">
                  <a:pos x="144" y="111"/>
                </a:cxn>
                <a:cxn ang="0">
                  <a:pos x="199" y="195"/>
                </a:cxn>
                <a:cxn ang="0">
                  <a:pos x="175" y="203"/>
                </a:cxn>
                <a:cxn ang="0">
                  <a:pos x="148" y="209"/>
                </a:cxn>
                <a:cxn ang="0">
                  <a:pos x="104" y="209"/>
                </a:cxn>
                <a:cxn ang="0">
                  <a:pos x="77" y="201"/>
                </a:cxn>
                <a:cxn ang="0">
                  <a:pos x="61" y="190"/>
                </a:cxn>
                <a:cxn ang="0">
                  <a:pos x="52" y="180"/>
                </a:cxn>
                <a:cxn ang="0">
                  <a:pos x="43" y="165"/>
                </a:cxn>
                <a:cxn ang="0">
                  <a:pos x="38" y="142"/>
                </a:cxn>
                <a:cxn ang="0">
                  <a:pos x="39" y="119"/>
                </a:cxn>
                <a:cxn ang="0">
                  <a:pos x="48" y="91"/>
                </a:cxn>
                <a:cxn ang="0">
                  <a:pos x="59" y="73"/>
                </a:cxn>
                <a:cxn ang="0">
                  <a:pos x="73" y="57"/>
                </a:cxn>
                <a:cxn ang="0">
                  <a:pos x="100" y="38"/>
                </a:cxn>
                <a:cxn ang="0">
                  <a:pos x="134" y="26"/>
                </a:cxn>
                <a:cxn ang="0">
                  <a:pos x="174" y="25"/>
                </a:cxn>
                <a:cxn ang="0">
                  <a:pos x="203" y="31"/>
                </a:cxn>
                <a:cxn ang="0">
                  <a:pos x="213" y="37"/>
                </a:cxn>
                <a:cxn ang="0">
                  <a:pos x="220" y="49"/>
                </a:cxn>
                <a:cxn ang="0">
                  <a:pos x="255" y="61"/>
                </a:cxn>
                <a:cxn ang="0">
                  <a:pos x="258" y="43"/>
                </a:cxn>
                <a:cxn ang="0">
                  <a:pos x="255" y="30"/>
                </a:cxn>
                <a:cxn ang="0">
                  <a:pos x="248" y="19"/>
                </a:cxn>
                <a:cxn ang="0">
                  <a:pos x="232" y="9"/>
                </a:cxn>
                <a:cxn ang="0">
                  <a:pos x="207" y="2"/>
                </a:cxn>
                <a:cxn ang="0">
                  <a:pos x="163" y="1"/>
                </a:cxn>
                <a:cxn ang="0">
                  <a:pos x="121" y="6"/>
                </a:cxn>
                <a:cxn ang="0">
                  <a:pos x="85" y="15"/>
                </a:cxn>
                <a:cxn ang="0">
                  <a:pos x="62" y="28"/>
                </a:cxn>
                <a:cxn ang="0">
                  <a:pos x="40" y="47"/>
                </a:cxn>
                <a:cxn ang="0">
                  <a:pos x="24" y="68"/>
                </a:cxn>
                <a:cxn ang="0">
                  <a:pos x="9" y="94"/>
                </a:cxn>
                <a:cxn ang="0">
                  <a:pos x="2" y="121"/>
                </a:cxn>
                <a:cxn ang="0">
                  <a:pos x="1" y="148"/>
                </a:cxn>
                <a:cxn ang="0">
                  <a:pos x="7" y="174"/>
                </a:cxn>
                <a:cxn ang="0">
                  <a:pos x="20" y="196"/>
                </a:cxn>
                <a:cxn ang="0">
                  <a:pos x="32" y="209"/>
                </a:cxn>
                <a:cxn ang="0">
                  <a:pos x="48" y="219"/>
                </a:cxn>
                <a:cxn ang="0">
                  <a:pos x="78" y="230"/>
                </a:cxn>
                <a:cxn ang="0">
                  <a:pos x="115" y="235"/>
                </a:cxn>
                <a:cxn ang="0">
                  <a:pos x="155" y="232"/>
                </a:cxn>
                <a:cxn ang="0">
                  <a:pos x="204" y="220"/>
                </a:cxn>
              </a:cxnLst>
              <a:rect l="0" t="0" r="r" b="b"/>
              <a:pathLst>
                <a:path w="258" h="235">
                  <a:moveTo>
                    <a:pt x="228" y="212"/>
                  </a:moveTo>
                  <a:lnTo>
                    <a:pt x="248" y="111"/>
                  </a:lnTo>
                  <a:lnTo>
                    <a:pt x="144" y="111"/>
                  </a:lnTo>
                  <a:lnTo>
                    <a:pt x="138" y="137"/>
                  </a:lnTo>
                  <a:lnTo>
                    <a:pt x="211" y="137"/>
                  </a:lnTo>
                  <a:lnTo>
                    <a:pt x="199" y="195"/>
                  </a:lnTo>
                  <a:lnTo>
                    <a:pt x="192" y="198"/>
                  </a:lnTo>
                  <a:lnTo>
                    <a:pt x="183" y="201"/>
                  </a:lnTo>
                  <a:lnTo>
                    <a:pt x="175" y="203"/>
                  </a:lnTo>
                  <a:lnTo>
                    <a:pt x="166" y="206"/>
                  </a:lnTo>
                  <a:lnTo>
                    <a:pt x="157" y="208"/>
                  </a:lnTo>
                  <a:lnTo>
                    <a:pt x="148" y="209"/>
                  </a:lnTo>
                  <a:lnTo>
                    <a:pt x="131" y="211"/>
                  </a:lnTo>
                  <a:lnTo>
                    <a:pt x="117" y="211"/>
                  </a:lnTo>
                  <a:lnTo>
                    <a:pt x="104" y="209"/>
                  </a:lnTo>
                  <a:lnTo>
                    <a:pt x="93" y="207"/>
                  </a:lnTo>
                  <a:lnTo>
                    <a:pt x="82" y="203"/>
                  </a:lnTo>
                  <a:lnTo>
                    <a:pt x="77" y="201"/>
                  </a:lnTo>
                  <a:lnTo>
                    <a:pt x="73" y="199"/>
                  </a:lnTo>
                  <a:lnTo>
                    <a:pt x="65" y="193"/>
                  </a:lnTo>
                  <a:lnTo>
                    <a:pt x="61" y="190"/>
                  </a:lnTo>
                  <a:lnTo>
                    <a:pt x="58" y="187"/>
                  </a:lnTo>
                  <a:lnTo>
                    <a:pt x="54" y="184"/>
                  </a:lnTo>
                  <a:lnTo>
                    <a:pt x="52" y="180"/>
                  </a:lnTo>
                  <a:lnTo>
                    <a:pt x="47" y="173"/>
                  </a:lnTo>
                  <a:lnTo>
                    <a:pt x="45" y="169"/>
                  </a:lnTo>
                  <a:lnTo>
                    <a:pt x="43" y="165"/>
                  </a:lnTo>
                  <a:lnTo>
                    <a:pt x="40" y="156"/>
                  </a:lnTo>
                  <a:lnTo>
                    <a:pt x="38" y="147"/>
                  </a:lnTo>
                  <a:lnTo>
                    <a:pt x="38" y="142"/>
                  </a:lnTo>
                  <a:lnTo>
                    <a:pt x="38" y="138"/>
                  </a:lnTo>
                  <a:lnTo>
                    <a:pt x="38" y="128"/>
                  </a:lnTo>
                  <a:lnTo>
                    <a:pt x="39" y="119"/>
                  </a:lnTo>
                  <a:lnTo>
                    <a:pt x="41" y="109"/>
                  </a:lnTo>
                  <a:lnTo>
                    <a:pt x="44" y="100"/>
                  </a:lnTo>
                  <a:lnTo>
                    <a:pt x="48" y="91"/>
                  </a:lnTo>
                  <a:lnTo>
                    <a:pt x="51" y="86"/>
                  </a:lnTo>
                  <a:lnTo>
                    <a:pt x="53" y="82"/>
                  </a:lnTo>
                  <a:lnTo>
                    <a:pt x="59" y="73"/>
                  </a:lnTo>
                  <a:lnTo>
                    <a:pt x="66" y="65"/>
                  </a:lnTo>
                  <a:lnTo>
                    <a:pt x="69" y="61"/>
                  </a:lnTo>
                  <a:lnTo>
                    <a:pt x="73" y="57"/>
                  </a:lnTo>
                  <a:lnTo>
                    <a:pt x="81" y="50"/>
                  </a:lnTo>
                  <a:lnTo>
                    <a:pt x="90" y="43"/>
                  </a:lnTo>
                  <a:lnTo>
                    <a:pt x="100" y="38"/>
                  </a:lnTo>
                  <a:lnTo>
                    <a:pt x="111" y="33"/>
                  </a:lnTo>
                  <a:lnTo>
                    <a:pt x="122" y="29"/>
                  </a:lnTo>
                  <a:lnTo>
                    <a:pt x="134" y="26"/>
                  </a:lnTo>
                  <a:lnTo>
                    <a:pt x="147" y="25"/>
                  </a:lnTo>
                  <a:lnTo>
                    <a:pt x="160" y="24"/>
                  </a:lnTo>
                  <a:lnTo>
                    <a:pt x="174" y="25"/>
                  </a:lnTo>
                  <a:lnTo>
                    <a:pt x="189" y="27"/>
                  </a:lnTo>
                  <a:lnTo>
                    <a:pt x="196" y="29"/>
                  </a:lnTo>
                  <a:lnTo>
                    <a:pt x="203" y="31"/>
                  </a:lnTo>
                  <a:lnTo>
                    <a:pt x="206" y="32"/>
                  </a:lnTo>
                  <a:lnTo>
                    <a:pt x="209" y="34"/>
                  </a:lnTo>
                  <a:lnTo>
                    <a:pt x="213" y="37"/>
                  </a:lnTo>
                  <a:lnTo>
                    <a:pt x="217" y="41"/>
                  </a:lnTo>
                  <a:lnTo>
                    <a:pt x="219" y="46"/>
                  </a:lnTo>
                  <a:lnTo>
                    <a:pt x="220" y="49"/>
                  </a:lnTo>
                  <a:lnTo>
                    <a:pt x="221" y="53"/>
                  </a:lnTo>
                  <a:lnTo>
                    <a:pt x="221" y="61"/>
                  </a:lnTo>
                  <a:lnTo>
                    <a:pt x="255" y="61"/>
                  </a:lnTo>
                  <a:lnTo>
                    <a:pt x="257" y="54"/>
                  </a:lnTo>
                  <a:lnTo>
                    <a:pt x="258" y="49"/>
                  </a:lnTo>
                  <a:lnTo>
                    <a:pt x="258" y="43"/>
                  </a:lnTo>
                  <a:lnTo>
                    <a:pt x="258" y="38"/>
                  </a:lnTo>
                  <a:lnTo>
                    <a:pt x="257" y="34"/>
                  </a:lnTo>
                  <a:lnTo>
                    <a:pt x="255" y="30"/>
                  </a:lnTo>
                  <a:lnTo>
                    <a:pt x="253" y="26"/>
                  </a:lnTo>
                  <a:lnTo>
                    <a:pt x="251" y="22"/>
                  </a:lnTo>
                  <a:lnTo>
                    <a:pt x="248" y="19"/>
                  </a:lnTo>
                  <a:lnTo>
                    <a:pt x="245" y="16"/>
                  </a:lnTo>
                  <a:lnTo>
                    <a:pt x="237" y="11"/>
                  </a:lnTo>
                  <a:lnTo>
                    <a:pt x="232" y="9"/>
                  </a:lnTo>
                  <a:lnTo>
                    <a:pt x="228" y="7"/>
                  </a:lnTo>
                  <a:lnTo>
                    <a:pt x="218" y="4"/>
                  </a:lnTo>
                  <a:lnTo>
                    <a:pt x="207" y="2"/>
                  </a:lnTo>
                  <a:lnTo>
                    <a:pt x="196" y="1"/>
                  </a:lnTo>
                  <a:lnTo>
                    <a:pt x="174" y="0"/>
                  </a:lnTo>
                  <a:lnTo>
                    <a:pt x="163" y="1"/>
                  </a:lnTo>
                  <a:lnTo>
                    <a:pt x="153" y="2"/>
                  </a:lnTo>
                  <a:lnTo>
                    <a:pt x="135" y="4"/>
                  </a:lnTo>
                  <a:lnTo>
                    <a:pt x="121" y="6"/>
                  </a:lnTo>
                  <a:lnTo>
                    <a:pt x="103" y="10"/>
                  </a:lnTo>
                  <a:lnTo>
                    <a:pt x="94" y="13"/>
                  </a:lnTo>
                  <a:lnTo>
                    <a:pt x="85" y="15"/>
                  </a:lnTo>
                  <a:lnTo>
                    <a:pt x="77" y="18"/>
                  </a:lnTo>
                  <a:lnTo>
                    <a:pt x="71" y="22"/>
                  </a:lnTo>
                  <a:lnTo>
                    <a:pt x="62" y="28"/>
                  </a:lnTo>
                  <a:lnTo>
                    <a:pt x="53" y="35"/>
                  </a:lnTo>
                  <a:lnTo>
                    <a:pt x="44" y="43"/>
                  </a:lnTo>
                  <a:lnTo>
                    <a:pt x="40" y="47"/>
                  </a:lnTo>
                  <a:lnTo>
                    <a:pt x="37" y="51"/>
                  </a:lnTo>
                  <a:lnTo>
                    <a:pt x="30" y="59"/>
                  </a:lnTo>
                  <a:lnTo>
                    <a:pt x="24" y="68"/>
                  </a:lnTo>
                  <a:lnTo>
                    <a:pt x="18" y="76"/>
                  </a:lnTo>
                  <a:lnTo>
                    <a:pt x="13" y="85"/>
                  </a:lnTo>
                  <a:lnTo>
                    <a:pt x="9" y="94"/>
                  </a:lnTo>
                  <a:lnTo>
                    <a:pt x="6" y="103"/>
                  </a:lnTo>
                  <a:lnTo>
                    <a:pt x="4" y="112"/>
                  </a:lnTo>
                  <a:lnTo>
                    <a:pt x="2" y="121"/>
                  </a:lnTo>
                  <a:lnTo>
                    <a:pt x="1" y="131"/>
                  </a:lnTo>
                  <a:lnTo>
                    <a:pt x="0" y="140"/>
                  </a:lnTo>
                  <a:lnTo>
                    <a:pt x="1" y="148"/>
                  </a:lnTo>
                  <a:lnTo>
                    <a:pt x="2" y="157"/>
                  </a:lnTo>
                  <a:lnTo>
                    <a:pt x="4" y="165"/>
                  </a:lnTo>
                  <a:lnTo>
                    <a:pt x="7" y="174"/>
                  </a:lnTo>
                  <a:lnTo>
                    <a:pt x="10" y="181"/>
                  </a:lnTo>
                  <a:lnTo>
                    <a:pt x="15" y="189"/>
                  </a:lnTo>
                  <a:lnTo>
                    <a:pt x="20" y="196"/>
                  </a:lnTo>
                  <a:lnTo>
                    <a:pt x="26" y="203"/>
                  </a:lnTo>
                  <a:lnTo>
                    <a:pt x="29" y="206"/>
                  </a:lnTo>
                  <a:lnTo>
                    <a:pt x="32" y="209"/>
                  </a:lnTo>
                  <a:lnTo>
                    <a:pt x="36" y="212"/>
                  </a:lnTo>
                  <a:lnTo>
                    <a:pt x="40" y="214"/>
                  </a:lnTo>
                  <a:lnTo>
                    <a:pt x="48" y="219"/>
                  </a:lnTo>
                  <a:lnTo>
                    <a:pt x="57" y="224"/>
                  </a:lnTo>
                  <a:lnTo>
                    <a:pt x="67" y="227"/>
                  </a:lnTo>
                  <a:lnTo>
                    <a:pt x="78" y="230"/>
                  </a:lnTo>
                  <a:lnTo>
                    <a:pt x="90" y="233"/>
                  </a:lnTo>
                  <a:lnTo>
                    <a:pt x="102" y="234"/>
                  </a:lnTo>
                  <a:lnTo>
                    <a:pt x="115" y="235"/>
                  </a:lnTo>
                  <a:lnTo>
                    <a:pt x="129" y="234"/>
                  </a:lnTo>
                  <a:lnTo>
                    <a:pt x="142" y="233"/>
                  </a:lnTo>
                  <a:lnTo>
                    <a:pt x="155" y="232"/>
                  </a:lnTo>
                  <a:lnTo>
                    <a:pt x="167" y="229"/>
                  </a:lnTo>
                  <a:lnTo>
                    <a:pt x="180" y="227"/>
                  </a:lnTo>
                  <a:lnTo>
                    <a:pt x="204" y="220"/>
                  </a:lnTo>
                  <a:lnTo>
                    <a:pt x="228" y="2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sp>
          <p:nvSpPr>
            <p:cNvPr id="89442" name="Freeform 354"/>
            <p:cNvSpPr>
              <a:spLocks noChangeAspect="1"/>
            </p:cNvSpPr>
            <p:nvPr userDrawn="1"/>
          </p:nvSpPr>
          <p:spPr bwMode="black">
            <a:xfrm>
              <a:off x="3525" y="2680"/>
              <a:ext cx="224" cy="228"/>
            </a:xfrm>
            <a:custGeom>
              <a:avLst/>
              <a:gdLst/>
              <a:ahLst/>
              <a:cxnLst>
                <a:cxn ang="0">
                  <a:pos x="0" y="231"/>
                </a:cxn>
                <a:cxn ang="0">
                  <a:pos x="180" y="231"/>
                </a:cxn>
                <a:cxn ang="0">
                  <a:pos x="186" y="203"/>
                </a:cxn>
                <a:cxn ang="0">
                  <a:pos x="38" y="203"/>
                </a:cxn>
                <a:cxn ang="0">
                  <a:pos x="55" y="123"/>
                </a:cxn>
                <a:cxn ang="0">
                  <a:pos x="187" y="123"/>
                </a:cxn>
                <a:cxn ang="0">
                  <a:pos x="193" y="95"/>
                </a:cxn>
                <a:cxn ang="0">
                  <a:pos x="60" y="95"/>
                </a:cxn>
                <a:cxn ang="0">
                  <a:pos x="74" y="27"/>
                </a:cxn>
                <a:cxn ang="0">
                  <a:pos x="217" y="27"/>
                </a:cxn>
                <a:cxn ang="0">
                  <a:pos x="223" y="0"/>
                </a:cxn>
                <a:cxn ang="0">
                  <a:pos x="48" y="0"/>
                </a:cxn>
                <a:cxn ang="0">
                  <a:pos x="0" y="231"/>
                </a:cxn>
              </a:cxnLst>
              <a:rect l="0" t="0" r="r" b="b"/>
              <a:pathLst>
                <a:path w="223" h="231">
                  <a:moveTo>
                    <a:pt x="0" y="231"/>
                  </a:moveTo>
                  <a:lnTo>
                    <a:pt x="180" y="231"/>
                  </a:lnTo>
                  <a:lnTo>
                    <a:pt x="186" y="203"/>
                  </a:lnTo>
                  <a:lnTo>
                    <a:pt x="38" y="203"/>
                  </a:lnTo>
                  <a:lnTo>
                    <a:pt x="55" y="123"/>
                  </a:lnTo>
                  <a:lnTo>
                    <a:pt x="187" y="123"/>
                  </a:lnTo>
                  <a:lnTo>
                    <a:pt x="193" y="95"/>
                  </a:lnTo>
                  <a:lnTo>
                    <a:pt x="60" y="95"/>
                  </a:lnTo>
                  <a:lnTo>
                    <a:pt x="74" y="27"/>
                  </a:lnTo>
                  <a:lnTo>
                    <a:pt x="217" y="27"/>
                  </a:lnTo>
                  <a:lnTo>
                    <a:pt x="223" y="0"/>
                  </a:lnTo>
                  <a:lnTo>
                    <a:pt x="48" y="0"/>
                  </a:lnTo>
                  <a:lnTo>
                    <a:pt x="0" y="23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sp>
          <p:nvSpPr>
            <p:cNvPr id="89443" name="Freeform 355"/>
            <p:cNvSpPr>
              <a:spLocks noChangeAspect="1"/>
            </p:cNvSpPr>
            <p:nvPr userDrawn="1"/>
          </p:nvSpPr>
          <p:spPr bwMode="black">
            <a:xfrm>
              <a:off x="3784" y="2680"/>
              <a:ext cx="267" cy="228"/>
            </a:xfrm>
            <a:custGeom>
              <a:avLst/>
              <a:gdLst/>
              <a:ahLst/>
              <a:cxnLst>
                <a:cxn ang="0">
                  <a:pos x="0" y="231"/>
                </a:cxn>
                <a:cxn ang="0">
                  <a:pos x="29" y="231"/>
                </a:cxn>
                <a:cxn ang="0">
                  <a:pos x="70" y="31"/>
                </a:cxn>
                <a:cxn ang="0">
                  <a:pos x="179" y="231"/>
                </a:cxn>
                <a:cxn ang="0">
                  <a:pos x="219" y="231"/>
                </a:cxn>
                <a:cxn ang="0">
                  <a:pos x="267" y="0"/>
                </a:cxn>
                <a:cxn ang="0">
                  <a:pos x="238" y="0"/>
                </a:cxn>
                <a:cxn ang="0">
                  <a:pos x="197" y="199"/>
                </a:cxn>
                <a:cxn ang="0">
                  <a:pos x="90" y="0"/>
                </a:cxn>
                <a:cxn ang="0">
                  <a:pos x="47" y="0"/>
                </a:cxn>
                <a:cxn ang="0">
                  <a:pos x="0" y="231"/>
                </a:cxn>
              </a:cxnLst>
              <a:rect l="0" t="0" r="r" b="b"/>
              <a:pathLst>
                <a:path w="267" h="231">
                  <a:moveTo>
                    <a:pt x="0" y="231"/>
                  </a:moveTo>
                  <a:lnTo>
                    <a:pt x="29" y="231"/>
                  </a:lnTo>
                  <a:lnTo>
                    <a:pt x="70" y="31"/>
                  </a:lnTo>
                  <a:lnTo>
                    <a:pt x="179" y="231"/>
                  </a:lnTo>
                  <a:lnTo>
                    <a:pt x="219" y="231"/>
                  </a:lnTo>
                  <a:lnTo>
                    <a:pt x="267" y="0"/>
                  </a:lnTo>
                  <a:lnTo>
                    <a:pt x="238" y="0"/>
                  </a:lnTo>
                  <a:lnTo>
                    <a:pt x="197" y="199"/>
                  </a:lnTo>
                  <a:lnTo>
                    <a:pt x="90" y="0"/>
                  </a:lnTo>
                  <a:lnTo>
                    <a:pt x="47" y="0"/>
                  </a:lnTo>
                  <a:lnTo>
                    <a:pt x="0" y="23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sp>
          <p:nvSpPr>
            <p:cNvPr id="89444" name="Freeform 356"/>
            <p:cNvSpPr>
              <a:spLocks noChangeAspect="1"/>
            </p:cNvSpPr>
            <p:nvPr userDrawn="1"/>
          </p:nvSpPr>
          <p:spPr bwMode="black">
            <a:xfrm>
              <a:off x="4106" y="2672"/>
              <a:ext cx="243" cy="243"/>
            </a:xfrm>
            <a:custGeom>
              <a:avLst/>
              <a:gdLst/>
              <a:ahLst/>
              <a:cxnLst>
                <a:cxn ang="0">
                  <a:pos x="184" y="177"/>
                </a:cxn>
                <a:cxn ang="0">
                  <a:pos x="174" y="192"/>
                </a:cxn>
                <a:cxn ang="0">
                  <a:pos x="161" y="203"/>
                </a:cxn>
                <a:cxn ang="0">
                  <a:pos x="142" y="213"/>
                </a:cxn>
                <a:cxn ang="0">
                  <a:pos x="121" y="217"/>
                </a:cxn>
                <a:cxn ang="0">
                  <a:pos x="100" y="217"/>
                </a:cxn>
                <a:cxn ang="0">
                  <a:pos x="79" y="212"/>
                </a:cxn>
                <a:cxn ang="0">
                  <a:pos x="61" y="201"/>
                </a:cxn>
                <a:cxn ang="0">
                  <a:pos x="47" y="186"/>
                </a:cxn>
                <a:cxn ang="0">
                  <a:pos x="40" y="173"/>
                </a:cxn>
                <a:cxn ang="0">
                  <a:pos x="37" y="162"/>
                </a:cxn>
                <a:cxn ang="0">
                  <a:pos x="35" y="141"/>
                </a:cxn>
                <a:cxn ang="0">
                  <a:pos x="41" y="111"/>
                </a:cxn>
                <a:cxn ang="0">
                  <a:pos x="49" y="91"/>
                </a:cxn>
                <a:cxn ang="0">
                  <a:pos x="65" y="67"/>
                </a:cxn>
                <a:cxn ang="0">
                  <a:pos x="84" y="49"/>
                </a:cxn>
                <a:cxn ang="0">
                  <a:pos x="106" y="36"/>
                </a:cxn>
                <a:cxn ang="0">
                  <a:pos x="143" y="27"/>
                </a:cxn>
                <a:cxn ang="0">
                  <a:pos x="163" y="28"/>
                </a:cxn>
                <a:cxn ang="0">
                  <a:pos x="181" y="33"/>
                </a:cxn>
                <a:cxn ang="0">
                  <a:pos x="195" y="42"/>
                </a:cxn>
                <a:cxn ang="0">
                  <a:pos x="204" y="53"/>
                </a:cxn>
                <a:cxn ang="0">
                  <a:pos x="206" y="68"/>
                </a:cxn>
                <a:cxn ang="0">
                  <a:pos x="243" y="57"/>
                </a:cxn>
                <a:cxn ang="0">
                  <a:pos x="239" y="44"/>
                </a:cxn>
                <a:cxn ang="0">
                  <a:pos x="231" y="29"/>
                </a:cxn>
                <a:cxn ang="0">
                  <a:pos x="222" y="19"/>
                </a:cxn>
                <a:cxn ang="0">
                  <a:pos x="199" y="6"/>
                </a:cxn>
                <a:cxn ang="0">
                  <a:pos x="170" y="0"/>
                </a:cxn>
                <a:cxn ang="0">
                  <a:pos x="137" y="2"/>
                </a:cxn>
                <a:cxn ang="0">
                  <a:pos x="110" y="8"/>
                </a:cxn>
                <a:cxn ang="0">
                  <a:pos x="83" y="20"/>
                </a:cxn>
                <a:cxn ang="0">
                  <a:pos x="53" y="40"/>
                </a:cxn>
                <a:cxn ang="0">
                  <a:pos x="27" y="68"/>
                </a:cxn>
                <a:cxn ang="0">
                  <a:pos x="14" y="90"/>
                </a:cxn>
                <a:cxn ang="0">
                  <a:pos x="5" y="115"/>
                </a:cxn>
                <a:cxn ang="0">
                  <a:pos x="1" y="135"/>
                </a:cxn>
                <a:cxn ang="0">
                  <a:pos x="0" y="153"/>
                </a:cxn>
                <a:cxn ang="0">
                  <a:pos x="5" y="182"/>
                </a:cxn>
                <a:cxn ang="0">
                  <a:pos x="17" y="205"/>
                </a:cxn>
                <a:cxn ang="0">
                  <a:pos x="36" y="223"/>
                </a:cxn>
                <a:cxn ang="0">
                  <a:pos x="59" y="235"/>
                </a:cxn>
                <a:cxn ang="0">
                  <a:pos x="85" y="241"/>
                </a:cxn>
                <a:cxn ang="0">
                  <a:pos x="113" y="243"/>
                </a:cxn>
                <a:cxn ang="0">
                  <a:pos x="141" y="239"/>
                </a:cxn>
                <a:cxn ang="0">
                  <a:pos x="158" y="234"/>
                </a:cxn>
                <a:cxn ang="0">
                  <a:pos x="183" y="222"/>
                </a:cxn>
                <a:cxn ang="0">
                  <a:pos x="204" y="205"/>
                </a:cxn>
                <a:cxn ang="0">
                  <a:pos x="218" y="186"/>
                </a:cxn>
                <a:cxn ang="0">
                  <a:pos x="224" y="172"/>
                </a:cxn>
              </a:cxnLst>
              <a:rect l="0" t="0" r="r" b="b"/>
              <a:pathLst>
                <a:path w="243" h="243">
                  <a:moveTo>
                    <a:pt x="187" y="170"/>
                  </a:moveTo>
                  <a:lnTo>
                    <a:pt x="186" y="173"/>
                  </a:lnTo>
                  <a:lnTo>
                    <a:pt x="184" y="177"/>
                  </a:lnTo>
                  <a:lnTo>
                    <a:pt x="181" y="183"/>
                  </a:lnTo>
                  <a:lnTo>
                    <a:pt x="177" y="189"/>
                  </a:lnTo>
                  <a:lnTo>
                    <a:pt x="174" y="192"/>
                  </a:lnTo>
                  <a:lnTo>
                    <a:pt x="172" y="194"/>
                  </a:lnTo>
                  <a:lnTo>
                    <a:pt x="167" y="199"/>
                  </a:lnTo>
                  <a:lnTo>
                    <a:pt x="161" y="203"/>
                  </a:lnTo>
                  <a:lnTo>
                    <a:pt x="155" y="207"/>
                  </a:lnTo>
                  <a:lnTo>
                    <a:pt x="149" y="210"/>
                  </a:lnTo>
                  <a:lnTo>
                    <a:pt x="142" y="213"/>
                  </a:lnTo>
                  <a:lnTo>
                    <a:pt x="135" y="215"/>
                  </a:lnTo>
                  <a:lnTo>
                    <a:pt x="128" y="216"/>
                  </a:lnTo>
                  <a:lnTo>
                    <a:pt x="121" y="217"/>
                  </a:lnTo>
                  <a:lnTo>
                    <a:pt x="114" y="218"/>
                  </a:lnTo>
                  <a:lnTo>
                    <a:pt x="107" y="218"/>
                  </a:lnTo>
                  <a:lnTo>
                    <a:pt x="100" y="217"/>
                  </a:lnTo>
                  <a:lnTo>
                    <a:pt x="93" y="216"/>
                  </a:lnTo>
                  <a:lnTo>
                    <a:pt x="86" y="214"/>
                  </a:lnTo>
                  <a:lnTo>
                    <a:pt x="79" y="212"/>
                  </a:lnTo>
                  <a:lnTo>
                    <a:pt x="73" y="209"/>
                  </a:lnTo>
                  <a:lnTo>
                    <a:pt x="67" y="205"/>
                  </a:lnTo>
                  <a:lnTo>
                    <a:pt x="61" y="201"/>
                  </a:lnTo>
                  <a:lnTo>
                    <a:pt x="56" y="197"/>
                  </a:lnTo>
                  <a:lnTo>
                    <a:pt x="51" y="192"/>
                  </a:lnTo>
                  <a:lnTo>
                    <a:pt x="47" y="186"/>
                  </a:lnTo>
                  <a:lnTo>
                    <a:pt x="43" y="180"/>
                  </a:lnTo>
                  <a:lnTo>
                    <a:pt x="41" y="177"/>
                  </a:lnTo>
                  <a:lnTo>
                    <a:pt x="40" y="173"/>
                  </a:lnTo>
                  <a:lnTo>
                    <a:pt x="39" y="170"/>
                  </a:lnTo>
                  <a:lnTo>
                    <a:pt x="38" y="166"/>
                  </a:lnTo>
                  <a:lnTo>
                    <a:pt x="37" y="162"/>
                  </a:lnTo>
                  <a:lnTo>
                    <a:pt x="36" y="158"/>
                  </a:lnTo>
                  <a:lnTo>
                    <a:pt x="35" y="150"/>
                  </a:lnTo>
                  <a:lnTo>
                    <a:pt x="35" y="141"/>
                  </a:lnTo>
                  <a:lnTo>
                    <a:pt x="36" y="132"/>
                  </a:lnTo>
                  <a:lnTo>
                    <a:pt x="38" y="122"/>
                  </a:lnTo>
                  <a:lnTo>
                    <a:pt x="41" y="111"/>
                  </a:lnTo>
                  <a:lnTo>
                    <a:pt x="43" y="105"/>
                  </a:lnTo>
                  <a:lnTo>
                    <a:pt x="45" y="100"/>
                  </a:lnTo>
                  <a:lnTo>
                    <a:pt x="49" y="91"/>
                  </a:lnTo>
                  <a:lnTo>
                    <a:pt x="54" y="82"/>
                  </a:lnTo>
                  <a:lnTo>
                    <a:pt x="59" y="74"/>
                  </a:lnTo>
                  <a:lnTo>
                    <a:pt x="65" y="67"/>
                  </a:lnTo>
                  <a:lnTo>
                    <a:pt x="71" y="60"/>
                  </a:lnTo>
                  <a:lnTo>
                    <a:pt x="78" y="54"/>
                  </a:lnTo>
                  <a:lnTo>
                    <a:pt x="84" y="49"/>
                  </a:lnTo>
                  <a:lnTo>
                    <a:pt x="91" y="44"/>
                  </a:lnTo>
                  <a:lnTo>
                    <a:pt x="98" y="40"/>
                  </a:lnTo>
                  <a:lnTo>
                    <a:pt x="106" y="36"/>
                  </a:lnTo>
                  <a:lnTo>
                    <a:pt x="121" y="31"/>
                  </a:lnTo>
                  <a:lnTo>
                    <a:pt x="135" y="28"/>
                  </a:lnTo>
                  <a:lnTo>
                    <a:pt x="143" y="27"/>
                  </a:lnTo>
                  <a:lnTo>
                    <a:pt x="150" y="27"/>
                  </a:lnTo>
                  <a:lnTo>
                    <a:pt x="157" y="28"/>
                  </a:lnTo>
                  <a:lnTo>
                    <a:pt x="163" y="28"/>
                  </a:lnTo>
                  <a:lnTo>
                    <a:pt x="170" y="29"/>
                  </a:lnTo>
                  <a:lnTo>
                    <a:pt x="176" y="31"/>
                  </a:lnTo>
                  <a:lnTo>
                    <a:pt x="181" y="33"/>
                  </a:lnTo>
                  <a:lnTo>
                    <a:pt x="187" y="36"/>
                  </a:lnTo>
                  <a:lnTo>
                    <a:pt x="191" y="38"/>
                  </a:lnTo>
                  <a:lnTo>
                    <a:pt x="195" y="42"/>
                  </a:lnTo>
                  <a:lnTo>
                    <a:pt x="199" y="45"/>
                  </a:lnTo>
                  <a:lnTo>
                    <a:pt x="202" y="49"/>
                  </a:lnTo>
                  <a:lnTo>
                    <a:pt x="204" y="53"/>
                  </a:lnTo>
                  <a:lnTo>
                    <a:pt x="206" y="58"/>
                  </a:lnTo>
                  <a:lnTo>
                    <a:pt x="206" y="63"/>
                  </a:lnTo>
                  <a:lnTo>
                    <a:pt x="206" y="68"/>
                  </a:lnTo>
                  <a:lnTo>
                    <a:pt x="243" y="68"/>
                  </a:lnTo>
                  <a:lnTo>
                    <a:pt x="243" y="62"/>
                  </a:lnTo>
                  <a:lnTo>
                    <a:pt x="243" y="57"/>
                  </a:lnTo>
                  <a:lnTo>
                    <a:pt x="242" y="53"/>
                  </a:lnTo>
                  <a:lnTo>
                    <a:pt x="241" y="48"/>
                  </a:lnTo>
                  <a:lnTo>
                    <a:pt x="239" y="44"/>
                  </a:lnTo>
                  <a:lnTo>
                    <a:pt x="238" y="40"/>
                  </a:lnTo>
                  <a:lnTo>
                    <a:pt x="233" y="32"/>
                  </a:lnTo>
                  <a:lnTo>
                    <a:pt x="231" y="29"/>
                  </a:lnTo>
                  <a:lnTo>
                    <a:pt x="228" y="25"/>
                  </a:lnTo>
                  <a:lnTo>
                    <a:pt x="225" y="22"/>
                  </a:lnTo>
                  <a:lnTo>
                    <a:pt x="222" y="19"/>
                  </a:lnTo>
                  <a:lnTo>
                    <a:pt x="215" y="14"/>
                  </a:lnTo>
                  <a:lnTo>
                    <a:pt x="207" y="10"/>
                  </a:lnTo>
                  <a:lnTo>
                    <a:pt x="199" y="6"/>
                  </a:lnTo>
                  <a:lnTo>
                    <a:pt x="189" y="3"/>
                  </a:lnTo>
                  <a:lnTo>
                    <a:pt x="180" y="1"/>
                  </a:lnTo>
                  <a:lnTo>
                    <a:pt x="170" y="0"/>
                  </a:lnTo>
                  <a:lnTo>
                    <a:pt x="159" y="0"/>
                  </a:lnTo>
                  <a:lnTo>
                    <a:pt x="148" y="0"/>
                  </a:lnTo>
                  <a:lnTo>
                    <a:pt x="137" y="2"/>
                  </a:lnTo>
                  <a:lnTo>
                    <a:pt x="126" y="4"/>
                  </a:lnTo>
                  <a:lnTo>
                    <a:pt x="115" y="7"/>
                  </a:lnTo>
                  <a:lnTo>
                    <a:pt x="110" y="8"/>
                  </a:lnTo>
                  <a:lnTo>
                    <a:pt x="104" y="10"/>
                  </a:lnTo>
                  <a:lnTo>
                    <a:pt x="93" y="15"/>
                  </a:lnTo>
                  <a:lnTo>
                    <a:pt x="83" y="20"/>
                  </a:lnTo>
                  <a:lnTo>
                    <a:pt x="72" y="26"/>
                  </a:lnTo>
                  <a:lnTo>
                    <a:pt x="62" y="33"/>
                  </a:lnTo>
                  <a:lnTo>
                    <a:pt x="53" y="40"/>
                  </a:lnTo>
                  <a:lnTo>
                    <a:pt x="43" y="49"/>
                  </a:lnTo>
                  <a:lnTo>
                    <a:pt x="35" y="58"/>
                  </a:lnTo>
                  <a:lnTo>
                    <a:pt x="27" y="68"/>
                  </a:lnTo>
                  <a:lnTo>
                    <a:pt x="20" y="78"/>
                  </a:lnTo>
                  <a:lnTo>
                    <a:pt x="17" y="84"/>
                  </a:lnTo>
                  <a:lnTo>
                    <a:pt x="14" y="90"/>
                  </a:lnTo>
                  <a:lnTo>
                    <a:pt x="9" y="102"/>
                  </a:lnTo>
                  <a:lnTo>
                    <a:pt x="7" y="108"/>
                  </a:lnTo>
                  <a:lnTo>
                    <a:pt x="5" y="115"/>
                  </a:lnTo>
                  <a:lnTo>
                    <a:pt x="3" y="121"/>
                  </a:lnTo>
                  <a:lnTo>
                    <a:pt x="2" y="128"/>
                  </a:lnTo>
                  <a:lnTo>
                    <a:pt x="1" y="135"/>
                  </a:lnTo>
                  <a:lnTo>
                    <a:pt x="0" y="143"/>
                  </a:lnTo>
                  <a:lnTo>
                    <a:pt x="0" y="148"/>
                  </a:lnTo>
                  <a:lnTo>
                    <a:pt x="0" y="153"/>
                  </a:lnTo>
                  <a:lnTo>
                    <a:pt x="1" y="164"/>
                  </a:lnTo>
                  <a:lnTo>
                    <a:pt x="2" y="173"/>
                  </a:lnTo>
                  <a:lnTo>
                    <a:pt x="5" y="182"/>
                  </a:lnTo>
                  <a:lnTo>
                    <a:pt x="8" y="190"/>
                  </a:lnTo>
                  <a:lnTo>
                    <a:pt x="12" y="198"/>
                  </a:lnTo>
                  <a:lnTo>
                    <a:pt x="17" y="205"/>
                  </a:lnTo>
                  <a:lnTo>
                    <a:pt x="23" y="211"/>
                  </a:lnTo>
                  <a:lnTo>
                    <a:pt x="29" y="217"/>
                  </a:lnTo>
                  <a:lnTo>
                    <a:pt x="36" y="223"/>
                  </a:lnTo>
                  <a:lnTo>
                    <a:pt x="43" y="227"/>
                  </a:lnTo>
                  <a:lnTo>
                    <a:pt x="51" y="231"/>
                  </a:lnTo>
                  <a:lnTo>
                    <a:pt x="59" y="235"/>
                  </a:lnTo>
                  <a:lnTo>
                    <a:pt x="67" y="238"/>
                  </a:lnTo>
                  <a:lnTo>
                    <a:pt x="76" y="240"/>
                  </a:lnTo>
                  <a:lnTo>
                    <a:pt x="85" y="241"/>
                  </a:lnTo>
                  <a:lnTo>
                    <a:pt x="94" y="243"/>
                  </a:lnTo>
                  <a:lnTo>
                    <a:pt x="103" y="243"/>
                  </a:lnTo>
                  <a:lnTo>
                    <a:pt x="113" y="243"/>
                  </a:lnTo>
                  <a:lnTo>
                    <a:pt x="122" y="242"/>
                  </a:lnTo>
                  <a:lnTo>
                    <a:pt x="131" y="241"/>
                  </a:lnTo>
                  <a:lnTo>
                    <a:pt x="141" y="239"/>
                  </a:lnTo>
                  <a:lnTo>
                    <a:pt x="150" y="237"/>
                  </a:lnTo>
                  <a:lnTo>
                    <a:pt x="154" y="236"/>
                  </a:lnTo>
                  <a:lnTo>
                    <a:pt x="158" y="234"/>
                  </a:lnTo>
                  <a:lnTo>
                    <a:pt x="167" y="230"/>
                  </a:lnTo>
                  <a:lnTo>
                    <a:pt x="175" y="226"/>
                  </a:lnTo>
                  <a:lnTo>
                    <a:pt x="183" y="222"/>
                  </a:lnTo>
                  <a:lnTo>
                    <a:pt x="190" y="217"/>
                  </a:lnTo>
                  <a:lnTo>
                    <a:pt x="197" y="211"/>
                  </a:lnTo>
                  <a:lnTo>
                    <a:pt x="204" y="205"/>
                  </a:lnTo>
                  <a:lnTo>
                    <a:pt x="210" y="198"/>
                  </a:lnTo>
                  <a:lnTo>
                    <a:pt x="215" y="190"/>
                  </a:lnTo>
                  <a:lnTo>
                    <a:pt x="218" y="186"/>
                  </a:lnTo>
                  <a:lnTo>
                    <a:pt x="221" y="180"/>
                  </a:lnTo>
                  <a:lnTo>
                    <a:pt x="223" y="175"/>
                  </a:lnTo>
                  <a:lnTo>
                    <a:pt x="224" y="172"/>
                  </a:lnTo>
                  <a:lnTo>
                    <a:pt x="224" y="170"/>
                  </a:lnTo>
                  <a:lnTo>
                    <a:pt x="187" y="17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sp>
          <p:nvSpPr>
            <p:cNvPr id="89445" name="Freeform 357"/>
            <p:cNvSpPr>
              <a:spLocks noChangeAspect="1"/>
            </p:cNvSpPr>
            <p:nvPr userDrawn="1"/>
          </p:nvSpPr>
          <p:spPr bwMode="black">
            <a:xfrm>
              <a:off x="4393" y="2680"/>
              <a:ext cx="255" cy="228"/>
            </a:xfrm>
            <a:custGeom>
              <a:avLst/>
              <a:gdLst/>
              <a:ahLst/>
              <a:cxnLst>
                <a:cxn ang="0">
                  <a:pos x="66" y="231"/>
                </a:cxn>
                <a:cxn ang="0">
                  <a:pos x="100" y="231"/>
                </a:cxn>
                <a:cxn ang="0">
                  <a:pos x="121" y="132"/>
                </a:cxn>
                <a:cxn ang="0">
                  <a:pos x="257" y="0"/>
                </a:cxn>
                <a:cxn ang="0">
                  <a:pos x="215" y="0"/>
                </a:cxn>
                <a:cxn ang="0">
                  <a:pos x="110" y="106"/>
                </a:cxn>
                <a:cxn ang="0">
                  <a:pos x="45" y="0"/>
                </a:cxn>
                <a:cxn ang="0">
                  <a:pos x="0" y="0"/>
                </a:cxn>
                <a:cxn ang="0">
                  <a:pos x="86" y="134"/>
                </a:cxn>
                <a:cxn ang="0">
                  <a:pos x="66" y="231"/>
                </a:cxn>
              </a:cxnLst>
              <a:rect l="0" t="0" r="r" b="b"/>
              <a:pathLst>
                <a:path w="257" h="231">
                  <a:moveTo>
                    <a:pt x="66" y="231"/>
                  </a:moveTo>
                  <a:lnTo>
                    <a:pt x="100" y="231"/>
                  </a:lnTo>
                  <a:lnTo>
                    <a:pt x="121" y="132"/>
                  </a:lnTo>
                  <a:lnTo>
                    <a:pt x="257" y="0"/>
                  </a:lnTo>
                  <a:lnTo>
                    <a:pt x="215" y="0"/>
                  </a:lnTo>
                  <a:lnTo>
                    <a:pt x="110" y="106"/>
                  </a:lnTo>
                  <a:lnTo>
                    <a:pt x="45" y="0"/>
                  </a:lnTo>
                  <a:lnTo>
                    <a:pt x="0" y="0"/>
                  </a:lnTo>
                  <a:lnTo>
                    <a:pt x="86" y="134"/>
                  </a:lnTo>
                  <a:lnTo>
                    <a:pt x="66" y="23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sp>
          <p:nvSpPr>
            <p:cNvPr id="89446" name="Freeform 358"/>
            <p:cNvSpPr>
              <a:spLocks noChangeAspect="1"/>
            </p:cNvSpPr>
            <p:nvPr userDrawn="1"/>
          </p:nvSpPr>
          <p:spPr bwMode="black">
            <a:xfrm>
              <a:off x="3651" y="1392"/>
              <a:ext cx="279" cy="232"/>
            </a:xfrm>
            <a:custGeom>
              <a:avLst/>
              <a:gdLst/>
              <a:ahLst/>
              <a:cxnLst>
                <a:cxn ang="0">
                  <a:pos x="244" y="231"/>
                </a:cxn>
                <a:cxn ang="0">
                  <a:pos x="282" y="231"/>
                </a:cxn>
                <a:cxn ang="0">
                  <a:pos x="210" y="0"/>
                </a:cxn>
                <a:cxn ang="0">
                  <a:pos x="170" y="0"/>
                </a:cxn>
                <a:cxn ang="0">
                  <a:pos x="0" y="231"/>
                </a:cxn>
                <a:cxn ang="0">
                  <a:pos x="35" y="231"/>
                </a:cxn>
                <a:cxn ang="0">
                  <a:pos x="80" y="170"/>
                </a:cxn>
                <a:cxn ang="0">
                  <a:pos x="226" y="170"/>
                </a:cxn>
                <a:cxn ang="0">
                  <a:pos x="218" y="143"/>
                </a:cxn>
                <a:cxn ang="0">
                  <a:pos x="99" y="143"/>
                </a:cxn>
                <a:cxn ang="0">
                  <a:pos x="184" y="26"/>
                </a:cxn>
                <a:cxn ang="0">
                  <a:pos x="244" y="231"/>
                </a:cxn>
              </a:cxnLst>
              <a:rect l="0" t="0" r="r" b="b"/>
              <a:pathLst>
                <a:path w="282" h="231">
                  <a:moveTo>
                    <a:pt x="244" y="231"/>
                  </a:moveTo>
                  <a:lnTo>
                    <a:pt x="282" y="231"/>
                  </a:lnTo>
                  <a:lnTo>
                    <a:pt x="210" y="0"/>
                  </a:lnTo>
                  <a:lnTo>
                    <a:pt x="170" y="0"/>
                  </a:lnTo>
                  <a:lnTo>
                    <a:pt x="0" y="231"/>
                  </a:lnTo>
                  <a:lnTo>
                    <a:pt x="35" y="231"/>
                  </a:lnTo>
                  <a:lnTo>
                    <a:pt x="80" y="170"/>
                  </a:lnTo>
                  <a:lnTo>
                    <a:pt x="226" y="170"/>
                  </a:lnTo>
                  <a:lnTo>
                    <a:pt x="218" y="143"/>
                  </a:lnTo>
                  <a:lnTo>
                    <a:pt x="99" y="143"/>
                  </a:lnTo>
                  <a:lnTo>
                    <a:pt x="184" y="26"/>
                  </a:lnTo>
                  <a:lnTo>
                    <a:pt x="244" y="23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sp>
          <p:nvSpPr>
            <p:cNvPr id="89447" name="Freeform 359"/>
            <p:cNvSpPr>
              <a:spLocks noChangeAspect="1"/>
            </p:cNvSpPr>
            <p:nvPr userDrawn="1"/>
          </p:nvSpPr>
          <p:spPr bwMode="black">
            <a:xfrm>
              <a:off x="4620" y="1388"/>
              <a:ext cx="267" cy="236"/>
            </a:xfrm>
            <a:custGeom>
              <a:avLst/>
              <a:gdLst/>
              <a:ahLst/>
              <a:cxnLst>
                <a:cxn ang="0">
                  <a:pos x="169" y="28"/>
                </a:cxn>
                <a:cxn ang="0">
                  <a:pos x="188" y="33"/>
                </a:cxn>
                <a:cxn ang="0">
                  <a:pos x="210" y="48"/>
                </a:cxn>
                <a:cxn ang="0">
                  <a:pos x="219" y="61"/>
                </a:cxn>
                <a:cxn ang="0">
                  <a:pos x="228" y="84"/>
                </a:cxn>
                <a:cxn ang="0">
                  <a:pos x="228" y="109"/>
                </a:cxn>
                <a:cxn ang="0">
                  <a:pos x="222" y="136"/>
                </a:cxn>
                <a:cxn ang="0">
                  <a:pos x="214" y="153"/>
                </a:cxn>
                <a:cxn ang="0">
                  <a:pos x="196" y="176"/>
                </a:cxn>
                <a:cxn ang="0">
                  <a:pos x="182" y="189"/>
                </a:cxn>
                <a:cxn ang="0">
                  <a:pos x="160" y="201"/>
                </a:cxn>
                <a:cxn ang="0">
                  <a:pos x="134" y="209"/>
                </a:cxn>
                <a:cxn ang="0">
                  <a:pos x="99" y="210"/>
                </a:cxn>
                <a:cxn ang="0">
                  <a:pos x="80" y="205"/>
                </a:cxn>
                <a:cxn ang="0">
                  <a:pos x="57" y="193"/>
                </a:cxn>
                <a:cxn ang="0">
                  <a:pos x="43" y="174"/>
                </a:cxn>
                <a:cxn ang="0">
                  <a:pos x="36" y="152"/>
                </a:cxn>
                <a:cxn ang="0">
                  <a:pos x="37" y="127"/>
                </a:cxn>
                <a:cxn ang="0">
                  <a:pos x="43" y="102"/>
                </a:cxn>
                <a:cxn ang="0">
                  <a:pos x="56" y="78"/>
                </a:cxn>
                <a:cxn ang="0">
                  <a:pos x="75" y="57"/>
                </a:cxn>
                <a:cxn ang="0">
                  <a:pos x="98" y="40"/>
                </a:cxn>
                <a:cxn ang="0">
                  <a:pos x="125" y="29"/>
                </a:cxn>
                <a:cxn ang="0">
                  <a:pos x="146" y="27"/>
                </a:cxn>
                <a:cxn ang="0">
                  <a:pos x="137" y="2"/>
                </a:cxn>
                <a:cxn ang="0">
                  <a:pos x="100" y="10"/>
                </a:cxn>
                <a:cxn ang="0">
                  <a:pos x="72" y="23"/>
                </a:cxn>
                <a:cxn ang="0">
                  <a:pos x="44" y="44"/>
                </a:cxn>
                <a:cxn ang="0">
                  <a:pos x="22" y="69"/>
                </a:cxn>
                <a:cxn ang="0">
                  <a:pos x="8" y="97"/>
                </a:cxn>
                <a:cxn ang="0">
                  <a:pos x="1" y="126"/>
                </a:cxn>
                <a:cxn ang="0">
                  <a:pos x="0" y="149"/>
                </a:cxn>
                <a:cxn ang="0">
                  <a:pos x="4" y="172"/>
                </a:cxn>
                <a:cxn ang="0">
                  <a:pos x="16" y="197"/>
                </a:cxn>
                <a:cxn ang="0">
                  <a:pos x="31" y="214"/>
                </a:cxn>
                <a:cxn ang="0">
                  <a:pos x="52" y="227"/>
                </a:cxn>
                <a:cxn ang="0">
                  <a:pos x="84" y="236"/>
                </a:cxn>
                <a:cxn ang="0">
                  <a:pos x="123" y="237"/>
                </a:cxn>
                <a:cxn ang="0">
                  <a:pos x="167" y="227"/>
                </a:cxn>
                <a:cxn ang="0">
                  <a:pos x="191" y="215"/>
                </a:cxn>
                <a:cxn ang="0">
                  <a:pos x="222" y="192"/>
                </a:cxn>
                <a:cxn ang="0">
                  <a:pos x="238" y="173"/>
                </a:cxn>
                <a:cxn ang="0">
                  <a:pos x="255" y="142"/>
                </a:cxn>
                <a:cxn ang="0">
                  <a:pos x="263" y="110"/>
                </a:cxn>
                <a:cxn ang="0">
                  <a:pos x="263" y="78"/>
                </a:cxn>
                <a:cxn ang="0">
                  <a:pos x="254" y="48"/>
                </a:cxn>
                <a:cxn ang="0">
                  <a:pos x="243" y="32"/>
                </a:cxn>
                <a:cxn ang="0">
                  <a:pos x="219" y="12"/>
                </a:cxn>
                <a:cxn ang="0">
                  <a:pos x="198" y="4"/>
                </a:cxn>
                <a:cxn ang="0">
                  <a:pos x="179" y="0"/>
                </a:cxn>
              </a:cxnLst>
              <a:rect l="0" t="0" r="r" b="b"/>
              <a:pathLst>
                <a:path w="264" h="237">
                  <a:moveTo>
                    <a:pt x="157" y="0"/>
                  </a:moveTo>
                  <a:lnTo>
                    <a:pt x="157" y="27"/>
                  </a:lnTo>
                  <a:lnTo>
                    <a:pt x="169" y="28"/>
                  </a:lnTo>
                  <a:lnTo>
                    <a:pt x="174" y="29"/>
                  </a:lnTo>
                  <a:lnTo>
                    <a:pt x="179" y="30"/>
                  </a:lnTo>
                  <a:lnTo>
                    <a:pt x="188" y="33"/>
                  </a:lnTo>
                  <a:lnTo>
                    <a:pt x="196" y="37"/>
                  </a:lnTo>
                  <a:lnTo>
                    <a:pt x="203" y="42"/>
                  </a:lnTo>
                  <a:lnTo>
                    <a:pt x="210" y="48"/>
                  </a:lnTo>
                  <a:lnTo>
                    <a:pt x="212" y="51"/>
                  </a:lnTo>
                  <a:lnTo>
                    <a:pt x="215" y="54"/>
                  </a:lnTo>
                  <a:lnTo>
                    <a:pt x="219" y="61"/>
                  </a:lnTo>
                  <a:lnTo>
                    <a:pt x="223" y="68"/>
                  </a:lnTo>
                  <a:lnTo>
                    <a:pt x="226" y="76"/>
                  </a:lnTo>
                  <a:lnTo>
                    <a:pt x="228" y="84"/>
                  </a:lnTo>
                  <a:lnTo>
                    <a:pt x="229" y="92"/>
                  </a:lnTo>
                  <a:lnTo>
                    <a:pt x="229" y="101"/>
                  </a:lnTo>
                  <a:lnTo>
                    <a:pt x="228" y="109"/>
                  </a:lnTo>
                  <a:lnTo>
                    <a:pt x="227" y="118"/>
                  </a:lnTo>
                  <a:lnTo>
                    <a:pt x="225" y="127"/>
                  </a:lnTo>
                  <a:lnTo>
                    <a:pt x="222" y="136"/>
                  </a:lnTo>
                  <a:lnTo>
                    <a:pt x="220" y="140"/>
                  </a:lnTo>
                  <a:lnTo>
                    <a:pt x="218" y="144"/>
                  </a:lnTo>
                  <a:lnTo>
                    <a:pt x="214" y="153"/>
                  </a:lnTo>
                  <a:lnTo>
                    <a:pt x="209" y="161"/>
                  </a:lnTo>
                  <a:lnTo>
                    <a:pt x="203" y="168"/>
                  </a:lnTo>
                  <a:lnTo>
                    <a:pt x="196" y="176"/>
                  </a:lnTo>
                  <a:lnTo>
                    <a:pt x="193" y="179"/>
                  </a:lnTo>
                  <a:lnTo>
                    <a:pt x="189" y="182"/>
                  </a:lnTo>
                  <a:lnTo>
                    <a:pt x="182" y="189"/>
                  </a:lnTo>
                  <a:lnTo>
                    <a:pt x="173" y="194"/>
                  </a:lnTo>
                  <a:lnTo>
                    <a:pt x="164" y="199"/>
                  </a:lnTo>
                  <a:lnTo>
                    <a:pt x="160" y="201"/>
                  </a:lnTo>
                  <a:lnTo>
                    <a:pt x="155" y="203"/>
                  </a:lnTo>
                  <a:lnTo>
                    <a:pt x="145" y="207"/>
                  </a:lnTo>
                  <a:lnTo>
                    <a:pt x="134" y="209"/>
                  </a:lnTo>
                  <a:lnTo>
                    <a:pt x="123" y="210"/>
                  </a:lnTo>
                  <a:lnTo>
                    <a:pt x="112" y="210"/>
                  </a:lnTo>
                  <a:lnTo>
                    <a:pt x="99" y="210"/>
                  </a:lnTo>
                  <a:lnTo>
                    <a:pt x="89" y="208"/>
                  </a:lnTo>
                  <a:lnTo>
                    <a:pt x="84" y="207"/>
                  </a:lnTo>
                  <a:lnTo>
                    <a:pt x="80" y="205"/>
                  </a:lnTo>
                  <a:lnTo>
                    <a:pt x="71" y="202"/>
                  </a:lnTo>
                  <a:lnTo>
                    <a:pt x="64" y="198"/>
                  </a:lnTo>
                  <a:lnTo>
                    <a:pt x="57" y="193"/>
                  </a:lnTo>
                  <a:lnTo>
                    <a:pt x="51" y="187"/>
                  </a:lnTo>
                  <a:lnTo>
                    <a:pt x="47" y="181"/>
                  </a:lnTo>
                  <a:lnTo>
                    <a:pt x="43" y="174"/>
                  </a:lnTo>
                  <a:lnTo>
                    <a:pt x="40" y="167"/>
                  </a:lnTo>
                  <a:lnTo>
                    <a:pt x="38" y="160"/>
                  </a:lnTo>
                  <a:lnTo>
                    <a:pt x="36" y="152"/>
                  </a:lnTo>
                  <a:lnTo>
                    <a:pt x="35" y="144"/>
                  </a:lnTo>
                  <a:lnTo>
                    <a:pt x="36" y="136"/>
                  </a:lnTo>
                  <a:lnTo>
                    <a:pt x="37" y="127"/>
                  </a:lnTo>
                  <a:lnTo>
                    <a:pt x="38" y="119"/>
                  </a:lnTo>
                  <a:lnTo>
                    <a:pt x="40" y="110"/>
                  </a:lnTo>
                  <a:lnTo>
                    <a:pt x="43" y="102"/>
                  </a:lnTo>
                  <a:lnTo>
                    <a:pt x="47" y="94"/>
                  </a:lnTo>
                  <a:lnTo>
                    <a:pt x="51" y="86"/>
                  </a:lnTo>
                  <a:lnTo>
                    <a:pt x="56" y="78"/>
                  </a:lnTo>
                  <a:lnTo>
                    <a:pt x="62" y="70"/>
                  </a:lnTo>
                  <a:lnTo>
                    <a:pt x="68" y="63"/>
                  </a:lnTo>
                  <a:lnTo>
                    <a:pt x="75" y="57"/>
                  </a:lnTo>
                  <a:lnTo>
                    <a:pt x="82" y="50"/>
                  </a:lnTo>
                  <a:lnTo>
                    <a:pt x="89" y="45"/>
                  </a:lnTo>
                  <a:lnTo>
                    <a:pt x="98" y="40"/>
                  </a:lnTo>
                  <a:lnTo>
                    <a:pt x="106" y="35"/>
                  </a:lnTo>
                  <a:lnTo>
                    <a:pt x="116" y="32"/>
                  </a:lnTo>
                  <a:lnTo>
                    <a:pt x="125" y="29"/>
                  </a:lnTo>
                  <a:lnTo>
                    <a:pt x="130" y="28"/>
                  </a:lnTo>
                  <a:lnTo>
                    <a:pt x="135" y="27"/>
                  </a:lnTo>
                  <a:lnTo>
                    <a:pt x="146" y="27"/>
                  </a:lnTo>
                  <a:lnTo>
                    <a:pt x="156" y="27"/>
                  </a:lnTo>
                  <a:lnTo>
                    <a:pt x="156" y="0"/>
                  </a:lnTo>
                  <a:lnTo>
                    <a:pt x="137" y="2"/>
                  </a:lnTo>
                  <a:lnTo>
                    <a:pt x="119" y="6"/>
                  </a:lnTo>
                  <a:lnTo>
                    <a:pt x="110" y="8"/>
                  </a:lnTo>
                  <a:lnTo>
                    <a:pt x="100" y="10"/>
                  </a:lnTo>
                  <a:lnTo>
                    <a:pt x="91" y="14"/>
                  </a:lnTo>
                  <a:lnTo>
                    <a:pt x="82" y="18"/>
                  </a:lnTo>
                  <a:lnTo>
                    <a:pt x="72" y="23"/>
                  </a:lnTo>
                  <a:lnTo>
                    <a:pt x="61" y="30"/>
                  </a:lnTo>
                  <a:lnTo>
                    <a:pt x="52" y="37"/>
                  </a:lnTo>
                  <a:lnTo>
                    <a:pt x="44" y="44"/>
                  </a:lnTo>
                  <a:lnTo>
                    <a:pt x="36" y="52"/>
                  </a:lnTo>
                  <a:lnTo>
                    <a:pt x="29" y="60"/>
                  </a:lnTo>
                  <a:lnTo>
                    <a:pt x="22" y="69"/>
                  </a:lnTo>
                  <a:lnTo>
                    <a:pt x="17" y="78"/>
                  </a:lnTo>
                  <a:lnTo>
                    <a:pt x="12" y="87"/>
                  </a:lnTo>
                  <a:lnTo>
                    <a:pt x="8" y="97"/>
                  </a:lnTo>
                  <a:lnTo>
                    <a:pt x="5" y="106"/>
                  </a:lnTo>
                  <a:lnTo>
                    <a:pt x="2" y="116"/>
                  </a:lnTo>
                  <a:lnTo>
                    <a:pt x="1" y="126"/>
                  </a:lnTo>
                  <a:lnTo>
                    <a:pt x="0" y="135"/>
                  </a:lnTo>
                  <a:lnTo>
                    <a:pt x="0" y="145"/>
                  </a:lnTo>
                  <a:lnTo>
                    <a:pt x="0" y="149"/>
                  </a:lnTo>
                  <a:lnTo>
                    <a:pt x="0" y="154"/>
                  </a:lnTo>
                  <a:lnTo>
                    <a:pt x="2" y="163"/>
                  </a:lnTo>
                  <a:lnTo>
                    <a:pt x="4" y="172"/>
                  </a:lnTo>
                  <a:lnTo>
                    <a:pt x="7" y="181"/>
                  </a:lnTo>
                  <a:lnTo>
                    <a:pt x="11" y="189"/>
                  </a:lnTo>
                  <a:lnTo>
                    <a:pt x="16" y="197"/>
                  </a:lnTo>
                  <a:lnTo>
                    <a:pt x="22" y="204"/>
                  </a:lnTo>
                  <a:lnTo>
                    <a:pt x="28" y="210"/>
                  </a:lnTo>
                  <a:lnTo>
                    <a:pt x="31" y="214"/>
                  </a:lnTo>
                  <a:lnTo>
                    <a:pt x="35" y="217"/>
                  </a:lnTo>
                  <a:lnTo>
                    <a:pt x="43" y="222"/>
                  </a:lnTo>
                  <a:lnTo>
                    <a:pt x="52" y="227"/>
                  </a:lnTo>
                  <a:lnTo>
                    <a:pt x="62" y="231"/>
                  </a:lnTo>
                  <a:lnTo>
                    <a:pt x="73" y="234"/>
                  </a:lnTo>
                  <a:lnTo>
                    <a:pt x="84" y="236"/>
                  </a:lnTo>
                  <a:lnTo>
                    <a:pt x="96" y="237"/>
                  </a:lnTo>
                  <a:lnTo>
                    <a:pt x="109" y="237"/>
                  </a:lnTo>
                  <a:lnTo>
                    <a:pt x="123" y="237"/>
                  </a:lnTo>
                  <a:lnTo>
                    <a:pt x="139" y="235"/>
                  </a:lnTo>
                  <a:lnTo>
                    <a:pt x="153" y="231"/>
                  </a:lnTo>
                  <a:lnTo>
                    <a:pt x="167" y="227"/>
                  </a:lnTo>
                  <a:lnTo>
                    <a:pt x="173" y="224"/>
                  </a:lnTo>
                  <a:lnTo>
                    <a:pt x="180" y="222"/>
                  </a:lnTo>
                  <a:lnTo>
                    <a:pt x="191" y="215"/>
                  </a:lnTo>
                  <a:lnTo>
                    <a:pt x="202" y="208"/>
                  </a:lnTo>
                  <a:lnTo>
                    <a:pt x="213" y="200"/>
                  </a:lnTo>
                  <a:lnTo>
                    <a:pt x="222" y="192"/>
                  </a:lnTo>
                  <a:lnTo>
                    <a:pt x="230" y="183"/>
                  </a:lnTo>
                  <a:lnTo>
                    <a:pt x="234" y="178"/>
                  </a:lnTo>
                  <a:lnTo>
                    <a:pt x="238" y="173"/>
                  </a:lnTo>
                  <a:lnTo>
                    <a:pt x="244" y="163"/>
                  </a:lnTo>
                  <a:lnTo>
                    <a:pt x="250" y="153"/>
                  </a:lnTo>
                  <a:lnTo>
                    <a:pt x="255" y="142"/>
                  </a:lnTo>
                  <a:lnTo>
                    <a:pt x="259" y="131"/>
                  </a:lnTo>
                  <a:lnTo>
                    <a:pt x="261" y="121"/>
                  </a:lnTo>
                  <a:lnTo>
                    <a:pt x="263" y="110"/>
                  </a:lnTo>
                  <a:lnTo>
                    <a:pt x="264" y="99"/>
                  </a:lnTo>
                  <a:lnTo>
                    <a:pt x="264" y="88"/>
                  </a:lnTo>
                  <a:lnTo>
                    <a:pt x="263" y="78"/>
                  </a:lnTo>
                  <a:lnTo>
                    <a:pt x="261" y="67"/>
                  </a:lnTo>
                  <a:lnTo>
                    <a:pt x="258" y="58"/>
                  </a:lnTo>
                  <a:lnTo>
                    <a:pt x="254" y="48"/>
                  </a:lnTo>
                  <a:lnTo>
                    <a:pt x="249" y="40"/>
                  </a:lnTo>
                  <a:lnTo>
                    <a:pt x="246" y="35"/>
                  </a:lnTo>
                  <a:lnTo>
                    <a:pt x="243" y="32"/>
                  </a:lnTo>
                  <a:lnTo>
                    <a:pt x="236" y="24"/>
                  </a:lnTo>
                  <a:lnTo>
                    <a:pt x="228" y="18"/>
                  </a:lnTo>
                  <a:lnTo>
                    <a:pt x="219" y="12"/>
                  </a:lnTo>
                  <a:lnTo>
                    <a:pt x="209" y="7"/>
                  </a:lnTo>
                  <a:lnTo>
                    <a:pt x="203" y="5"/>
                  </a:lnTo>
                  <a:lnTo>
                    <a:pt x="198" y="4"/>
                  </a:lnTo>
                  <a:lnTo>
                    <a:pt x="192" y="2"/>
                  </a:lnTo>
                  <a:lnTo>
                    <a:pt x="185" y="1"/>
                  </a:lnTo>
                  <a:lnTo>
                    <a:pt x="179" y="0"/>
                  </a:lnTo>
                  <a:lnTo>
                    <a:pt x="172" y="0"/>
                  </a:lnTo>
                  <a:lnTo>
                    <a:pt x="15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sp>
          <p:nvSpPr>
            <p:cNvPr id="89448" name="Freeform 360"/>
            <p:cNvSpPr>
              <a:spLocks noChangeAspect="1"/>
            </p:cNvSpPr>
            <p:nvPr userDrawn="1"/>
          </p:nvSpPr>
          <p:spPr bwMode="black">
            <a:xfrm>
              <a:off x="3180" y="1388"/>
              <a:ext cx="263" cy="236"/>
            </a:xfrm>
            <a:custGeom>
              <a:avLst/>
              <a:gdLst/>
              <a:ahLst/>
              <a:cxnLst>
                <a:cxn ang="0">
                  <a:pos x="0" y="232"/>
                </a:cxn>
                <a:cxn ang="0">
                  <a:pos x="28" y="232"/>
                </a:cxn>
                <a:cxn ang="0">
                  <a:pos x="70" y="31"/>
                </a:cxn>
                <a:cxn ang="0">
                  <a:pos x="179" y="232"/>
                </a:cxn>
                <a:cxn ang="0">
                  <a:pos x="219" y="232"/>
                </a:cxn>
                <a:cxn ang="0">
                  <a:pos x="266" y="0"/>
                </a:cxn>
                <a:cxn ang="0">
                  <a:pos x="238" y="0"/>
                </a:cxn>
                <a:cxn ang="0">
                  <a:pos x="197" y="200"/>
                </a:cxn>
                <a:cxn ang="0">
                  <a:pos x="90" y="0"/>
                </a:cxn>
                <a:cxn ang="0">
                  <a:pos x="47" y="0"/>
                </a:cxn>
                <a:cxn ang="0">
                  <a:pos x="0" y="232"/>
                </a:cxn>
              </a:cxnLst>
              <a:rect l="0" t="0" r="r" b="b"/>
              <a:pathLst>
                <a:path w="266" h="232">
                  <a:moveTo>
                    <a:pt x="0" y="232"/>
                  </a:moveTo>
                  <a:lnTo>
                    <a:pt x="28" y="232"/>
                  </a:lnTo>
                  <a:lnTo>
                    <a:pt x="70" y="31"/>
                  </a:lnTo>
                  <a:lnTo>
                    <a:pt x="179" y="232"/>
                  </a:lnTo>
                  <a:lnTo>
                    <a:pt x="219" y="232"/>
                  </a:lnTo>
                  <a:lnTo>
                    <a:pt x="266" y="0"/>
                  </a:lnTo>
                  <a:lnTo>
                    <a:pt x="238" y="0"/>
                  </a:lnTo>
                  <a:lnTo>
                    <a:pt x="197" y="200"/>
                  </a:lnTo>
                  <a:lnTo>
                    <a:pt x="90" y="0"/>
                  </a:lnTo>
                  <a:lnTo>
                    <a:pt x="47" y="0"/>
                  </a:lnTo>
                  <a:lnTo>
                    <a:pt x="0" y="23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sp>
          <p:nvSpPr>
            <p:cNvPr id="89449" name="Freeform 361"/>
            <p:cNvSpPr>
              <a:spLocks noChangeAspect="1"/>
            </p:cNvSpPr>
            <p:nvPr userDrawn="1"/>
          </p:nvSpPr>
          <p:spPr bwMode="black">
            <a:xfrm>
              <a:off x="4177" y="1388"/>
              <a:ext cx="236" cy="236"/>
            </a:xfrm>
            <a:custGeom>
              <a:avLst/>
              <a:gdLst/>
              <a:ahLst/>
              <a:cxnLst>
                <a:cxn ang="0">
                  <a:pos x="0" y="29"/>
                </a:cxn>
                <a:cxn ang="0">
                  <a:pos x="99" y="29"/>
                </a:cxn>
                <a:cxn ang="0">
                  <a:pos x="57" y="232"/>
                </a:cxn>
                <a:cxn ang="0">
                  <a:pos x="90" y="232"/>
                </a:cxn>
                <a:cxn ang="0">
                  <a:pos x="132" y="29"/>
                </a:cxn>
                <a:cxn ang="0">
                  <a:pos x="231" y="29"/>
                </a:cxn>
                <a:cxn ang="0">
                  <a:pos x="237" y="0"/>
                </a:cxn>
                <a:cxn ang="0">
                  <a:pos x="6" y="0"/>
                </a:cxn>
                <a:cxn ang="0">
                  <a:pos x="0" y="29"/>
                </a:cxn>
              </a:cxnLst>
              <a:rect l="0" t="0" r="r" b="b"/>
              <a:pathLst>
                <a:path w="237" h="232">
                  <a:moveTo>
                    <a:pt x="0" y="29"/>
                  </a:moveTo>
                  <a:lnTo>
                    <a:pt x="99" y="29"/>
                  </a:lnTo>
                  <a:lnTo>
                    <a:pt x="57" y="232"/>
                  </a:lnTo>
                  <a:lnTo>
                    <a:pt x="90" y="232"/>
                  </a:lnTo>
                  <a:lnTo>
                    <a:pt x="132" y="29"/>
                  </a:lnTo>
                  <a:lnTo>
                    <a:pt x="231" y="29"/>
                  </a:lnTo>
                  <a:lnTo>
                    <a:pt x="237" y="0"/>
                  </a:lnTo>
                  <a:lnTo>
                    <a:pt x="6" y="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sp>
          <p:nvSpPr>
            <p:cNvPr id="89450" name="Freeform 362"/>
            <p:cNvSpPr>
              <a:spLocks noChangeAspect="1"/>
            </p:cNvSpPr>
            <p:nvPr userDrawn="1"/>
          </p:nvSpPr>
          <p:spPr bwMode="black">
            <a:xfrm>
              <a:off x="2583" y="2845"/>
              <a:ext cx="55" cy="137"/>
            </a:xfrm>
            <a:custGeom>
              <a:avLst/>
              <a:gdLst/>
              <a:ahLst/>
              <a:cxnLst>
                <a:cxn ang="0">
                  <a:pos x="28" y="137"/>
                </a:cxn>
                <a:cxn ang="0">
                  <a:pos x="0" y="137"/>
                </a:cxn>
                <a:cxn ang="0">
                  <a:pos x="30" y="1"/>
                </a:cxn>
                <a:cxn ang="0">
                  <a:pos x="58" y="0"/>
                </a:cxn>
                <a:cxn ang="0">
                  <a:pos x="28" y="137"/>
                </a:cxn>
              </a:cxnLst>
              <a:rect l="0" t="0" r="r" b="b"/>
              <a:pathLst>
                <a:path w="58" h="137">
                  <a:moveTo>
                    <a:pt x="28" y="137"/>
                  </a:moveTo>
                  <a:lnTo>
                    <a:pt x="0" y="137"/>
                  </a:lnTo>
                  <a:lnTo>
                    <a:pt x="30" y="1"/>
                  </a:lnTo>
                  <a:lnTo>
                    <a:pt x="58" y="0"/>
                  </a:lnTo>
                  <a:lnTo>
                    <a:pt x="28" y="13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sp>
          <p:nvSpPr>
            <p:cNvPr id="89451" name="Freeform 363"/>
            <p:cNvSpPr>
              <a:spLocks noChangeAspect="1"/>
            </p:cNvSpPr>
            <p:nvPr userDrawn="1"/>
          </p:nvSpPr>
          <p:spPr bwMode="black">
            <a:xfrm>
              <a:off x="3462" y="2127"/>
              <a:ext cx="145" cy="31"/>
            </a:xfrm>
            <a:custGeom>
              <a:avLst/>
              <a:gdLst/>
              <a:ahLst/>
              <a:cxnLst>
                <a:cxn ang="0">
                  <a:pos x="145" y="0"/>
                </a:cxn>
                <a:cxn ang="0">
                  <a:pos x="137" y="30"/>
                </a:cxn>
                <a:cxn ang="0">
                  <a:pos x="0" y="30"/>
                </a:cxn>
                <a:cxn ang="0">
                  <a:pos x="8" y="0"/>
                </a:cxn>
                <a:cxn ang="0">
                  <a:pos x="145" y="0"/>
                </a:cxn>
              </a:cxnLst>
              <a:rect l="0" t="0" r="r" b="b"/>
              <a:pathLst>
                <a:path w="145" h="30">
                  <a:moveTo>
                    <a:pt x="145" y="0"/>
                  </a:moveTo>
                  <a:lnTo>
                    <a:pt x="137" y="30"/>
                  </a:lnTo>
                  <a:lnTo>
                    <a:pt x="0" y="30"/>
                  </a:lnTo>
                  <a:lnTo>
                    <a:pt x="8" y="0"/>
                  </a:lnTo>
                  <a:lnTo>
                    <a:pt x="14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sp>
          <p:nvSpPr>
            <p:cNvPr id="89452" name="Freeform 364"/>
            <p:cNvSpPr>
              <a:spLocks noChangeAspect="1"/>
            </p:cNvSpPr>
            <p:nvPr userDrawn="1"/>
          </p:nvSpPr>
          <p:spPr bwMode="black">
            <a:xfrm>
              <a:off x="1943" y="2134"/>
              <a:ext cx="133" cy="31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7" y="0"/>
                </a:cxn>
                <a:cxn ang="0">
                  <a:pos x="133" y="0"/>
                </a:cxn>
                <a:cxn ang="0">
                  <a:pos x="125" y="34"/>
                </a:cxn>
                <a:cxn ang="0">
                  <a:pos x="0" y="34"/>
                </a:cxn>
              </a:cxnLst>
              <a:rect l="0" t="0" r="r" b="b"/>
              <a:pathLst>
                <a:path w="133" h="34">
                  <a:moveTo>
                    <a:pt x="0" y="34"/>
                  </a:moveTo>
                  <a:lnTo>
                    <a:pt x="7" y="0"/>
                  </a:lnTo>
                  <a:lnTo>
                    <a:pt x="133" y="0"/>
                  </a:lnTo>
                  <a:lnTo>
                    <a:pt x="125" y="34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sp>
          <p:nvSpPr>
            <p:cNvPr id="89453" name="Freeform 365"/>
            <p:cNvSpPr>
              <a:spLocks noChangeAspect="1"/>
            </p:cNvSpPr>
            <p:nvPr userDrawn="1"/>
          </p:nvSpPr>
          <p:spPr bwMode="black">
            <a:xfrm>
              <a:off x="2917" y="1322"/>
              <a:ext cx="59" cy="134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58" y="0"/>
                </a:cxn>
                <a:cxn ang="0">
                  <a:pos x="28" y="136"/>
                </a:cxn>
                <a:cxn ang="0">
                  <a:pos x="0" y="136"/>
                </a:cxn>
                <a:cxn ang="0">
                  <a:pos x="31" y="0"/>
                </a:cxn>
              </a:cxnLst>
              <a:rect l="0" t="0" r="r" b="b"/>
              <a:pathLst>
                <a:path w="58" h="136">
                  <a:moveTo>
                    <a:pt x="31" y="0"/>
                  </a:moveTo>
                  <a:lnTo>
                    <a:pt x="58" y="0"/>
                  </a:lnTo>
                  <a:lnTo>
                    <a:pt x="28" y="136"/>
                  </a:lnTo>
                  <a:lnTo>
                    <a:pt x="0" y="136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sp>
          <p:nvSpPr>
            <p:cNvPr id="89454" name="Freeform 366"/>
            <p:cNvSpPr>
              <a:spLocks noChangeAspect="1"/>
            </p:cNvSpPr>
            <p:nvPr userDrawn="1"/>
          </p:nvSpPr>
          <p:spPr bwMode="black">
            <a:xfrm>
              <a:off x="2265" y="1620"/>
              <a:ext cx="542" cy="452"/>
            </a:xfrm>
            <a:custGeom>
              <a:avLst/>
              <a:gdLst/>
              <a:ahLst/>
              <a:cxnLst>
                <a:cxn ang="0">
                  <a:pos x="536" y="0"/>
                </a:cxn>
                <a:cxn ang="0">
                  <a:pos x="530" y="34"/>
                </a:cxn>
                <a:cxn ang="0">
                  <a:pos x="508" y="38"/>
                </a:cxn>
                <a:cxn ang="0">
                  <a:pos x="476" y="45"/>
                </a:cxn>
                <a:cxn ang="0">
                  <a:pos x="456" y="51"/>
                </a:cxn>
                <a:cxn ang="0">
                  <a:pos x="415" y="65"/>
                </a:cxn>
                <a:cxn ang="0">
                  <a:pos x="375" y="82"/>
                </a:cxn>
                <a:cxn ang="0">
                  <a:pos x="336" y="101"/>
                </a:cxn>
                <a:cxn ang="0">
                  <a:pos x="299" y="123"/>
                </a:cxn>
                <a:cxn ang="0">
                  <a:pos x="263" y="147"/>
                </a:cxn>
                <a:cxn ang="0">
                  <a:pos x="229" y="173"/>
                </a:cxn>
                <a:cxn ang="0">
                  <a:pos x="197" y="202"/>
                </a:cxn>
                <a:cxn ang="0">
                  <a:pos x="167" y="232"/>
                </a:cxn>
                <a:cxn ang="0">
                  <a:pos x="145" y="256"/>
                </a:cxn>
                <a:cxn ang="0">
                  <a:pos x="125" y="281"/>
                </a:cxn>
                <a:cxn ang="0">
                  <a:pos x="100" y="316"/>
                </a:cxn>
                <a:cxn ang="0">
                  <a:pos x="77" y="353"/>
                </a:cxn>
                <a:cxn ang="0">
                  <a:pos x="56" y="391"/>
                </a:cxn>
                <a:cxn ang="0">
                  <a:pos x="38" y="430"/>
                </a:cxn>
                <a:cxn ang="0">
                  <a:pos x="0" y="439"/>
                </a:cxn>
                <a:cxn ang="0">
                  <a:pos x="17" y="398"/>
                </a:cxn>
                <a:cxn ang="0">
                  <a:pos x="37" y="358"/>
                </a:cxn>
                <a:cxn ang="0">
                  <a:pos x="59" y="319"/>
                </a:cxn>
                <a:cxn ang="0">
                  <a:pos x="84" y="282"/>
                </a:cxn>
                <a:cxn ang="0">
                  <a:pos x="111" y="246"/>
                </a:cxn>
                <a:cxn ang="0">
                  <a:pos x="141" y="213"/>
                </a:cxn>
                <a:cxn ang="0">
                  <a:pos x="172" y="180"/>
                </a:cxn>
                <a:cxn ang="0">
                  <a:pos x="206" y="150"/>
                </a:cxn>
                <a:cxn ang="0">
                  <a:pos x="241" y="123"/>
                </a:cxn>
                <a:cxn ang="0">
                  <a:pos x="278" y="97"/>
                </a:cxn>
                <a:cxn ang="0">
                  <a:pos x="317" y="74"/>
                </a:cxn>
                <a:cxn ang="0">
                  <a:pos x="346" y="59"/>
                </a:cxn>
                <a:cxn ang="0">
                  <a:pos x="377" y="45"/>
                </a:cxn>
                <a:cxn ang="0">
                  <a:pos x="419" y="28"/>
                </a:cxn>
                <a:cxn ang="0">
                  <a:pos x="462" y="15"/>
                </a:cxn>
                <a:cxn ang="0">
                  <a:pos x="505" y="5"/>
                </a:cxn>
                <a:cxn ang="0">
                  <a:pos x="528" y="1"/>
                </a:cxn>
              </a:cxnLst>
              <a:rect l="0" t="0" r="r" b="b"/>
              <a:pathLst>
                <a:path w="540" h="451">
                  <a:moveTo>
                    <a:pt x="528" y="1"/>
                  </a:moveTo>
                  <a:lnTo>
                    <a:pt x="536" y="0"/>
                  </a:lnTo>
                  <a:lnTo>
                    <a:pt x="540" y="32"/>
                  </a:lnTo>
                  <a:lnTo>
                    <a:pt x="530" y="34"/>
                  </a:lnTo>
                  <a:lnTo>
                    <a:pt x="519" y="36"/>
                  </a:lnTo>
                  <a:lnTo>
                    <a:pt x="508" y="38"/>
                  </a:lnTo>
                  <a:lnTo>
                    <a:pt x="498" y="40"/>
                  </a:lnTo>
                  <a:lnTo>
                    <a:pt x="476" y="45"/>
                  </a:lnTo>
                  <a:lnTo>
                    <a:pt x="466" y="48"/>
                  </a:lnTo>
                  <a:lnTo>
                    <a:pt x="456" y="51"/>
                  </a:lnTo>
                  <a:lnTo>
                    <a:pt x="435" y="58"/>
                  </a:lnTo>
                  <a:lnTo>
                    <a:pt x="415" y="65"/>
                  </a:lnTo>
                  <a:lnTo>
                    <a:pt x="395" y="73"/>
                  </a:lnTo>
                  <a:lnTo>
                    <a:pt x="375" y="82"/>
                  </a:lnTo>
                  <a:lnTo>
                    <a:pt x="355" y="91"/>
                  </a:lnTo>
                  <a:lnTo>
                    <a:pt x="336" y="101"/>
                  </a:lnTo>
                  <a:lnTo>
                    <a:pt x="317" y="112"/>
                  </a:lnTo>
                  <a:lnTo>
                    <a:pt x="299" y="123"/>
                  </a:lnTo>
                  <a:lnTo>
                    <a:pt x="281" y="134"/>
                  </a:lnTo>
                  <a:lnTo>
                    <a:pt x="263" y="147"/>
                  </a:lnTo>
                  <a:lnTo>
                    <a:pt x="246" y="160"/>
                  </a:lnTo>
                  <a:lnTo>
                    <a:pt x="229" y="173"/>
                  </a:lnTo>
                  <a:lnTo>
                    <a:pt x="213" y="187"/>
                  </a:lnTo>
                  <a:lnTo>
                    <a:pt x="197" y="202"/>
                  </a:lnTo>
                  <a:lnTo>
                    <a:pt x="182" y="217"/>
                  </a:lnTo>
                  <a:lnTo>
                    <a:pt x="167" y="232"/>
                  </a:lnTo>
                  <a:lnTo>
                    <a:pt x="152" y="248"/>
                  </a:lnTo>
                  <a:lnTo>
                    <a:pt x="145" y="256"/>
                  </a:lnTo>
                  <a:lnTo>
                    <a:pt x="138" y="264"/>
                  </a:lnTo>
                  <a:lnTo>
                    <a:pt x="125" y="281"/>
                  </a:lnTo>
                  <a:lnTo>
                    <a:pt x="112" y="299"/>
                  </a:lnTo>
                  <a:lnTo>
                    <a:pt x="100" y="316"/>
                  </a:lnTo>
                  <a:lnTo>
                    <a:pt x="88" y="334"/>
                  </a:lnTo>
                  <a:lnTo>
                    <a:pt x="77" y="353"/>
                  </a:lnTo>
                  <a:lnTo>
                    <a:pt x="66" y="372"/>
                  </a:lnTo>
                  <a:lnTo>
                    <a:pt x="56" y="391"/>
                  </a:lnTo>
                  <a:lnTo>
                    <a:pt x="47" y="410"/>
                  </a:lnTo>
                  <a:lnTo>
                    <a:pt x="38" y="430"/>
                  </a:lnTo>
                  <a:lnTo>
                    <a:pt x="30" y="451"/>
                  </a:lnTo>
                  <a:lnTo>
                    <a:pt x="0" y="439"/>
                  </a:lnTo>
                  <a:lnTo>
                    <a:pt x="8" y="418"/>
                  </a:lnTo>
                  <a:lnTo>
                    <a:pt x="17" y="398"/>
                  </a:lnTo>
                  <a:lnTo>
                    <a:pt x="26" y="378"/>
                  </a:lnTo>
                  <a:lnTo>
                    <a:pt x="37" y="358"/>
                  </a:lnTo>
                  <a:lnTo>
                    <a:pt x="48" y="338"/>
                  </a:lnTo>
                  <a:lnTo>
                    <a:pt x="59" y="319"/>
                  </a:lnTo>
                  <a:lnTo>
                    <a:pt x="71" y="301"/>
                  </a:lnTo>
                  <a:lnTo>
                    <a:pt x="84" y="282"/>
                  </a:lnTo>
                  <a:lnTo>
                    <a:pt x="97" y="264"/>
                  </a:lnTo>
                  <a:lnTo>
                    <a:pt x="111" y="246"/>
                  </a:lnTo>
                  <a:lnTo>
                    <a:pt x="126" y="229"/>
                  </a:lnTo>
                  <a:lnTo>
                    <a:pt x="141" y="213"/>
                  </a:lnTo>
                  <a:lnTo>
                    <a:pt x="156" y="196"/>
                  </a:lnTo>
                  <a:lnTo>
                    <a:pt x="172" y="180"/>
                  </a:lnTo>
                  <a:lnTo>
                    <a:pt x="189" y="165"/>
                  </a:lnTo>
                  <a:lnTo>
                    <a:pt x="206" y="150"/>
                  </a:lnTo>
                  <a:lnTo>
                    <a:pt x="223" y="136"/>
                  </a:lnTo>
                  <a:lnTo>
                    <a:pt x="241" y="123"/>
                  </a:lnTo>
                  <a:lnTo>
                    <a:pt x="259" y="110"/>
                  </a:lnTo>
                  <a:lnTo>
                    <a:pt x="278" y="97"/>
                  </a:lnTo>
                  <a:lnTo>
                    <a:pt x="297" y="85"/>
                  </a:lnTo>
                  <a:lnTo>
                    <a:pt x="317" y="74"/>
                  </a:lnTo>
                  <a:lnTo>
                    <a:pt x="336" y="64"/>
                  </a:lnTo>
                  <a:lnTo>
                    <a:pt x="346" y="59"/>
                  </a:lnTo>
                  <a:lnTo>
                    <a:pt x="357" y="54"/>
                  </a:lnTo>
                  <a:lnTo>
                    <a:pt x="377" y="45"/>
                  </a:lnTo>
                  <a:lnTo>
                    <a:pt x="398" y="36"/>
                  </a:lnTo>
                  <a:lnTo>
                    <a:pt x="419" y="28"/>
                  </a:lnTo>
                  <a:lnTo>
                    <a:pt x="440" y="21"/>
                  </a:lnTo>
                  <a:lnTo>
                    <a:pt x="462" y="15"/>
                  </a:lnTo>
                  <a:lnTo>
                    <a:pt x="483" y="10"/>
                  </a:lnTo>
                  <a:lnTo>
                    <a:pt x="505" y="5"/>
                  </a:lnTo>
                  <a:lnTo>
                    <a:pt x="517" y="3"/>
                  </a:lnTo>
                  <a:lnTo>
                    <a:pt x="528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sp>
          <p:nvSpPr>
            <p:cNvPr id="89455" name="Freeform 367"/>
            <p:cNvSpPr>
              <a:spLocks noChangeAspect="1"/>
            </p:cNvSpPr>
            <p:nvPr userDrawn="1"/>
          </p:nvSpPr>
          <p:spPr bwMode="black">
            <a:xfrm>
              <a:off x="2234" y="2233"/>
              <a:ext cx="353" cy="444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33" y="22"/>
                </a:cxn>
                <a:cxn ang="0">
                  <a:pos x="33" y="51"/>
                </a:cxn>
                <a:cxn ang="0">
                  <a:pos x="35" y="80"/>
                </a:cxn>
                <a:cxn ang="0">
                  <a:pos x="37" y="98"/>
                </a:cxn>
                <a:cxn ang="0">
                  <a:pos x="41" y="125"/>
                </a:cxn>
                <a:cxn ang="0">
                  <a:pos x="48" y="152"/>
                </a:cxn>
                <a:cxn ang="0">
                  <a:pos x="59" y="185"/>
                </a:cxn>
                <a:cxn ang="0">
                  <a:pos x="72" y="217"/>
                </a:cxn>
                <a:cxn ang="0">
                  <a:pos x="89" y="247"/>
                </a:cxn>
                <a:cxn ang="0">
                  <a:pos x="108" y="275"/>
                </a:cxn>
                <a:cxn ang="0">
                  <a:pos x="130" y="301"/>
                </a:cxn>
                <a:cxn ang="0">
                  <a:pos x="149" y="319"/>
                </a:cxn>
                <a:cxn ang="0">
                  <a:pos x="168" y="335"/>
                </a:cxn>
                <a:cxn ang="0">
                  <a:pos x="197" y="356"/>
                </a:cxn>
                <a:cxn ang="0">
                  <a:pos x="228" y="373"/>
                </a:cxn>
                <a:cxn ang="0">
                  <a:pos x="261" y="388"/>
                </a:cxn>
                <a:cxn ang="0">
                  <a:pos x="297" y="400"/>
                </a:cxn>
                <a:cxn ang="0">
                  <a:pos x="334" y="410"/>
                </a:cxn>
                <a:cxn ang="0">
                  <a:pos x="349" y="445"/>
                </a:cxn>
                <a:cxn ang="0">
                  <a:pos x="308" y="437"/>
                </a:cxn>
                <a:cxn ang="0">
                  <a:pos x="269" y="426"/>
                </a:cxn>
                <a:cxn ang="0">
                  <a:pos x="232" y="411"/>
                </a:cxn>
                <a:cxn ang="0">
                  <a:pos x="198" y="394"/>
                </a:cxn>
                <a:cxn ang="0">
                  <a:pos x="182" y="384"/>
                </a:cxn>
                <a:cxn ang="0">
                  <a:pos x="158" y="368"/>
                </a:cxn>
                <a:cxn ang="0">
                  <a:pos x="137" y="351"/>
                </a:cxn>
                <a:cxn ang="0">
                  <a:pos x="110" y="326"/>
                </a:cxn>
                <a:cxn ang="0">
                  <a:pos x="85" y="298"/>
                </a:cxn>
                <a:cxn ang="0">
                  <a:pos x="64" y="268"/>
                </a:cxn>
                <a:cxn ang="0">
                  <a:pos x="45" y="236"/>
                </a:cxn>
                <a:cxn ang="0">
                  <a:pos x="30" y="203"/>
                </a:cxn>
                <a:cxn ang="0">
                  <a:pos x="17" y="167"/>
                </a:cxn>
                <a:cxn ang="0">
                  <a:pos x="8" y="129"/>
                </a:cxn>
                <a:cxn ang="0">
                  <a:pos x="2" y="90"/>
                </a:cxn>
                <a:cxn ang="0">
                  <a:pos x="0" y="60"/>
                </a:cxn>
                <a:cxn ang="0">
                  <a:pos x="0" y="29"/>
                </a:cxn>
              </a:cxnLst>
              <a:rect l="0" t="0" r="r" b="b"/>
              <a:pathLst>
                <a:path w="354" h="445">
                  <a:moveTo>
                    <a:pt x="1" y="8"/>
                  </a:moveTo>
                  <a:lnTo>
                    <a:pt x="1" y="0"/>
                  </a:lnTo>
                  <a:lnTo>
                    <a:pt x="34" y="2"/>
                  </a:lnTo>
                  <a:lnTo>
                    <a:pt x="33" y="22"/>
                  </a:lnTo>
                  <a:lnTo>
                    <a:pt x="33" y="41"/>
                  </a:lnTo>
                  <a:lnTo>
                    <a:pt x="33" y="51"/>
                  </a:lnTo>
                  <a:lnTo>
                    <a:pt x="33" y="61"/>
                  </a:lnTo>
                  <a:lnTo>
                    <a:pt x="35" y="80"/>
                  </a:lnTo>
                  <a:lnTo>
                    <a:pt x="36" y="89"/>
                  </a:lnTo>
                  <a:lnTo>
                    <a:pt x="37" y="98"/>
                  </a:lnTo>
                  <a:lnTo>
                    <a:pt x="40" y="116"/>
                  </a:lnTo>
                  <a:lnTo>
                    <a:pt x="41" y="125"/>
                  </a:lnTo>
                  <a:lnTo>
                    <a:pt x="43" y="134"/>
                  </a:lnTo>
                  <a:lnTo>
                    <a:pt x="48" y="152"/>
                  </a:lnTo>
                  <a:lnTo>
                    <a:pt x="53" y="169"/>
                  </a:lnTo>
                  <a:lnTo>
                    <a:pt x="59" y="185"/>
                  </a:lnTo>
                  <a:lnTo>
                    <a:pt x="65" y="201"/>
                  </a:lnTo>
                  <a:lnTo>
                    <a:pt x="72" y="217"/>
                  </a:lnTo>
                  <a:lnTo>
                    <a:pt x="80" y="232"/>
                  </a:lnTo>
                  <a:lnTo>
                    <a:pt x="89" y="247"/>
                  </a:lnTo>
                  <a:lnTo>
                    <a:pt x="98" y="261"/>
                  </a:lnTo>
                  <a:lnTo>
                    <a:pt x="108" y="275"/>
                  </a:lnTo>
                  <a:lnTo>
                    <a:pt x="119" y="288"/>
                  </a:lnTo>
                  <a:lnTo>
                    <a:pt x="130" y="301"/>
                  </a:lnTo>
                  <a:lnTo>
                    <a:pt x="142" y="313"/>
                  </a:lnTo>
                  <a:lnTo>
                    <a:pt x="149" y="319"/>
                  </a:lnTo>
                  <a:lnTo>
                    <a:pt x="155" y="324"/>
                  </a:lnTo>
                  <a:lnTo>
                    <a:pt x="168" y="335"/>
                  </a:lnTo>
                  <a:lnTo>
                    <a:pt x="182" y="346"/>
                  </a:lnTo>
                  <a:lnTo>
                    <a:pt x="197" y="356"/>
                  </a:lnTo>
                  <a:lnTo>
                    <a:pt x="212" y="365"/>
                  </a:lnTo>
                  <a:lnTo>
                    <a:pt x="228" y="373"/>
                  </a:lnTo>
                  <a:lnTo>
                    <a:pt x="244" y="381"/>
                  </a:lnTo>
                  <a:lnTo>
                    <a:pt x="261" y="388"/>
                  </a:lnTo>
                  <a:lnTo>
                    <a:pt x="278" y="395"/>
                  </a:lnTo>
                  <a:lnTo>
                    <a:pt x="297" y="400"/>
                  </a:lnTo>
                  <a:lnTo>
                    <a:pt x="315" y="405"/>
                  </a:lnTo>
                  <a:lnTo>
                    <a:pt x="334" y="410"/>
                  </a:lnTo>
                  <a:lnTo>
                    <a:pt x="354" y="413"/>
                  </a:lnTo>
                  <a:lnTo>
                    <a:pt x="349" y="445"/>
                  </a:lnTo>
                  <a:lnTo>
                    <a:pt x="328" y="442"/>
                  </a:lnTo>
                  <a:lnTo>
                    <a:pt x="308" y="437"/>
                  </a:lnTo>
                  <a:lnTo>
                    <a:pt x="288" y="432"/>
                  </a:lnTo>
                  <a:lnTo>
                    <a:pt x="269" y="426"/>
                  </a:lnTo>
                  <a:lnTo>
                    <a:pt x="251" y="419"/>
                  </a:lnTo>
                  <a:lnTo>
                    <a:pt x="232" y="411"/>
                  </a:lnTo>
                  <a:lnTo>
                    <a:pt x="215" y="403"/>
                  </a:lnTo>
                  <a:lnTo>
                    <a:pt x="198" y="394"/>
                  </a:lnTo>
                  <a:lnTo>
                    <a:pt x="190" y="389"/>
                  </a:lnTo>
                  <a:lnTo>
                    <a:pt x="182" y="384"/>
                  </a:lnTo>
                  <a:lnTo>
                    <a:pt x="166" y="374"/>
                  </a:lnTo>
                  <a:lnTo>
                    <a:pt x="158" y="368"/>
                  </a:lnTo>
                  <a:lnTo>
                    <a:pt x="151" y="363"/>
                  </a:lnTo>
                  <a:lnTo>
                    <a:pt x="137" y="351"/>
                  </a:lnTo>
                  <a:lnTo>
                    <a:pt x="123" y="339"/>
                  </a:lnTo>
                  <a:lnTo>
                    <a:pt x="110" y="326"/>
                  </a:lnTo>
                  <a:lnTo>
                    <a:pt x="97" y="312"/>
                  </a:lnTo>
                  <a:lnTo>
                    <a:pt x="85" y="298"/>
                  </a:lnTo>
                  <a:lnTo>
                    <a:pt x="74" y="284"/>
                  </a:lnTo>
                  <a:lnTo>
                    <a:pt x="64" y="268"/>
                  </a:lnTo>
                  <a:lnTo>
                    <a:pt x="54" y="253"/>
                  </a:lnTo>
                  <a:lnTo>
                    <a:pt x="45" y="236"/>
                  </a:lnTo>
                  <a:lnTo>
                    <a:pt x="37" y="220"/>
                  </a:lnTo>
                  <a:lnTo>
                    <a:pt x="30" y="203"/>
                  </a:lnTo>
                  <a:lnTo>
                    <a:pt x="23" y="185"/>
                  </a:lnTo>
                  <a:lnTo>
                    <a:pt x="17" y="167"/>
                  </a:lnTo>
                  <a:lnTo>
                    <a:pt x="12" y="148"/>
                  </a:lnTo>
                  <a:lnTo>
                    <a:pt x="8" y="129"/>
                  </a:lnTo>
                  <a:lnTo>
                    <a:pt x="5" y="110"/>
                  </a:lnTo>
                  <a:lnTo>
                    <a:pt x="2" y="90"/>
                  </a:lnTo>
                  <a:lnTo>
                    <a:pt x="1" y="70"/>
                  </a:lnTo>
                  <a:lnTo>
                    <a:pt x="0" y="60"/>
                  </a:lnTo>
                  <a:lnTo>
                    <a:pt x="0" y="50"/>
                  </a:lnTo>
                  <a:lnTo>
                    <a:pt x="0" y="29"/>
                  </a:lnTo>
                  <a:lnTo>
                    <a:pt x="1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sp>
          <p:nvSpPr>
            <p:cNvPr id="89456" name="Freeform 368"/>
            <p:cNvSpPr>
              <a:spLocks noChangeAspect="1"/>
            </p:cNvSpPr>
            <p:nvPr userDrawn="1"/>
          </p:nvSpPr>
          <p:spPr bwMode="black">
            <a:xfrm>
              <a:off x="2744" y="2221"/>
              <a:ext cx="542" cy="452"/>
            </a:xfrm>
            <a:custGeom>
              <a:avLst/>
              <a:gdLst/>
              <a:ahLst/>
              <a:cxnLst>
                <a:cxn ang="0">
                  <a:pos x="5" y="451"/>
                </a:cxn>
                <a:cxn ang="0">
                  <a:pos x="11" y="417"/>
                </a:cxn>
                <a:cxn ang="0">
                  <a:pos x="33" y="413"/>
                </a:cxn>
                <a:cxn ang="0">
                  <a:pos x="64" y="406"/>
                </a:cxn>
                <a:cxn ang="0">
                  <a:pos x="85" y="400"/>
                </a:cxn>
                <a:cxn ang="0">
                  <a:pos x="126" y="386"/>
                </a:cxn>
                <a:cxn ang="0">
                  <a:pos x="166" y="369"/>
                </a:cxn>
                <a:cxn ang="0">
                  <a:pos x="204" y="350"/>
                </a:cxn>
                <a:cxn ang="0">
                  <a:pos x="242" y="328"/>
                </a:cxn>
                <a:cxn ang="0">
                  <a:pos x="277" y="304"/>
                </a:cxn>
                <a:cxn ang="0">
                  <a:pos x="311" y="278"/>
                </a:cxn>
                <a:cxn ang="0">
                  <a:pos x="344" y="249"/>
                </a:cxn>
                <a:cxn ang="0">
                  <a:pos x="374" y="219"/>
                </a:cxn>
                <a:cxn ang="0">
                  <a:pos x="396" y="195"/>
                </a:cxn>
                <a:cxn ang="0">
                  <a:pos x="416" y="170"/>
                </a:cxn>
                <a:cxn ang="0">
                  <a:pos x="441" y="135"/>
                </a:cxn>
                <a:cxn ang="0">
                  <a:pos x="464" y="98"/>
                </a:cxn>
                <a:cxn ang="0">
                  <a:pos x="485" y="60"/>
                </a:cxn>
                <a:cxn ang="0">
                  <a:pos x="503" y="21"/>
                </a:cxn>
                <a:cxn ang="0">
                  <a:pos x="541" y="12"/>
                </a:cxn>
                <a:cxn ang="0">
                  <a:pos x="524" y="53"/>
                </a:cxn>
                <a:cxn ang="0">
                  <a:pos x="504" y="93"/>
                </a:cxn>
                <a:cxn ang="0">
                  <a:pos x="482" y="132"/>
                </a:cxn>
                <a:cxn ang="0">
                  <a:pos x="457" y="169"/>
                </a:cxn>
                <a:cxn ang="0">
                  <a:pos x="429" y="205"/>
                </a:cxn>
                <a:cxn ang="0">
                  <a:pos x="400" y="238"/>
                </a:cxn>
                <a:cxn ang="0">
                  <a:pos x="368" y="270"/>
                </a:cxn>
                <a:cxn ang="0">
                  <a:pos x="335" y="300"/>
                </a:cxn>
                <a:cxn ang="0">
                  <a:pos x="300" y="328"/>
                </a:cxn>
                <a:cxn ang="0">
                  <a:pos x="263" y="354"/>
                </a:cxn>
                <a:cxn ang="0">
                  <a:pos x="224" y="377"/>
                </a:cxn>
                <a:cxn ang="0">
                  <a:pos x="194" y="392"/>
                </a:cxn>
                <a:cxn ang="0">
                  <a:pos x="164" y="406"/>
                </a:cxn>
                <a:cxn ang="0">
                  <a:pos x="122" y="423"/>
                </a:cxn>
                <a:cxn ang="0">
                  <a:pos x="79" y="436"/>
                </a:cxn>
                <a:cxn ang="0">
                  <a:pos x="35" y="446"/>
                </a:cxn>
                <a:cxn ang="0">
                  <a:pos x="13" y="450"/>
                </a:cxn>
              </a:cxnLst>
              <a:rect l="0" t="0" r="r" b="b"/>
              <a:pathLst>
                <a:path w="541" h="451">
                  <a:moveTo>
                    <a:pt x="13" y="450"/>
                  </a:moveTo>
                  <a:lnTo>
                    <a:pt x="5" y="451"/>
                  </a:lnTo>
                  <a:lnTo>
                    <a:pt x="0" y="419"/>
                  </a:lnTo>
                  <a:lnTo>
                    <a:pt x="11" y="417"/>
                  </a:lnTo>
                  <a:lnTo>
                    <a:pt x="22" y="415"/>
                  </a:lnTo>
                  <a:lnTo>
                    <a:pt x="33" y="413"/>
                  </a:lnTo>
                  <a:lnTo>
                    <a:pt x="43" y="411"/>
                  </a:lnTo>
                  <a:lnTo>
                    <a:pt x="64" y="406"/>
                  </a:lnTo>
                  <a:lnTo>
                    <a:pt x="75" y="403"/>
                  </a:lnTo>
                  <a:lnTo>
                    <a:pt x="85" y="400"/>
                  </a:lnTo>
                  <a:lnTo>
                    <a:pt x="106" y="393"/>
                  </a:lnTo>
                  <a:lnTo>
                    <a:pt x="126" y="386"/>
                  </a:lnTo>
                  <a:lnTo>
                    <a:pt x="146" y="378"/>
                  </a:lnTo>
                  <a:lnTo>
                    <a:pt x="166" y="369"/>
                  </a:lnTo>
                  <a:lnTo>
                    <a:pt x="185" y="360"/>
                  </a:lnTo>
                  <a:lnTo>
                    <a:pt x="204" y="350"/>
                  </a:lnTo>
                  <a:lnTo>
                    <a:pt x="223" y="339"/>
                  </a:lnTo>
                  <a:lnTo>
                    <a:pt x="242" y="328"/>
                  </a:lnTo>
                  <a:lnTo>
                    <a:pt x="260" y="316"/>
                  </a:lnTo>
                  <a:lnTo>
                    <a:pt x="277" y="304"/>
                  </a:lnTo>
                  <a:lnTo>
                    <a:pt x="295" y="291"/>
                  </a:lnTo>
                  <a:lnTo>
                    <a:pt x="311" y="278"/>
                  </a:lnTo>
                  <a:lnTo>
                    <a:pt x="328" y="264"/>
                  </a:lnTo>
                  <a:lnTo>
                    <a:pt x="344" y="249"/>
                  </a:lnTo>
                  <a:lnTo>
                    <a:pt x="359" y="234"/>
                  </a:lnTo>
                  <a:lnTo>
                    <a:pt x="374" y="219"/>
                  </a:lnTo>
                  <a:lnTo>
                    <a:pt x="389" y="203"/>
                  </a:lnTo>
                  <a:lnTo>
                    <a:pt x="396" y="195"/>
                  </a:lnTo>
                  <a:lnTo>
                    <a:pt x="402" y="187"/>
                  </a:lnTo>
                  <a:lnTo>
                    <a:pt x="416" y="170"/>
                  </a:lnTo>
                  <a:lnTo>
                    <a:pt x="429" y="152"/>
                  </a:lnTo>
                  <a:lnTo>
                    <a:pt x="441" y="135"/>
                  </a:lnTo>
                  <a:lnTo>
                    <a:pt x="453" y="117"/>
                  </a:lnTo>
                  <a:lnTo>
                    <a:pt x="464" y="98"/>
                  </a:lnTo>
                  <a:lnTo>
                    <a:pt x="475" y="79"/>
                  </a:lnTo>
                  <a:lnTo>
                    <a:pt x="485" y="60"/>
                  </a:lnTo>
                  <a:lnTo>
                    <a:pt x="494" y="41"/>
                  </a:lnTo>
                  <a:lnTo>
                    <a:pt x="503" y="21"/>
                  </a:lnTo>
                  <a:lnTo>
                    <a:pt x="511" y="0"/>
                  </a:lnTo>
                  <a:lnTo>
                    <a:pt x="541" y="12"/>
                  </a:lnTo>
                  <a:lnTo>
                    <a:pt x="533" y="33"/>
                  </a:lnTo>
                  <a:lnTo>
                    <a:pt x="524" y="53"/>
                  </a:lnTo>
                  <a:lnTo>
                    <a:pt x="514" y="73"/>
                  </a:lnTo>
                  <a:lnTo>
                    <a:pt x="504" y="93"/>
                  </a:lnTo>
                  <a:lnTo>
                    <a:pt x="493" y="112"/>
                  </a:lnTo>
                  <a:lnTo>
                    <a:pt x="482" y="132"/>
                  </a:lnTo>
                  <a:lnTo>
                    <a:pt x="469" y="150"/>
                  </a:lnTo>
                  <a:lnTo>
                    <a:pt x="457" y="169"/>
                  </a:lnTo>
                  <a:lnTo>
                    <a:pt x="443" y="187"/>
                  </a:lnTo>
                  <a:lnTo>
                    <a:pt x="429" y="205"/>
                  </a:lnTo>
                  <a:lnTo>
                    <a:pt x="415" y="222"/>
                  </a:lnTo>
                  <a:lnTo>
                    <a:pt x="400" y="238"/>
                  </a:lnTo>
                  <a:lnTo>
                    <a:pt x="384" y="255"/>
                  </a:lnTo>
                  <a:lnTo>
                    <a:pt x="368" y="270"/>
                  </a:lnTo>
                  <a:lnTo>
                    <a:pt x="352" y="286"/>
                  </a:lnTo>
                  <a:lnTo>
                    <a:pt x="335" y="300"/>
                  </a:lnTo>
                  <a:lnTo>
                    <a:pt x="317" y="315"/>
                  </a:lnTo>
                  <a:lnTo>
                    <a:pt x="300" y="328"/>
                  </a:lnTo>
                  <a:lnTo>
                    <a:pt x="281" y="341"/>
                  </a:lnTo>
                  <a:lnTo>
                    <a:pt x="263" y="354"/>
                  </a:lnTo>
                  <a:lnTo>
                    <a:pt x="243" y="366"/>
                  </a:lnTo>
                  <a:lnTo>
                    <a:pt x="224" y="377"/>
                  </a:lnTo>
                  <a:lnTo>
                    <a:pt x="204" y="387"/>
                  </a:lnTo>
                  <a:lnTo>
                    <a:pt x="194" y="392"/>
                  </a:lnTo>
                  <a:lnTo>
                    <a:pt x="184" y="397"/>
                  </a:lnTo>
                  <a:lnTo>
                    <a:pt x="164" y="406"/>
                  </a:lnTo>
                  <a:lnTo>
                    <a:pt x="143" y="415"/>
                  </a:lnTo>
                  <a:lnTo>
                    <a:pt x="122" y="423"/>
                  </a:lnTo>
                  <a:lnTo>
                    <a:pt x="101" y="430"/>
                  </a:lnTo>
                  <a:lnTo>
                    <a:pt x="79" y="436"/>
                  </a:lnTo>
                  <a:lnTo>
                    <a:pt x="57" y="441"/>
                  </a:lnTo>
                  <a:lnTo>
                    <a:pt x="35" y="446"/>
                  </a:lnTo>
                  <a:lnTo>
                    <a:pt x="24" y="448"/>
                  </a:lnTo>
                  <a:lnTo>
                    <a:pt x="13" y="45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sp>
          <p:nvSpPr>
            <p:cNvPr id="89457" name="Freeform 369"/>
            <p:cNvSpPr>
              <a:spLocks noChangeAspect="1"/>
            </p:cNvSpPr>
            <p:nvPr userDrawn="1"/>
          </p:nvSpPr>
          <p:spPr bwMode="black">
            <a:xfrm>
              <a:off x="2968" y="1624"/>
              <a:ext cx="357" cy="444"/>
            </a:xfrm>
            <a:custGeom>
              <a:avLst/>
              <a:gdLst/>
              <a:ahLst/>
              <a:cxnLst>
                <a:cxn ang="0">
                  <a:pos x="353" y="446"/>
                </a:cxn>
                <a:cxn ang="0">
                  <a:pos x="322" y="424"/>
                </a:cxn>
                <a:cxn ang="0">
                  <a:pos x="322" y="394"/>
                </a:cxn>
                <a:cxn ang="0">
                  <a:pos x="320" y="366"/>
                </a:cxn>
                <a:cxn ang="0">
                  <a:pos x="318" y="347"/>
                </a:cxn>
                <a:cxn ang="0">
                  <a:pos x="313" y="320"/>
                </a:cxn>
                <a:cxn ang="0">
                  <a:pos x="307" y="294"/>
                </a:cxn>
                <a:cxn ang="0">
                  <a:pos x="296" y="260"/>
                </a:cxn>
                <a:cxn ang="0">
                  <a:pos x="282" y="229"/>
                </a:cxn>
                <a:cxn ang="0">
                  <a:pos x="265" y="199"/>
                </a:cxn>
                <a:cxn ang="0">
                  <a:pos x="246" y="171"/>
                </a:cxn>
                <a:cxn ang="0">
                  <a:pos x="224" y="145"/>
                </a:cxn>
                <a:cxn ang="0">
                  <a:pos x="206" y="127"/>
                </a:cxn>
                <a:cxn ang="0">
                  <a:pos x="186" y="110"/>
                </a:cxn>
                <a:cxn ang="0">
                  <a:pos x="158" y="90"/>
                </a:cxn>
                <a:cxn ang="0">
                  <a:pos x="127" y="73"/>
                </a:cxn>
                <a:cxn ang="0">
                  <a:pos x="93" y="58"/>
                </a:cxn>
                <a:cxn ang="0">
                  <a:pos x="58" y="45"/>
                </a:cxn>
                <a:cxn ang="0">
                  <a:pos x="20" y="36"/>
                </a:cxn>
                <a:cxn ang="0">
                  <a:pos x="5" y="0"/>
                </a:cxn>
                <a:cxn ang="0">
                  <a:pos x="46" y="9"/>
                </a:cxn>
                <a:cxn ang="0">
                  <a:pos x="85" y="20"/>
                </a:cxn>
                <a:cxn ang="0">
                  <a:pos x="122" y="35"/>
                </a:cxn>
                <a:cxn ang="0">
                  <a:pos x="156" y="52"/>
                </a:cxn>
                <a:cxn ang="0">
                  <a:pos x="173" y="62"/>
                </a:cxn>
                <a:cxn ang="0">
                  <a:pos x="196" y="77"/>
                </a:cxn>
                <a:cxn ang="0">
                  <a:pos x="218" y="95"/>
                </a:cxn>
                <a:cxn ang="0">
                  <a:pos x="245" y="120"/>
                </a:cxn>
                <a:cxn ang="0">
                  <a:pos x="269" y="148"/>
                </a:cxn>
                <a:cxn ang="0">
                  <a:pos x="290" y="177"/>
                </a:cxn>
                <a:cxn ang="0">
                  <a:pos x="309" y="209"/>
                </a:cxn>
                <a:cxn ang="0">
                  <a:pos x="324" y="243"/>
                </a:cxn>
                <a:cxn ang="0">
                  <a:pos x="337" y="279"/>
                </a:cxn>
                <a:cxn ang="0">
                  <a:pos x="346" y="316"/>
                </a:cxn>
                <a:cxn ang="0">
                  <a:pos x="352" y="355"/>
                </a:cxn>
                <a:cxn ang="0">
                  <a:pos x="354" y="386"/>
                </a:cxn>
                <a:cxn ang="0">
                  <a:pos x="355" y="417"/>
                </a:cxn>
              </a:cxnLst>
              <a:rect l="0" t="0" r="r" b="b"/>
              <a:pathLst>
                <a:path w="355" h="446">
                  <a:moveTo>
                    <a:pt x="354" y="438"/>
                  </a:moveTo>
                  <a:lnTo>
                    <a:pt x="353" y="446"/>
                  </a:lnTo>
                  <a:lnTo>
                    <a:pt x="321" y="444"/>
                  </a:lnTo>
                  <a:lnTo>
                    <a:pt x="322" y="424"/>
                  </a:lnTo>
                  <a:lnTo>
                    <a:pt x="322" y="404"/>
                  </a:lnTo>
                  <a:lnTo>
                    <a:pt x="322" y="394"/>
                  </a:lnTo>
                  <a:lnTo>
                    <a:pt x="321" y="385"/>
                  </a:lnTo>
                  <a:lnTo>
                    <a:pt x="320" y="366"/>
                  </a:lnTo>
                  <a:lnTo>
                    <a:pt x="319" y="357"/>
                  </a:lnTo>
                  <a:lnTo>
                    <a:pt x="318" y="347"/>
                  </a:lnTo>
                  <a:lnTo>
                    <a:pt x="315" y="329"/>
                  </a:lnTo>
                  <a:lnTo>
                    <a:pt x="313" y="320"/>
                  </a:lnTo>
                  <a:lnTo>
                    <a:pt x="311" y="311"/>
                  </a:lnTo>
                  <a:lnTo>
                    <a:pt x="307" y="294"/>
                  </a:lnTo>
                  <a:lnTo>
                    <a:pt x="301" y="277"/>
                  </a:lnTo>
                  <a:lnTo>
                    <a:pt x="296" y="260"/>
                  </a:lnTo>
                  <a:lnTo>
                    <a:pt x="289" y="244"/>
                  </a:lnTo>
                  <a:lnTo>
                    <a:pt x="282" y="229"/>
                  </a:lnTo>
                  <a:lnTo>
                    <a:pt x="274" y="213"/>
                  </a:lnTo>
                  <a:lnTo>
                    <a:pt x="265" y="199"/>
                  </a:lnTo>
                  <a:lnTo>
                    <a:pt x="256" y="184"/>
                  </a:lnTo>
                  <a:lnTo>
                    <a:pt x="246" y="171"/>
                  </a:lnTo>
                  <a:lnTo>
                    <a:pt x="235" y="158"/>
                  </a:lnTo>
                  <a:lnTo>
                    <a:pt x="224" y="145"/>
                  </a:lnTo>
                  <a:lnTo>
                    <a:pt x="212" y="133"/>
                  </a:lnTo>
                  <a:lnTo>
                    <a:pt x="206" y="127"/>
                  </a:lnTo>
                  <a:lnTo>
                    <a:pt x="199" y="121"/>
                  </a:lnTo>
                  <a:lnTo>
                    <a:pt x="186" y="110"/>
                  </a:lnTo>
                  <a:lnTo>
                    <a:pt x="172" y="100"/>
                  </a:lnTo>
                  <a:lnTo>
                    <a:pt x="158" y="90"/>
                  </a:lnTo>
                  <a:lnTo>
                    <a:pt x="143" y="81"/>
                  </a:lnTo>
                  <a:lnTo>
                    <a:pt x="127" y="73"/>
                  </a:lnTo>
                  <a:lnTo>
                    <a:pt x="110" y="65"/>
                  </a:lnTo>
                  <a:lnTo>
                    <a:pt x="93" y="58"/>
                  </a:lnTo>
                  <a:lnTo>
                    <a:pt x="76" y="51"/>
                  </a:lnTo>
                  <a:lnTo>
                    <a:pt x="58" y="45"/>
                  </a:lnTo>
                  <a:lnTo>
                    <a:pt x="39" y="40"/>
                  </a:lnTo>
                  <a:lnTo>
                    <a:pt x="20" y="36"/>
                  </a:lnTo>
                  <a:lnTo>
                    <a:pt x="0" y="32"/>
                  </a:lnTo>
                  <a:lnTo>
                    <a:pt x="5" y="0"/>
                  </a:lnTo>
                  <a:lnTo>
                    <a:pt x="26" y="4"/>
                  </a:lnTo>
                  <a:lnTo>
                    <a:pt x="46" y="9"/>
                  </a:lnTo>
                  <a:lnTo>
                    <a:pt x="66" y="14"/>
                  </a:lnTo>
                  <a:lnTo>
                    <a:pt x="85" y="20"/>
                  </a:lnTo>
                  <a:lnTo>
                    <a:pt x="104" y="27"/>
                  </a:lnTo>
                  <a:lnTo>
                    <a:pt x="122" y="35"/>
                  </a:lnTo>
                  <a:lnTo>
                    <a:pt x="139" y="43"/>
                  </a:lnTo>
                  <a:lnTo>
                    <a:pt x="156" y="52"/>
                  </a:lnTo>
                  <a:lnTo>
                    <a:pt x="164" y="57"/>
                  </a:lnTo>
                  <a:lnTo>
                    <a:pt x="173" y="62"/>
                  </a:lnTo>
                  <a:lnTo>
                    <a:pt x="188" y="72"/>
                  </a:lnTo>
                  <a:lnTo>
                    <a:pt x="196" y="77"/>
                  </a:lnTo>
                  <a:lnTo>
                    <a:pt x="203" y="83"/>
                  </a:lnTo>
                  <a:lnTo>
                    <a:pt x="218" y="95"/>
                  </a:lnTo>
                  <a:lnTo>
                    <a:pt x="232" y="107"/>
                  </a:lnTo>
                  <a:lnTo>
                    <a:pt x="245" y="120"/>
                  </a:lnTo>
                  <a:lnTo>
                    <a:pt x="257" y="133"/>
                  </a:lnTo>
                  <a:lnTo>
                    <a:pt x="269" y="148"/>
                  </a:lnTo>
                  <a:lnTo>
                    <a:pt x="280" y="162"/>
                  </a:lnTo>
                  <a:lnTo>
                    <a:pt x="290" y="177"/>
                  </a:lnTo>
                  <a:lnTo>
                    <a:pt x="300" y="193"/>
                  </a:lnTo>
                  <a:lnTo>
                    <a:pt x="309" y="209"/>
                  </a:lnTo>
                  <a:lnTo>
                    <a:pt x="317" y="226"/>
                  </a:lnTo>
                  <a:lnTo>
                    <a:pt x="324" y="243"/>
                  </a:lnTo>
                  <a:lnTo>
                    <a:pt x="331" y="261"/>
                  </a:lnTo>
                  <a:lnTo>
                    <a:pt x="337" y="279"/>
                  </a:lnTo>
                  <a:lnTo>
                    <a:pt x="342" y="297"/>
                  </a:lnTo>
                  <a:lnTo>
                    <a:pt x="346" y="316"/>
                  </a:lnTo>
                  <a:lnTo>
                    <a:pt x="349" y="336"/>
                  </a:lnTo>
                  <a:lnTo>
                    <a:pt x="352" y="355"/>
                  </a:lnTo>
                  <a:lnTo>
                    <a:pt x="354" y="375"/>
                  </a:lnTo>
                  <a:lnTo>
                    <a:pt x="354" y="386"/>
                  </a:lnTo>
                  <a:lnTo>
                    <a:pt x="355" y="396"/>
                  </a:lnTo>
                  <a:lnTo>
                    <a:pt x="355" y="417"/>
                  </a:lnTo>
                  <a:lnTo>
                    <a:pt x="354" y="43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sp>
          <p:nvSpPr>
            <p:cNvPr id="89458" name="Freeform 370"/>
            <p:cNvSpPr>
              <a:spLocks noChangeAspect="1"/>
            </p:cNvSpPr>
            <p:nvPr userDrawn="1"/>
          </p:nvSpPr>
          <p:spPr bwMode="black">
            <a:xfrm>
              <a:off x="1728" y="1274"/>
              <a:ext cx="1236" cy="1751"/>
            </a:xfrm>
            <a:custGeom>
              <a:avLst/>
              <a:gdLst/>
              <a:ahLst/>
              <a:cxnLst>
                <a:cxn ang="0">
                  <a:pos x="1014" y="33"/>
                </a:cxn>
                <a:cxn ang="0">
                  <a:pos x="1208" y="4"/>
                </a:cxn>
                <a:cxn ang="0">
                  <a:pos x="1210" y="14"/>
                </a:cxn>
                <a:cxn ang="0">
                  <a:pos x="980" y="60"/>
                </a:cxn>
                <a:cxn ang="0">
                  <a:pos x="837" y="91"/>
                </a:cxn>
                <a:cxn ang="0">
                  <a:pos x="591" y="153"/>
                </a:cxn>
                <a:cxn ang="0">
                  <a:pos x="415" y="202"/>
                </a:cxn>
                <a:cxn ang="0">
                  <a:pos x="282" y="243"/>
                </a:cxn>
                <a:cxn ang="0">
                  <a:pos x="88" y="914"/>
                </a:cxn>
                <a:cxn ang="0">
                  <a:pos x="82" y="961"/>
                </a:cxn>
                <a:cxn ang="0">
                  <a:pos x="81" y="1006"/>
                </a:cxn>
                <a:cxn ang="0">
                  <a:pos x="86" y="1050"/>
                </a:cxn>
                <a:cxn ang="0">
                  <a:pos x="95" y="1093"/>
                </a:cxn>
                <a:cxn ang="0">
                  <a:pos x="109" y="1135"/>
                </a:cxn>
                <a:cxn ang="0">
                  <a:pos x="127" y="1175"/>
                </a:cxn>
                <a:cxn ang="0">
                  <a:pos x="148" y="1215"/>
                </a:cxn>
                <a:cxn ang="0">
                  <a:pos x="173" y="1253"/>
                </a:cxn>
                <a:cxn ang="0">
                  <a:pos x="200" y="1290"/>
                </a:cxn>
                <a:cxn ang="0">
                  <a:pos x="241" y="1337"/>
                </a:cxn>
                <a:cxn ang="0">
                  <a:pos x="309" y="1403"/>
                </a:cxn>
                <a:cxn ang="0">
                  <a:pos x="383" y="1464"/>
                </a:cxn>
                <a:cxn ang="0">
                  <a:pos x="460" y="1519"/>
                </a:cxn>
                <a:cxn ang="0">
                  <a:pos x="536" y="1568"/>
                </a:cxn>
                <a:cxn ang="0">
                  <a:pos x="633" y="1625"/>
                </a:cxn>
                <a:cxn ang="0">
                  <a:pos x="729" y="1676"/>
                </a:cxn>
                <a:cxn ang="0">
                  <a:pos x="813" y="1718"/>
                </a:cxn>
                <a:cxn ang="0">
                  <a:pos x="845" y="1747"/>
                </a:cxn>
                <a:cxn ang="0">
                  <a:pos x="739" y="1709"/>
                </a:cxn>
                <a:cxn ang="0">
                  <a:pos x="636" y="1665"/>
                </a:cxn>
                <a:cxn ang="0">
                  <a:pos x="536" y="1617"/>
                </a:cxn>
                <a:cxn ang="0">
                  <a:pos x="473" y="1584"/>
                </a:cxn>
                <a:cxn ang="0">
                  <a:pos x="388" y="1533"/>
                </a:cxn>
                <a:cxn ang="0">
                  <a:pos x="325" y="1490"/>
                </a:cxn>
                <a:cxn ang="0">
                  <a:pos x="264" y="1444"/>
                </a:cxn>
                <a:cxn ang="0">
                  <a:pos x="206" y="1393"/>
                </a:cxn>
                <a:cxn ang="0">
                  <a:pos x="153" y="1339"/>
                </a:cxn>
                <a:cxn ang="0">
                  <a:pos x="113" y="1290"/>
                </a:cxn>
                <a:cxn ang="0">
                  <a:pos x="92" y="1259"/>
                </a:cxn>
                <a:cxn ang="0">
                  <a:pos x="60" y="1206"/>
                </a:cxn>
                <a:cxn ang="0">
                  <a:pos x="43" y="1173"/>
                </a:cxn>
                <a:cxn ang="0">
                  <a:pos x="18" y="1104"/>
                </a:cxn>
                <a:cxn ang="0">
                  <a:pos x="5" y="1043"/>
                </a:cxn>
                <a:cxn ang="0">
                  <a:pos x="0" y="992"/>
                </a:cxn>
                <a:cxn ang="0">
                  <a:pos x="0" y="952"/>
                </a:cxn>
                <a:cxn ang="0">
                  <a:pos x="5" y="898"/>
                </a:cxn>
                <a:cxn ang="0">
                  <a:pos x="151" y="240"/>
                </a:cxn>
                <a:cxn ang="0">
                  <a:pos x="280" y="197"/>
                </a:cxn>
                <a:cxn ang="0">
                  <a:pos x="414" y="159"/>
                </a:cxn>
                <a:cxn ang="0">
                  <a:pos x="597" y="114"/>
                </a:cxn>
                <a:cxn ang="0">
                  <a:pos x="733" y="84"/>
                </a:cxn>
              </a:cxnLst>
              <a:rect l="0" t="0" r="r" b="b"/>
              <a:pathLst>
                <a:path w="1236" h="1750">
                  <a:moveTo>
                    <a:pt x="866" y="58"/>
                  </a:moveTo>
                  <a:lnTo>
                    <a:pt x="943" y="45"/>
                  </a:lnTo>
                  <a:lnTo>
                    <a:pt x="1014" y="33"/>
                  </a:lnTo>
                  <a:lnTo>
                    <a:pt x="1077" y="23"/>
                  </a:lnTo>
                  <a:lnTo>
                    <a:pt x="1131" y="15"/>
                  </a:lnTo>
                  <a:lnTo>
                    <a:pt x="1208" y="4"/>
                  </a:lnTo>
                  <a:lnTo>
                    <a:pt x="1236" y="0"/>
                  </a:lnTo>
                  <a:lnTo>
                    <a:pt x="1234" y="10"/>
                  </a:lnTo>
                  <a:lnTo>
                    <a:pt x="1210" y="14"/>
                  </a:lnTo>
                  <a:lnTo>
                    <a:pt x="1144" y="27"/>
                  </a:lnTo>
                  <a:lnTo>
                    <a:pt x="1042" y="47"/>
                  </a:lnTo>
                  <a:lnTo>
                    <a:pt x="980" y="60"/>
                  </a:lnTo>
                  <a:lnTo>
                    <a:pt x="946" y="67"/>
                  </a:lnTo>
                  <a:lnTo>
                    <a:pt x="911" y="75"/>
                  </a:lnTo>
                  <a:lnTo>
                    <a:pt x="837" y="91"/>
                  </a:lnTo>
                  <a:lnTo>
                    <a:pt x="758" y="110"/>
                  </a:lnTo>
                  <a:lnTo>
                    <a:pt x="676" y="130"/>
                  </a:lnTo>
                  <a:lnTo>
                    <a:pt x="591" y="153"/>
                  </a:lnTo>
                  <a:lnTo>
                    <a:pt x="547" y="164"/>
                  </a:lnTo>
                  <a:lnTo>
                    <a:pt x="503" y="176"/>
                  </a:lnTo>
                  <a:lnTo>
                    <a:pt x="415" y="202"/>
                  </a:lnTo>
                  <a:lnTo>
                    <a:pt x="370" y="215"/>
                  </a:lnTo>
                  <a:lnTo>
                    <a:pt x="326" y="229"/>
                  </a:lnTo>
                  <a:lnTo>
                    <a:pt x="282" y="243"/>
                  </a:lnTo>
                  <a:lnTo>
                    <a:pt x="238" y="258"/>
                  </a:lnTo>
                  <a:lnTo>
                    <a:pt x="91" y="899"/>
                  </a:lnTo>
                  <a:lnTo>
                    <a:pt x="88" y="914"/>
                  </a:lnTo>
                  <a:lnTo>
                    <a:pt x="85" y="930"/>
                  </a:lnTo>
                  <a:lnTo>
                    <a:pt x="83" y="945"/>
                  </a:lnTo>
                  <a:lnTo>
                    <a:pt x="82" y="961"/>
                  </a:lnTo>
                  <a:lnTo>
                    <a:pt x="81" y="976"/>
                  </a:lnTo>
                  <a:lnTo>
                    <a:pt x="81" y="991"/>
                  </a:lnTo>
                  <a:lnTo>
                    <a:pt x="81" y="1006"/>
                  </a:lnTo>
                  <a:lnTo>
                    <a:pt x="82" y="1021"/>
                  </a:lnTo>
                  <a:lnTo>
                    <a:pt x="84" y="1035"/>
                  </a:lnTo>
                  <a:lnTo>
                    <a:pt x="86" y="1050"/>
                  </a:lnTo>
                  <a:lnTo>
                    <a:pt x="88" y="1064"/>
                  </a:lnTo>
                  <a:lnTo>
                    <a:pt x="92" y="1079"/>
                  </a:lnTo>
                  <a:lnTo>
                    <a:pt x="95" y="1093"/>
                  </a:lnTo>
                  <a:lnTo>
                    <a:pt x="99" y="1107"/>
                  </a:lnTo>
                  <a:lnTo>
                    <a:pt x="104" y="1121"/>
                  </a:lnTo>
                  <a:lnTo>
                    <a:pt x="109" y="1135"/>
                  </a:lnTo>
                  <a:lnTo>
                    <a:pt x="114" y="1148"/>
                  </a:lnTo>
                  <a:lnTo>
                    <a:pt x="120" y="1162"/>
                  </a:lnTo>
                  <a:lnTo>
                    <a:pt x="127" y="1175"/>
                  </a:lnTo>
                  <a:lnTo>
                    <a:pt x="133" y="1189"/>
                  </a:lnTo>
                  <a:lnTo>
                    <a:pt x="140" y="1202"/>
                  </a:lnTo>
                  <a:lnTo>
                    <a:pt x="148" y="1215"/>
                  </a:lnTo>
                  <a:lnTo>
                    <a:pt x="156" y="1228"/>
                  </a:lnTo>
                  <a:lnTo>
                    <a:pt x="164" y="1240"/>
                  </a:lnTo>
                  <a:lnTo>
                    <a:pt x="173" y="1253"/>
                  </a:lnTo>
                  <a:lnTo>
                    <a:pt x="182" y="1265"/>
                  </a:lnTo>
                  <a:lnTo>
                    <a:pt x="191" y="1278"/>
                  </a:lnTo>
                  <a:lnTo>
                    <a:pt x="200" y="1290"/>
                  </a:lnTo>
                  <a:lnTo>
                    <a:pt x="210" y="1302"/>
                  </a:lnTo>
                  <a:lnTo>
                    <a:pt x="220" y="1314"/>
                  </a:lnTo>
                  <a:lnTo>
                    <a:pt x="241" y="1337"/>
                  </a:lnTo>
                  <a:lnTo>
                    <a:pt x="263" y="1360"/>
                  </a:lnTo>
                  <a:lnTo>
                    <a:pt x="286" y="1382"/>
                  </a:lnTo>
                  <a:lnTo>
                    <a:pt x="309" y="1403"/>
                  </a:lnTo>
                  <a:lnTo>
                    <a:pt x="334" y="1424"/>
                  </a:lnTo>
                  <a:lnTo>
                    <a:pt x="358" y="1444"/>
                  </a:lnTo>
                  <a:lnTo>
                    <a:pt x="383" y="1464"/>
                  </a:lnTo>
                  <a:lnTo>
                    <a:pt x="409" y="1483"/>
                  </a:lnTo>
                  <a:lnTo>
                    <a:pt x="434" y="1501"/>
                  </a:lnTo>
                  <a:lnTo>
                    <a:pt x="460" y="1519"/>
                  </a:lnTo>
                  <a:lnTo>
                    <a:pt x="485" y="1536"/>
                  </a:lnTo>
                  <a:lnTo>
                    <a:pt x="511" y="1553"/>
                  </a:lnTo>
                  <a:lnTo>
                    <a:pt x="536" y="1568"/>
                  </a:lnTo>
                  <a:lnTo>
                    <a:pt x="561" y="1583"/>
                  </a:lnTo>
                  <a:lnTo>
                    <a:pt x="586" y="1598"/>
                  </a:lnTo>
                  <a:lnTo>
                    <a:pt x="633" y="1625"/>
                  </a:lnTo>
                  <a:lnTo>
                    <a:pt x="666" y="1643"/>
                  </a:lnTo>
                  <a:lnTo>
                    <a:pt x="699" y="1660"/>
                  </a:lnTo>
                  <a:lnTo>
                    <a:pt x="729" y="1676"/>
                  </a:lnTo>
                  <a:lnTo>
                    <a:pt x="759" y="1691"/>
                  </a:lnTo>
                  <a:lnTo>
                    <a:pt x="787" y="1705"/>
                  </a:lnTo>
                  <a:lnTo>
                    <a:pt x="813" y="1718"/>
                  </a:lnTo>
                  <a:lnTo>
                    <a:pt x="858" y="1740"/>
                  </a:lnTo>
                  <a:lnTo>
                    <a:pt x="856" y="1750"/>
                  </a:lnTo>
                  <a:lnTo>
                    <a:pt x="845" y="1747"/>
                  </a:lnTo>
                  <a:lnTo>
                    <a:pt x="815" y="1737"/>
                  </a:lnTo>
                  <a:lnTo>
                    <a:pt x="768" y="1720"/>
                  </a:lnTo>
                  <a:lnTo>
                    <a:pt x="739" y="1709"/>
                  </a:lnTo>
                  <a:lnTo>
                    <a:pt x="707" y="1696"/>
                  </a:lnTo>
                  <a:lnTo>
                    <a:pt x="673" y="1681"/>
                  </a:lnTo>
                  <a:lnTo>
                    <a:pt x="636" y="1665"/>
                  </a:lnTo>
                  <a:lnTo>
                    <a:pt x="597" y="1647"/>
                  </a:lnTo>
                  <a:lnTo>
                    <a:pt x="557" y="1628"/>
                  </a:lnTo>
                  <a:lnTo>
                    <a:pt x="536" y="1617"/>
                  </a:lnTo>
                  <a:lnTo>
                    <a:pt x="516" y="1607"/>
                  </a:lnTo>
                  <a:lnTo>
                    <a:pt x="495" y="1595"/>
                  </a:lnTo>
                  <a:lnTo>
                    <a:pt x="473" y="1584"/>
                  </a:lnTo>
                  <a:lnTo>
                    <a:pt x="431" y="1559"/>
                  </a:lnTo>
                  <a:lnTo>
                    <a:pt x="410" y="1546"/>
                  </a:lnTo>
                  <a:lnTo>
                    <a:pt x="388" y="1533"/>
                  </a:lnTo>
                  <a:lnTo>
                    <a:pt x="367" y="1519"/>
                  </a:lnTo>
                  <a:lnTo>
                    <a:pt x="346" y="1505"/>
                  </a:lnTo>
                  <a:lnTo>
                    <a:pt x="325" y="1490"/>
                  </a:lnTo>
                  <a:lnTo>
                    <a:pt x="305" y="1475"/>
                  </a:lnTo>
                  <a:lnTo>
                    <a:pt x="284" y="1460"/>
                  </a:lnTo>
                  <a:lnTo>
                    <a:pt x="264" y="1444"/>
                  </a:lnTo>
                  <a:lnTo>
                    <a:pt x="245" y="1427"/>
                  </a:lnTo>
                  <a:lnTo>
                    <a:pt x="225" y="1410"/>
                  </a:lnTo>
                  <a:lnTo>
                    <a:pt x="206" y="1393"/>
                  </a:lnTo>
                  <a:lnTo>
                    <a:pt x="188" y="1375"/>
                  </a:lnTo>
                  <a:lnTo>
                    <a:pt x="170" y="1357"/>
                  </a:lnTo>
                  <a:lnTo>
                    <a:pt x="153" y="1339"/>
                  </a:lnTo>
                  <a:lnTo>
                    <a:pt x="137" y="1319"/>
                  </a:lnTo>
                  <a:lnTo>
                    <a:pt x="121" y="1300"/>
                  </a:lnTo>
                  <a:lnTo>
                    <a:pt x="113" y="1290"/>
                  </a:lnTo>
                  <a:lnTo>
                    <a:pt x="106" y="1280"/>
                  </a:lnTo>
                  <a:lnTo>
                    <a:pt x="99" y="1270"/>
                  </a:lnTo>
                  <a:lnTo>
                    <a:pt x="92" y="1259"/>
                  </a:lnTo>
                  <a:lnTo>
                    <a:pt x="78" y="1239"/>
                  </a:lnTo>
                  <a:lnTo>
                    <a:pt x="66" y="1217"/>
                  </a:lnTo>
                  <a:lnTo>
                    <a:pt x="60" y="1206"/>
                  </a:lnTo>
                  <a:lnTo>
                    <a:pt x="54" y="1195"/>
                  </a:lnTo>
                  <a:lnTo>
                    <a:pt x="49" y="1184"/>
                  </a:lnTo>
                  <a:lnTo>
                    <a:pt x="43" y="1173"/>
                  </a:lnTo>
                  <a:lnTo>
                    <a:pt x="34" y="1150"/>
                  </a:lnTo>
                  <a:lnTo>
                    <a:pt x="25" y="1127"/>
                  </a:lnTo>
                  <a:lnTo>
                    <a:pt x="18" y="1104"/>
                  </a:lnTo>
                  <a:lnTo>
                    <a:pt x="12" y="1080"/>
                  </a:lnTo>
                  <a:lnTo>
                    <a:pt x="7" y="1055"/>
                  </a:lnTo>
                  <a:lnTo>
                    <a:pt x="5" y="1043"/>
                  </a:lnTo>
                  <a:lnTo>
                    <a:pt x="3" y="1030"/>
                  </a:lnTo>
                  <a:lnTo>
                    <a:pt x="1" y="1005"/>
                  </a:lnTo>
                  <a:lnTo>
                    <a:pt x="0" y="992"/>
                  </a:lnTo>
                  <a:lnTo>
                    <a:pt x="0" y="979"/>
                  </a:lnTo>
                  <a:lnTo>
                    <a:pt x="0" y="966"/>
                  </a:lnTo>
                  <a:lnTo>
                    <a:pt x="0" y="952"/>
                  </a:lnTo>
                  <a:lnTo>
                    <a:pt x="2" y="926"/>
                  </a:lnTo>
                  <a:lnTo>
                    <a:pt x="3" y="912"/>
                  </a:lnTo>
                  <a:lnTo>
                    <a:pt x="5" y="898"/>
                  </a:lnTo>
                  <a:lnTo>
                    <a:pt x="8" y="885"/>
                  </a:lnTo>
                  <a:lnTo>
                    <a:pt x="10" y="871"/>
                  </a:lnTo>
                  <a:lnTo>
                    <a:pt x="151" y="240"/>
                  </a:lnTo>
                  <a:lnTo>
                    <a:pt x="193" y="225"/>
                  </a:lnTo>
                  <a:lnTo>
                    <a:pt x="236" y="211"/>
                  </a:lnTo>
                  <a:lnTo>
                    <a:pt x="280" y="197"/>
                  </a:lnTo>
                  <a:lnTo>
                    <a:pt x="324" y="184"/>
                  </a:lnTo>
                  <a:lnTo>
                    <a:pt x="369" y="171"/>
                  </a:lnTo>
                  <a:lnTo>
                    <a:pt x="414" y="159"/>
                  </a:lnTo>
                  <a:lnTo>
                    <a:pt x="459" y="147"/>
                  </a:lnTo>
                  <a:lnTo>
                    <a:pt x="505" y="135"/>
                  </a:lnTo>
                  <a:lnTo>
                    <a:pt x="597" y="114"/>
                  </a:lnTo>
                  <a:lnTo>
                    <a:pt x="642" y="104"/>
                  </a:lnTo>
                  <a:lnTo>
                    <a:pt x="688" y="94"/>
                  </a:lnTo>
                  <a:lnTo>
                    <a:pt x="733" y="84"/>
                  </a:lnTo>
                  <a:lnTo>
                    <a:pt x="778" y="75"/>
                  </a:lnTo>
                  <a:lnTo>
                    <a:pt x="866" y="5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sp>
          <p:nvSpPr>
            <p:cNvPr id="89459" name="Freeform 371"/>
            <p:cNvSpPr>
              <a:spLocks noChangeAspect="1"/>
            </p:cNvSpPr>
            <p:nvPr userDrawn="1"/>
          </p:nvSpPr>
          <p:spPr bwMode="black">
            <a:xfrm>
              <a:off x="1535" y="1137"/>
              <a:ext cx="1460" cy="2034"/>
            </a:xfrm>
            <a:custGeom>
              <a:avLst/>
              <a:gdLst/>
              <a:ahLst/>
              <a:cxnLst>
                <a:cxn ang="0">
                  <a:pos x="1197" y="38"/>
                </a:cxn>
                <a:cxn ang="0">
                  <a:pos x="1387" y="9"/>
                </a:cxn>
                <a:cxn ang="0">
                  <a:pos x="1457" y="11"/>
                </a:cxn>
                <a:cxn ang="0">
                  <a:pos x="1295" y="41"/>
                </a:cxn>
                <a:cxn ang="0">
                  <a:pos x="1076" y="86"/>
                </a:cxn>
                <a:cxn ang="0">
                  <a:pos x="798" y="151"/>
                </a:cxn>
                <a:cxn ang="0">
                  <a:pos x="595" y="205"/>
                </a:cxn>
                <a:cxn ang="0">
                  <a:pos x="438" y="250"/>
                </a:cxn>
                <a:cxn ang="0">
                  <a:pos x="281" y="300"/>
                </a:cxn>
                <a:cxn ang="0">
                  <a:pos x="101" y="1081"/>
                </a:cxn>
                <a:cxn ang="0">
                  <a:pos x="96" y="1134"/>
                </a:cxn>
                <a:cxn ang="0">
                  <a:pos x="98" y="1187"/>
                </a:cxn>
                <a:cxn ang="0">
                  <a:pos x="105" y="1237"/>
                </a:cxn>
                <a:cxn ang="0">
                  <a:pos x="118" y="1287"/>
                </a:cxn>
                <a:cxn ang="0">
                  <a:pos x="143" y="1351"/>
                </a:cxn>
                <a:cxn ang="0">
                  <a:pos x="167" y="1397"/>
                </a:cxn>
                <a:cxn ang="0">
                  <a:pos x="194" y="1442"/>
                </a:cxn>
                <a:cxn ang="0">
                  <a:pos x="237" y="1499"/>
                </a:cxn>
                <a:cxn ang="0">
                  <a:pos x="286" y="1554"/>
                </a:cxn>
                <a:cxn ang="0">
                  <a:pos x="352" y="1619"/>
                </a:cxn>
                <a:cxn ang="0">
                  <a:pos x="394" y="1656"/>
                </a:cxn>
                <a:cxn ang="0">
                  <a:pos x="483" y="1724"/>
                </a:cxn>
                <a:cxn ang="0">
                  <a:pos x="573" y="1786"/>
                </a:cxn>
                <a:cxn ang="0">
                  <a:pos x="663" y="1841"/>
                </a:cxn>
                <a:cxn ang="0">
                  <a:pos x="748" y="1889"/>
                </a:cxn>
                <a:cxn ang="0">
                  <a:pos x="960" y="1998"/>
                </a:cxn>
                <a:cxn ang="0">
                  <a:pos x="998" y="2031"/>
                </a:cxn>
                <a:cxn ang="0">
                  <a:pos x="907" y="1999"/>
                </a:cxn>
                <a:cxn ang="0">
                  <a:pos x="794" y="1955"/>
                </a:cxn>
                <a:cxn ang="0">
                  <a:pos x="658" y="1893"/>
                </a:cxn>
                <a:cxn ang="0">
                  <a:pos x="584" y="1855"/>
                </a:cxn>
                <a:cxn ang="0">
                  <a:pos x="484" y="1798"/>
                </a:cxn>
                <a:cxn ang="0">
                  <a:pos x="409" y="1750"/>
                </a:cxn>
                <a:cxn ang="0">
                  <a:pos x="336" y="1697"/>
                </a:cxn>
                <a:cxn ang="0">
                  <a:pos x="267" y="1640"/>
                </a:cxn>
                <a:cxn ang="0">
                  <a:pos x="223" y="1599"/>
                </a:cxn>
                <a:cxn ang="0">
                  <a:pos x="162" y="1534"/>
                </a:cxn>
                <a:cxn ang="0">
                  <a:pos x="117" y="1476"/>
                </a:cxn>
                <a:cxn ang="0">
                  <a:pos x="93" y="1440"/>
                </a:cxn>
                <a:cxn ang="0">
                  <a:pos x="52" y="1364"/>
                </a:cxn>
                <a:cxn ang="0">
                  <a:pos x="36" y="1324"/>
                </a:cxn>
                <a:cxn ang="0">
                  <a:pos x="22" y="1283"/>
                </a:cxn>
                <a:cxn ang="0">
                  <a:pos x="12" y="1241"/>
                </a:cxn>
                <a:cxn ang="0">
                  <a:pos x="4" y="1197"/>
                </a:cxn>
                <a:cxn ang="0">
                  <a:pos x="1" y="1153"/>
                </a:cxn>
                <a:cxn ang="0">
                  <a:pos x="1" y="1107"/>
                </a:cxn>
                <a:cxn ang="0">
                  <a:pos x="7" y="1044"/>
                </a:cxn>
                <a:cxn ang="0">
                  <a:pos x="179" y="278"/>
                </a:cxn>
                <a:cxn ang="0">
                  <a:pos x="331" y="229"/>
                </a:cxn>
                <a:cxn ang="0">
                  <a:pos x="489" y="184"/>
                </a:cxn>
                <a:cxn ang="0">
                  <a:pos x="651" y="144"/>
                </a:cxn>
                <a:cxn ang="0">
                  <a:pos x="919" y="87"/>
                </a:cxn>
              </a:cxnLst>
              <a:rect l="0" t="0" r="r" b="b"/>
              <a:pathLst>
                <a:path w="1459" h="2035">
                  <a:moveTo>
                    <a:pt x="1023" y="68"/>
                  </a:moveTo>
                  <a:lnTo>
                    <a:pt x="1114" y="52"/>
                  </a:lnTo>
                  <a:lnTo>
                    <a:pt x="1197" y="38"/>
                  </a:lnTo>
                  <a:lnTo>
                    <a:pt x="1271" y="26"/>
                  </a:lnTo>
                  <a:lnTo>
                    <a:pt x="1335" y="16"/>
                  </a:lnTo>
                  <a:lnTo>
                    <a:pt x="1387" y="9"/>
                  </a:lnTo>
                  <a:lnTo>
                    <a:pt x="1426" y="4"/>
                  </a:lnTo>
                  <a:lnTo>
                    <a:pt x="1459" y="0"/>
                  </a:lnTo>
                  <a:lnTo>
                    <a:pt x="1457" y="11"/>
                  </a:lnTo>
                  <a:lnTo>
                    <a:pt x="1429" y="16"/>
                  </a:lnTo>
                  <a:lnTo>
                    <a:pt x="1350" y="31"/>
                  </a:lnTo>
                  <a:lnTo>
                    <a:pt x="1295" y="41"/>
                  </a:lnTo>
                  <a:lnTo>
                    <a:pt x="1230" y="54"/>
                  </a:lnTo>
                  <a:lnTo>
                    <a:pt x="1157" y="69"/>
                  </a:lnTo>
                  <a:lnTo>
                    <a:pt x="1076" y="86"/>
                  </a:lnTo>
                  <a:lnTo>
                    <a:pt x="988" y="106"/>
                  </a:lnTo>
                  <a:lnTo>
                    <a:pt x="896" y="128"/>
                  </a:lnTo>
                  <a:lnTo>
                    <a:pt x="798" y="151"/>
                  </a:lnTo>
                  <a:lnTo>
                    <a:pt x="748" y="164"/>
                  </a:lnTo>
                  <a:lnTo>
                    <a:pt x="698" y="177"/>
                  </a:lnTo>
                  <a:lnTo>
                    <a:pt x="595" y="205"/>
                  </a:lnTo>
                  <a:lnTo>
                    <a:pt x="543" y="219"/>
                  </a:lnTo>
                  <a:lnTo>
                    <a:pt x="490" y="234"/>
                  </a:lnTo>
                  <a:lnTo>
                    <a:pt x="438" y="250"/>
                  </a:lnTo>
                  <a:lnTo>
                    <a:pt x="386" y="266"/>
                  </a:lnTo>
                  <a:lnTo>
                    <a:pt x="333" y="283"/>
                  </a:lnTo>
                  <a:lnTo>
                    <a:pt x="281" y="300"/>
                  </a:lnTo>
                  <a:lnTo>
                    <a:pt x="108" y="1045"/>
                  </a:lnTo>
                  <a:lnTo>
                    <a:pt x="104" y="1063"/>
                  </a:lnTo>
                  <a:lnTo>
                    <a:pt x="101" y="1081"/>
                  </a:lnTo>
                  <a:lnTo>
                    <a:pt x="99" y="1099"/>
                  </a:lnTo>
                  <a:lnTo>
                    <a:pt x="97" y="1117"/>
                  </a:lnTo>
                  <a:lnTo>
                    <a:pt x="96" y="1134"/>
                  </a:lnTo>
                  <a:lnTo>
                    <a:pt x="96" y="1152"/>
                  </a:lnTo>
                  <a:lnTo>
                    <a:pt x="97" y="1169"/>
                  </a:lnTo>
                  <a:lnTo>
                    <a:pt x="98" y="1187"/>
                  </a:lnTo>
                  <a:lnTo>
                    <a:pt x="100" y="1204"/>
                  </a:lnTo>
                  <a:lnTo>
                    <a:pt x="102" y="1221"/>
                  </a:lnTo>
                  <a:lnTo>
                    <a:pt x="105" y="1237"/>
                  </a:lnTo>
                  <a:lnTo>
                    <a:pt x="109" y="1254"/>
                  </a:lnTo>
                  <a:lnTo>
                    <a:pt x="113" y="1271"/>
                  </a:lnTo>
                  <a:lnTo>
                    <a:pt x="118" y="1287"/>
                  </a:lnTo>
                  <a:lnTo>
                    <a:pt x="129" y="1319"/>
                  </a:lnTo>
                  <a:lnTo>
                    <a:pt x="136" y="1335"/>
                  </a:lnTo>
                  <a:lnTo>
                    <a:pt x="143" y="1351"/>
                  </a:lnTo>
                  <a:lnTo>
                    <a:pt x="150" y="1366"/>
                  </a:lnTo>
                  <a:lnTo>
                    <a:pt x="158" y="1382"/>
                  </a:lnTo>
                  <a:lnTo>
                    <a:pt x="167" y="1397"/>
                  </a:lnTo>
                  <a:lnTo>
                    <a:pt x="175" y="1412"/>
                  </a:lnTo>
                  <a:lnTo>
                    <a:pt x="185" y="1427"/>
                  </a:lnTo>
                  <a:lnTo>
                    <a:pt x="194" y="1442"/>
                  </a:lnTo>
                  <a:lnTo>
                    <a:pt x="205" y="1456"/>
                  </a:lnTo>
                  <a:lnTo>
                    <a:pt x="215" y="1471"/>
                  </a:lnTo>
                  <a:lnTo>
                    <a:pt x="237" y="1499"/>
                  </a:lnTo>
                  <a:lnTo>
                    <a:pt x="261" y="1527"/>
                  </a:lnTo>
                  <a:lnTo>
                    <a:pt x="273" y="1541"/>
                  </a:lnTo>
                  <a:lnTo>
                    <a:pt x="286" y="1554"/>
                  </a:lnTo>
                  <a:lnTo>
                    <a:pt x="311" y="1581"/>
                  </a:lnTo>
                  <a:lnTo>
                    <a:pt x="338" y="1606"/>
                  </a:lnTo>
                  <a:lnTo>
                    <a:pt x="352" y="1619"/>
                  </a:lnTo>
                  <a:lnTo>
                    <a:pt x="366" y="1631"/>
                  </a:lnTo>
                  <a:lnTo>
                    <a:pt x="380" y="1643"/>
                  </a:lnTo>
                  <a:lnTo>
                    <a:pt x="394" y="1656"/>
                  </a:lnTo>
                  <a:lnTo>
                    <a:pt x="423" y="1679"/>
                  </a:lnTo>
                  <a:lnTo>
                    <a:pt x="453" y="1702"/>
                  </a:lnTo>
                  <a:lnTo>
                    <a:pt x="483" y="1724"/>
                  </a:lnTo>
                  <a:lnTo>
                    <a:pt x="513" y="1745"/>
                  </a:lnTo>
                  <a:lnTo>
                    <a:pt x="543" y="1766"/>
                  </a:lnTo>
                  <a:lnTo>
                    <a:pt x="573" y="1786"/>
                  </a:lnTo>
                  <a:lnTo>
                    <a:pt x="604" y="1805"/>
                  </a:lnTo>
                  <a:lnTo>
                    <a:pt x="633" y="1823"/>
                  </a:lnTo>
                  <a:lnTo>
                    <a:pt x="663" y="1841"/>
                  </a:lnTo>
                  <a:lnTo>
                    <a:pt x="692" y="1858"/>
                  </a:lnTo>
                  <a:lnTo>
                    <a:pt x="720" y="1874"/>
                  </a:lnTo>
                  <a:lnTo>
                    <a:pt x="748" y="1889"/>
                  </a:lnTo>
                  <a:lnTo>
                    <a:pt x="825" y="1930"/>
                  </a:lnTo>
                  <a:lnTo>
                    <a:pt x="896" y="1967"/>
                  </a:lnTo>
                  <a:lnTo>
                    <a:pt x="960" y="1998"/>
                  </a:lnTo>
                  <a:lnTo>
                    <a:pt x="1014" y="2023"/>
                  </a:lnTo>
                  <a:lnTo>
                    <a:pt x="1011" y="2035"/>
                  </a:lnTo>
                  <a:lnTo>
                    <a:pt x="998" y="2031"/>
                  </a:lnTo>
                  <a:lnTo>
                    <a:pt x="983" y="2026"/>
                  </a:lnTo>
                  <a:lnTo>
                    <a:pt x="962" y="2019"/>
                  </a:lnTo>
                  <a:lnTo>
                    <a:pt x="907" y="1999"/>
                  </a:lnTo>
                  <a:lnTo>
                    <a:pt x="873" y="1986"/>
                  </a:lnTo>
                  <a:lnTo>
                    <a:pt x="835" y="1972"/>
                  </a:lnTo>
                  <a:lnTo>
                    <a:pt x="794" y="1955"/>
                  </a:lnTo>
                  <a:lnTo>
                    <a:pt x="751" y="1936"/>
                  </a:lnTo>
                  <a:lnTo>
                    <a:pt x="705" y="1915"/>
                  </a:lnTo>
                  <a:lnTo>
                    <a:pt x="658" y="1893"/>
                  </a:lnTo>
                  <a:lnTo>
                    <a:pt x="634" y="1880"/>
                  </a:lnTo>
                  <a:lnTo>
                    <a:pt x="609" y="1868"/>
                  </a:lnTo>
                  <a:lnTo>
                    <a:pt x="584" y="1855"/>
                  </a:lnTo>
                  <a:lnTo>
                    <a:pt x="559" y="1841"/>
                  </a:lnTo>
                  <a:lnTo>
                    <a:pt x="509" y="1813"/>
                  </a:lnTo>
                  <a:lnTo>
                    <a:pt x="484" y="1798"/>
                  </a:lnTo>
                  <a:lnTo>
                    <a:pt x="459" y="1782"/>
                  </a:lnTo>
                  <a:lnTo>
                    <a:pt x="434" y="1766"/>
                  </a:lnTo>
                  <a:lnTo>
                    <a:pt x="409" y="1750"/>
                  </a:lnTo>
                  <a:lnTo>
                    <a:pt x="385" y="1733"/>
                  </a:lnTo>
                  <a:lnTo>
                    <a:pt x="360" y="1715"/>
                  </a:lnTo>
                  <a:lnTo>
                    <a:pt x="336" y="1697"/>
                  </a:lnTo>
                  <a:lnTo>
                    <a:pt x="313" y="1678"/>
                  </a:lnTo>
                  <a:lnTo>
                    <a:pt x="289" y="1659"/>
                  </a:lnTo>
                  <a:lnTo>
                    <a:pt x="267" y="1640"/>
                  </a:lnTo>
                  <a:lnTo>
                    <a:pt x="255" y="1630"/>
                  </a:lnTo>
                  <a:lnTo>
                    <a:pt x="244" y="1620"/>
                  </a:lnTo>
                  <a:lnTo>
                    <a:pt x="223" y="1599"/>
                  </a:lnTo>
                  <a:lnTo>
                    <a:pt x="202" y="1578"/>
                  </a:lnTo>
                  <a:lnTo>
                    <a:pt x="182" y="1556"/>
                  </a:lnTo>
                  <a:lnTo>
                    <a:pt x="162" y="1534"/>
                  </a:lnTo>
                  <a:lnTo>
                    <a:pt x="144" y="1511"/>
                  </a:lnTo>
                  <a:lnTo>
                    <a:pt x="126" y="1488"/>
                  </a:lnTo>
                  <a:lnTo>
                    <a:pt x="117" y="1476"/>
                  </a:lnTo>
                  <a:lnTo>
                    <a:pt x="109" y="1464"/>
                  </a:lnTo>
                  <a:lnTo>
                    <a:pt x="101" y="1452"/>
                  </a:lnTo>
                  <a:lnTo>
                    <a:pt x="93" y="1440"/>
                  </a:lnTo>
                  <a:lnTo>
                    <a:pt x="78" y="1415"/>
                  </a:lnTo>
                  <a:lnTo>
                    <a:pt x="65" y="1390"/>
                  </a:lnTo>
                  <a:lnTo>
                    <a:pt x="52" y="1364"/>
                  </a:lnTo>
                  <a:lnTo>
                    <a:pt x="46" y="1351"/>
                  </a:lnTo>
                  <a:lnTo>
                    <a:pt x="41" y="1337"/>
                  </a:lnTo>
                  <a:lnTo>
                    <a:pt x="36" y="1324"/>
                  </a:lnTo>
                  <a:lnTo>
                    <a:pt x="31" y="1310"/>
                  </a:lnTo>
                  <a:lnTo>
                    <a:pt x="26" y="1297"/>
                  </a:lnTo>
                  <a:lnTo>
                    <a:pt x="22" y="1283"/>
                  </a:lnTo>
                  <a:lnTo>
                    <a:pt x="18" y="1269"/>
                  </a:lnTo>
                  <a:lnTo>
                    <a:pt x="15" y="1255"/>
                  </a:lnTo>
                  <a:lnTo>
                    <a:pt x="12" y="1241"/>
                  </a:lnTo>
                  <a:lnTo>
                    <a:pt x="9" y="1227"/>
                  </a:lnTo>
                  <a:lnTo>
                    <a:pt x="6" y="1212"/>
                  </a:lnTo>
                  <a:lnTo>
                    <a:pt x="4" y="1197"/>
                  </a:lnTo>
                  <a:lnTo>
                    <a:pt x="3" y="1183"/>
                  </a:lnTo>
                  <a:lnTo>
                    <a:pt x="2" y="1168"/>
                  </a:lnTo>
                  <a:lnTo>
                    <a:pt x="1" y="1153"/>
                  </a:lnTo>
                  <a:lnTo>
                    <a:pt x="0" y="1138"/>
                  </a:lnTo>
                  <a:lnTo>
                    <a:pt x="0" y="1123"/>
                  </a:lnTo>
                  <a:lnTo>
                    <a:pt x="1" y="1107"/>
                  </a:lnTo>
                  <a:lnTo>
                    <a:pt x="3" y="1076"/>
                  </a:lnTo>
                  <a:lnTo>
                    <a:pt x="5" y="1060"/>
                  </a:lnTo>
                  <a:lnTo>
                    <a:pt x="7" y="1044"/>
                  </a:lnTo>
                  <a:lnTo>
                    <a:pt x="10" y="1028"/>
                  </a:lnTo>
                  <a:lnTo>
                    <a:pt x="13" y="1012"/>
                  </a:lnTo>
                  <a:lnTo>
                    <a:pt x="179" y="278"/>
                  </a:lnTo>
                  <a:lnTo>
                    <a:pt x="229" y="261"/>
                  </a:lnTo>
                  <a:lnTo>
                    <a:pt x="279" y="245"/>
                  </a:lnTo>
                  <a:lnTo>
                    <a:pt x="331" y="229"/>
                  </a:lnTo>
                  <a:lnTo>
                    <a:pt x="383" y="214"/>
                  </a:lnTo>
                  <a:lnTo>
                    <a:pt x="436" y="199"/>
                  </a:lnTo>
                  <a:lnTo>
                    <a:pt x="489" y="184"/>
                  </a:lnTo>
                  <a:lnTo>
                    <a:pt x="543" y="170"/>
                  </a:lnTo>
                  <a:lnTo>
                    <a:pt x="597" y="157"/>
                  </a:lnTo>
                  <a:lnTo>
                    <a:pt x="651" y="144"/>
                  </a:lnTo>
                  <a:lnTo>
                    <a:pt x="705" y="132"/>
                  </a:lnTo>
                  <a:lnTo>
                    <a:pt x="812" y="109"/>
                  </a:lnTo>
                  <a:lnTo>
                    <a:pt x="919" y="87"/>
                  </a:lnTo>
                  <a:lnTo>
                    <a:pt x="1023" y="6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sp>
          <p:nvSpPr>
            <p:cNvPr id="89460" name="Freeform 372"/>
            <p:cNvSpPr>
              <a:spLocks noChangeAspect="1"/>
            </p:cNvSpPr>
            <p:nvPr userDrawn="1"/>
          </p:nvSpPr>
          <p:spPr bwMode="black">
            <a:xfrm>
              <a:off x="1339" y="992"/>
              <a:ext cx="1688" cy="2352"/>
            </a:xfrm>
            <a:custGeom>
              <a:avLst/>
              <a:gdLst/>
              <a:ahLst/>
              <a:cxnLst>
                <a:cxn ang="0">
                  <a:pos x="1338" y="53"/>
                </a:cxn>
                <a:cxn ang="0">
                  <a:pos x="1545" y="20"/>
                </a:cxn>
                <a:cxn ang="0">
                  <a:pos x="1686" y="13"/>
                </a:cxn>
                <a:cxn ang="0">
                  <a:pos x="1498" y="47"/>
                </a:cxn>
                <a:cxn ang="0">
                  <a:pos x="1244" y="100"/>
                </a:cxn>
                <a:cxn ang="0">
                  <a:pos x="923" y="175"/>
                </a:cxn>
                <a:cxn ang="0">
                  <a:pos x="687" y="237"/>
                </a:cxn>
                <a:cxn ang="0">
                  <a:pos x="505" y="289"/>
                </a:cxn>
                <a:cxn ang="0">
                  <a:pos x="324" y="347"/>
                </a:cxn>
                <a:cxn ang="0">
                  <a:pos x="119" y="1231"/>
                </a:cxn>
                <a:cxn ang="0">
                  <a:pos x="111" y="1294"/>
                </a:cxn>
                <a:cxn ang="0">
                  <a:pos x="110" y="1355"/>
                </a:cxn>
                <a:cxn ang="0">
                  <a:pos x="116" y="1414"/>
                </a:cxn>
                <a:cxn ang="0">
                  <a:pos x="129" y="1472"/>
                </a:cxn>
                <a:cxn ang="0">
                  <a:pos x="148" y="1528"/>
                </a:cxn>
                <a:cxn ang="0">
                  <a:pos x="172" y="1583"/>
                </a:cxn>
                <a:cxn ang="0">
                  <a:pos x="201" y="1636"/>
                </a:cxn>
                <a:cxn ang="0">
                  <a:pos x="247" y="1704"/>
                </a:cxn>
                <a:cxn ang="0">
                  <a:pos x="300" y="1769"/>
                </a:cxn>
                <a:cxn ang="0">
                  <a:pos x="359" y="1831"/>
                </a:cxn>
                <a:cxn ang="0">
                  <a:pos x="438" y="1904"/>
                </a:cxn>
                <a:cxn ang="0">
                  <a:pos x="488" y="1945"/>
                </a:cxn>
                <a:cxn ang="0">
                  <a:pos x="575" y="2010"/>
                </a:cxn>
                <a:cxn ang="0">
                  <a:pos x="662" y="2069"/>
                </a:cxn>
                <a:cxn ang="0">
                  <a:pos x="766" y="2133"/>
                </a:cxn>
                <a:cxn ang="0">
                  <a:pos x="864" y="2189"/>
                </a:cxn>
                <a:cxn ang="0">
                  <a:pos x="996" y="2258"/>
                </a:cxn>
                <a:cxn ang="0">
                  <a:pos x="1172" y="2343"/>
                </a:cxn>
                <a:cxn ang="0">
                  <a:pos x="1114" y="2336"/>
                </a:cxn>
                <a:cxn ang="0">
                  <a:pos x="1010" y="2299"/>
                </a:cxn>
                <a:cxn ang="0">
                  <a:pos x="869" y="2241"/>
                </a:cxn>
                <a:cxn ang="0">
                  <a:pos x="761" y="2191"/>
                </a:cxn>
                <a:cxn ang="0">
                  <a:pos x="676" y="2148"/>
                </a:cxn>
                <a:cxn ang="0">
                  <a:pos x="531" y="2063"/>
                </a:cxn>
                <a:cxn ang="0">
                  <a:pos x="445" y="2006"/>
                </a:cxn>
                <a:cxn ang="0">
                  <a:pos x="361" y="1943"/>
                </a:cxn>
                <a:cxn ang="0">
                  <a:pos x="308" y="1899"/>
                </a:cxn>
                <a:cxn ang="0">
                  <a:pos x="257" y="1851"/>
                </a:cxn>
                <a:cxn ang="0">
                  <a:pos x="198" y="1789"/>
                </a:cxn>
                <a:cxn ang="0">
                  <a:pos x="155" y="1737"/>
                </a:cxn>
                <a:cxn ang="0">
                  <a:pos x="126" y="1696"/>
                </a:cxn>
                <a:cxn ang="0">
                  <a:pos x="90" y="1639"/>
                </a:cxn>
                <a:cxn ang="0">
                  <a:pos x="60" y="1579"/>
                </a:cxn>
                <a:cxn ang="0">
                  <a:pos x="41" y="1533"/>
                </a:cxn>
                <a:cxn ang="0">
                  <a:pos x="25" y="1486"/>
                </a:cxn>
                <a:cxn ang="0">
                  <a:pos x="10" y="1421"/>
                </a:cxn>
                <a:cxn ang="0">
                  <a:pos x="3" y="1370"/>
                </a:cxn>
                <a:cxn ang="0">
                  <a:pos x="0" y="1318"/>
                </a:cxn>
                <a:cxn ang="0">
                  <a:pos x="2" y="1265"/>
                </a:cxn>
                <a:cxn ang="0">
                  <a:pos x="15" y="1173"/>
                </a:cxn>
                <a:cxn ang="0">
                  <a:pos x="235" y="313"/>
                </a:cxn>
                <a:cxn ang="0">
                  <a:pos x="382" y="266"/>
                </a:cxn>
                <a:cxn ang="0">
                  <a:pos x="535" y="223"/>
                </a:cxn>
                <a:cxn ang="0">
                  <a:pos x="690" y="183"/>
                </a:cxn>
                <a:cxn ang="0">
                  <a:pos x="1002" y="114"/>
                </a:cxn>
                <a:cxn ang="0">
                  <a:pos x="1183" y="80"/>
                </a:cxn>
              </a:cxnLst>
              <a:rect l="0" t="0" r="r" b="b"/>
              <a:pathLst>
                <a:path w="1688" h="2354">
                  <a:moveTo>
                    <a:pt x="1183" y="80"/>
                  </a:moveTo>
                  <a:lnTo>
                    <a:pt x="1288" y="61"/>
                  </a:lnTo>
                  <a:lnTo>
                    <a:pt x="1338" y="53"/>
                  </a:lnTo>
                  <a:lnTo>
                    <a:pt x="1385" y="45"/>
                  </a:lnTo>
                  <a:lnTo>
                    <a:pt x="1471" y="31"/>
                  </a:lnTo>
                  <a:lnTo>
                    <a:pt x="1545" y="20"/>
                  </a:lnTo>
                  <a:lnTo>
                    <a:pt x="1650" y="5"/>
                  </a:lnTo>
                  <a:lnTo>
                    <a:pt x="1688" y="0"/>
                  </a:lnTo>
                  <a:lnTo>
                    <a:pt x="1686" y="13"/>
                  </a:lnTo>
                  <a:lnTo>
                    <a:pt x="1653" y="18"/>
                  </a:lnTo>
                  <a:lnTo>
                    <a:pt x="1563" y="35"/>
                  </a:lnTo>
                  <a:lnTo>
                    <a:pt x="1498" y="47"/>
                  </a:lnTo>
                  <a:lnTo>
                    <a:pt x="1423" y="62"/>
                  </a:lnTo>
                  <a:lnTo>
                    <a:pt x="1338" y="80"/>
                  </a:lnTo>
                  <a:lnTo>
                    <a:pt x="1244" y="100"/>
                  </a:lnTo>
                  <a:lnTo>
                    <a:pt x="1143" y="122"/>
                  </a:lnTo>
                  <a:lnTo>
                    <a:pt x="1035" y="147"/>
                  </a:lnTo>
                  <a:lnTo>
                    <a:pt x="923" y="175"/>
                  </a:lnTo>
                  <a:lnTo>
                    <a:pt x="806" y="205"/>
                  </a:lnTo>
                  <a:lnTo>
                    <a:pt x="747" y="220"/>
                  </a:lnTo>
                  <a:lnTo>
                    <a:pt x="687" y="237"/>
                  </a:lnTo>
                  <a:lnTo>
                    <a:pt x="626" y="254"/>
                  </a:lnTo>
                  <a:lnTo>
                    <a:pt x="566" y="271"/>
                  </a:lnTo>
                  <a:lnTo>
                    <a:pt x="505" y="289"/>
                  </a:lnTo>
                  <a:lnTo>
                    <a:pt x="444" y="308"/>
                  </a:lnTo>
                  <a:lnTo>
                    <a:pt x="384" y="327"/>
                  </a:lnTo>
                  <a:lnTo>
                    <a:pt x="324" y="347"/>
                  </a:lnTo>
                  <a:lnTo>
                    <a:pt x="223" y="778"/>
                  </a:lnTo>
                  <a:lnTo>
                    <a:pt x="123" y="1210"/>
                  </a:lnTo>
                  <a:lnTo>
                    <a:pt x="119" y="1231"/>
                  </a:lnTo>
                  <a:lnTo>
                    <a:pt x="115" y="1252"/>
                  </a:lnTo>
                  <a:lnTo>
                    <a:pt x="113" y="1273"/>
                  </a:lnTo>
                  <a:lnTo>
                    <a:pt x="111" y="1294"/>
                  </a:lnTo>
                  <a:lnTo>
                    <a:pt x="110" y="1314"/>
                  </a:lnTo>
                  <a:lnTo>
                    <a:pt x="109" y="1334"/>
                  </a:lnTo>
                  <a:lnTo>
                    <a:pt x="110" y="1355"/>
                  </a:lnTo>
                  <a:lnTo>
                    <a:pt x="111" y="1375"/>
                  </a:lnTo>
                  <a:lnTo>
                    <a:pt x="113" y="1394"/>
                  </a:lnTo>
                  <a:lnTo>
                    <a:pt x="116" y="1414"/>
                  </a:lnTo>
                  <a:lnTo>
                    <a:pt x="120" y="1434"/>
                  </a:lnTo>
                  <a:lnTo>
                    <a:pt x="124" y="1453"/>
                  </a:lnTo>
                  <a:lnTo>
                    <a:pt x="129" y="1472"/>
                  </a:lnTo>
                  <a:lnTo>
                    <a:pt x="134" y="1491"/>
                  </a:lnTo>
                  <a:lnTo>
                    <a:pt x="141" y="1510"/>
                  </a:lnTo>
                  <a:lnTo>
                    <a:pt x="148" y="1528"/>
                  </a:lnTo>
                  <a:lnTo>
                    <a:pt x="155" y="1547"/>
                  </a:lnTo>
                  <a:lnTo>
                    <a:pt x="163" y="1565"/>
                  </a:lnTo>
                  <a:lnTo>
                    <a:pt x="172" y="1583"/>
                  </a:lnTo>
                  <a:lnTo>
                    <a:pt x="181" y="1601"/>
                  </a:lnTo>
                  <a:lnTo>
                    <a:pt x="191" y="1619"/>
                  </a:lnTo>
                  <a:lnTo>
                    <a:pt x="201" y="1636"/>
                  </a:lnTo>
                  <a:lnTo>
                    <a:pt x="212" y="1653"/>
                  </a:lnTo>
                  <a:lnTo>
                    <a:pt x="223" y="1670"/>
                  </a:lnTo>
                  <a:lnTo>
                    <a:pt x="247" y="1704"/>
                  </a:lnTo>
                  <a:lnTo>
                    <a:pt x="260" y="1721"/>
                  </a:lnTo>
                  <a:lnTo>
                    <a:pt x="273" y="1737"/>
                  </a:lnTo>
                  <a:lnTo>
                    <a:pt x="300" y="1769"/>
                  </a:lnTo>
                  <a:lnTo>
                    <a:pt x="329" y="1801"/>
                  </a:lnTo>
                  <a:lnTo>
                    <a:pt x="343" y="1816"/>
                  </a:lnTo>
                  <a:lnTo>
                    <a:pt x="359" y="1831"/>
                  </a:lnTo>
                  <a:lnTo>
                    <a:pt x="390" y="1861"/>
                  </a:lnTo>
                  <a:lnTo>
                    <a:pt x="422" y="1890"/>
                  </a:lnTo>
                  <a:lnTo>
                    <a:pt x="438" y="1904"/>
                  </a:lnTo>
                  <a:lnTo>
                    <a:pt x="455" y="1918"/>
                  </a:lnTo>
                  <a:lnTo>
                    <a:pt x="471" y="1932"/>
                  </a:lnTo>
                  <a:lnTo>
                    <a:pt x="488" y="1945"/>
                  </a:lnTo>
                  <a:lnTo>
                    <a:pt x="523" y="1972"/>
                  </a:lnTo>
                  <a:lnTo>
                    <a:pt x="557" y="1998"/>
                  </a:lnTo>
                  <a:lnTo>
                    <a:pt x="575" y="2010"/>
                  </a:lnTo>
                  <a:lnTo>
                    <a:pt x="592" y="2022"/>
                  </a:lnTo>
                  <a:lnTo>
                    <a:pt x="627" y="2046"/>
                  </a:lnTo>
                  <a:lnTo>
                    <a:pt x="662" y="2069"/>
                  </a:lnTo>
                  <a:lnTo>
                    <a:pt x="697" y="2091"/>
                  </a:lnTo>
                  <a:lnTo>
                    <a:pt x="732" y="2113"/>
                  </a:lnTo>
                  <a:lnTo>
                    <a:pt x="766" y="2133"/>
                  </a:lnTo>
                  <a:lnTo>
                    <a:pt x="799" y="2153"/>
                  </a:lnTo>
                  <a:lnTo>
                    <a:pt x="832" y="2171"/>
                  </a:lnTo>
                  <a:lnTo>
                    <a:pt x="864" y="2189"/>
                  </a:lnTo>
                  <a:lnTo>
                    <a:pt x="910" y="2213"/>
                  </a:lnTo>
                  <a:lnTo>
                    <a:pt x="954" y="2236"/>
                  </a:lnTo>
                  <a:lnTo>
                    <a:pt x="996" y="2258"/>
                  </a:lnTo>
                  <a:lnTo>
                    <a:pt x="1036" y="2278"/>
                  </a:lnTo>
                  <a:lnTo>
                    <a:pt x="1110" y="2314"/>
                  </a:lnTo>
                  <a:lnTo>
                    <a:pt x="1172" y="2343"/>
                  </a:lnTo>
                  <a:lnTo>
                    <a:pt x="1170" y="2354"/>
                  </a:lnTo>
                  <a:lnTo>
                    <a:pt x="1155" y="2350"/>
                  </a:lnTo>
                  <a:lnTo>
                    <a:pt x="1114" y="2336"/>
                  </a:lnTo>
                  <a:lnTo>
                    <a:pt x="1084" y="2326"/>
                  </a:lnTo>
                  <a:lnTo>
                    <a:pt x="1049" y="2313"/>
                  </a:lnTo>
                  <a:lnTo>
                    <a:pt x="1010" y="2299"/>
                  </a:lnTo>
                  <a:lnTo>
                    <a:pt x="966" y="2282"/>
                  </a:lnTo>
                  <a:lnTo>
                    <a:pt x="919" y="2263"/>
                  </a:lnTo>
                  <a:lnTo>
                    <a:pt x="869" y="2241"/>
                  </a:lnTo>
                  <a:lnTo>
                    <a:pt x="816" y="2217"/>
                  </a:lnTo>
                  <a:lnTo>
                    <a:pt x="789" y="2204"/>
                  </a:lnTo>
                  <a:lnTo>
                    <a:pt x="761" y="2191"/>
                  </a:lnTo>
                  <a:lnTo>
                    <a:pt x="733" y="2177"/>
                  </a:lnTo>
                  <a:lnTo>
                    <a:pt x="705" y="2163"/>
                  </a:lnTo>
                  <a:lnTo>
                    <a:pt x="676" y="2148"/>
                  </a:lnTo>
                  <a:lnTo>
                    <a:pt x="647" y="2132"/>
                  </a:lnTo>
                  <a:lnTo>
                    <a:pt x="589" y="2099"/>
                  </a:lnTo>
                  <a:lnTo>
                    <a:pt x="531" y="2063"/>
                  </a:lnTo>
                  <a:lnTo>
                    <a:pt x="502" y="2045"/>
                  </a:lnTo>
                  <a:lnTo>
                    <a:pt x="473" y="2026"/>
                  </a:lnTo>
                  <a:lnTo>
                    <a:pt x="445" y="2006"/>
                  </a:lnTo>
                  <a:lnTo>
                    <a:pt x="417" y="1986"/>
                  </a:lnTo>
                  <a:lnTo>
                    <a:pt x="389" y="1965"/>
                  </a:lnTo>
                  <a:lnTo>
                    <a:pt x="361" y="1943"/>
                  </a:lnTo>
                  <a:lnTo>
                    <a:pt x="334" y="1921"/>
                  </a:lnTo>
                  <a:lnTo>
                    <a:pt x="321" y="1910"/>
                  </a:lnTo>
                  <a:lnTo>
                    <a:pt x="308" y="1899"/>
                  </a:lnTo>
                  <a:lnTo>
                    <a:pt x="282" y="1875"/>
                  </a:lnTo>
                  <a:lnTo>
                    <a:pt x="270" y="1864"/>
                  </a:lnTo>
                  <a:lnTo>
                    <a:pt x="257" y="1851"/>
                  </a:lnTo>
                  <a:lnTo>
                    <a:pt x="233" y="1827"/>
                  </a:lnTo>
                  <a:lnTo>
                    <a:pt x="210" y="1802"/>
                  </a:lnTo>
                  <a:lnTo>
                    <a:pt x="198" y="1789"/>
                  </a:lnTo>
                  <a:lnTo>
                    <a:pt x="187" y="1776"/>
                  </a:lnTo>
                  <a:lnTo>
                    <a:pt x="166" y="1750"/>
                  </a:lnTo>
                  <a:lnTo>
                    <a:pt x="155" y="1737"/>
                  </a:lnTo>
                  <a:lnTo>
                    <a:pt x="145" y="1723"/>
                  </a:lnTo>
                  <a:lnTo>
                    <a:pt x="135" y="1709"/>
                  </a:lnTo>
                  <a:lnTo>
                    <a:pt x="126" y="1696"/>
                  </a:lnTo>
                  <a:lnTo>
                    <a:pt x="107" y="1667"/>
                  </a:lnTo>
                  <a:lnTo>
                    <a:pt x="99" y="1653"/>
                  </a:lnTo>
                  <a:lnTo>
                    <a:pt x="90" y="1639"/>
                  </a:lnTo>
                  <a:lnTo>
                    <a:pt x="74" y="1609"/>
                  </a:lnTo>
                  <a:lnTo>
                    <a:pt x="67" y="1595"/>
                  </a:lnTo>
                  <a:lnTo>
                    <a:pt x="60" y="1579"/>
                  </a:lnTo>
                  <a:lnTo>
                    <a:pt x="53" y="1564"/>
                  </a:lnTo>
                  <a:lnTo>
                    <a:pt x="47" y="1549"/>
                  </a:lnTo>
                  <a:lnTo>
                    <a:pt x="41" y="1533"/>
                  </a:lnTo>
                  <a:lnTo>
                    <a:pt x="35" y="1518"/>
                  </a:lnTo>
                  <a:lnTo>
                    <a:pt x="30" y="1502"/>
                  </a:lnTo>
                  <a:lnTo>
                    <a:pt x="25" y="1486"/>
                  </a:lnTo>
                  <a:lnTo>
                    <a:pt x="21" y="1470"/>
                  </a:lnTo>
                  <a:lnTo>
                    <a:pt x="17" y="1454"/>
                  </a:lnTo>
                  <a:lnTo>
                    <a:pt x="10" y="1421"/>
                  </a:lnTo>
                  <a:lnTo>
                    <a:pt x="7" y="1404"/>
                  </a:lnTo>
                  <a:lnTo>
                    <a:pt x="5" y="1387"/>
                  </a:lnTo>
                  <a:lnTo>
                    <a:pt x="3" y="1370"/>
                  </a:lnTo>
                  <a:lnTo>
                    <a:pt x="2" y="1353"/>
                  </a:lnTo>
                  <a:lnTo>
                    <a:pt x="1" y="1336"/>
                  </a:lnTo>
                  <a:lnTo>
                    <a:pt x="0" y="1318"/>
                  </a:lnTo>
                  <a:lnTo>
                    <a:pt x="0" y="1300"/>
                  </a:lnTo>
                  <a:lnTo>
                    <a:pt x="1" y="1283"/>
                  </a:lnTo>
                  <a:lnTo>
                    <a:pt x="2" y="1265"/>
                  </a:lnTo>
                  <a:lnTo>
                    <a:pt x="3" y="1247"/>
                  </a:lnTo>
                  <a:lnTo>
                    <a:pt x="8" y="1210"/>
                  </a:lnTo>
                  <a:lnTo>
                    <a:pt x="15" y="1173"/>
                  </a:lnTo>
                  <a:lnTo>
                    <a:pt x="111" y="748"/>
                  </a:lnTo>
                  <a:lnTo>
                    <a:pt x="207" y="323"/>
                  </a:lnTo>
                  <a:lnTo>
                    <a:pt x="235" y="313"/>
                  </a:lnTo>
                  <a:lnTo>
                    <a:pt x="264" y="304"/>
                  </a:lnTo>
                  <a:lnTo>
                    <a:pt x="323" y="285"/>
                  </a:lnTo>
                  <a:lnTo>
                    <a:pt x="382" y="266"/>
                  </a:lnTo>
                  <a:lnTo>
                    <a:pt x="443" y="249"/>
                  </a:lnTo>
                  <a:lnTo>
                    <a:pt x="504" y="231"/>
                  </a:lnTo>
                  <a:lnTo>
                    <a:pt x="535" y="223"/>
                  </a:lnTo>
                  <a:lnTo>
                    <a:pt x="566" y="215"/>
                  </a:lnTo>
                  <a:lnTo>
                    <a:pt x="628" y="199"/>
                  </a:lnTo>
                  <a:lnTo>
                    <a:pt x="690" y="183"/>
                  </a:lnTo>
                  <a:lnTo>
                    <a:pt x="815" y="154"/>
                  </a:lnTo>
                  <a:lnTo>
                    <a:pt x="940" y="127"/>
                  </a:lnTo>
                  <a:lnTo>
                    <a:pt x="1002" y="114"/>
                  </a:lnTo>
                  <a:lnTo>
                    <a:pt x="1063" y="102"/>
                  </a:lnTo>
                  <a:lnTo>
                    <a:pt x="1124" y="91"/>
                  </a:lnTo>
                  <a:lnTo>
                    <a:pt x="1183" y="8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sp>
          <p:nvSpPr>
            <p:cNvPr id="89461" name="Freeform 373"/>
            <p:cNvSpPr>
              <a:spLocks noChangeAspect="1"/>
            </p:cNvSpPr>
            <p:nvPr userDrawn="1"/>
          </p:nvSpPr>
          <p:spPr bwMode="black">
            <a:xfrm>
              <a:off x="2277" y="1632"/>
              <a:ext cx="518" cy="428"/>
            </a:xfrm>
            <a:custGeom>
              <a:avLst/>
              <a:gdLst/>
              <a:ahLst/>
              <a:cxnLst>
                <a:cxn ang="0">
                  <a:pos x="8" y="405"/>
                </a:cxn>
                <a:cxn ang="0">
                  <a:pos x="26" y="365"/>
                </a:cxn>
                <a:cxn ang="0">
                  <a:pos x="48" y="327"/>
                </a:cxn>
                <a:cxn ang="0">
                  <a:pos x="71" y="290"/>
                </a:cxn>
                <a:cxn ang="0">
                  <a:pos x="97" y="254"/>
                </a:cxn>
                <a:cxn ang="0">
                  <a:pos x="126" y="220"/>
                </a:cxn>
                <a:cxn ang="0">
                  <a:pos x="156" y="188"/>
                </a:cxn>
                <a:cxn ang="0">
                  <a:pos x="189" y="158"/>
                </a:cxn>
                <a:cxn ang="0">
                  <a:pos x="223" y="130"/>
                </a:cxn>
                <a:cxn ang="0">
                  <a:pos x="259" y="104"/>
                </a:cxn>
                <a:cxn ang="0">
                  <a:pos x="296" y="81"/>
                </a:cxn>
                <a:cxn ang="0">
                  <a:pos x="334" y="60"/>
                </a:cxn>
                <a:cxn ang="0">
                  <a:pos x="374" y="42"/>
                </a:cxn>
                <a:cxn ang="0">
                  <a:pos x="414" y="26"/>
                </a:cxn>
                <a:cxn ang="0">
                  <a:pos x="456" y="13"/>
                </a:cxn>
                <a:cxn ang="0">
                  <a:pos x="498" y="4"/>
                </a:cxn>
                <a:cxn ang="0">
                  <a:pos x="521" y="17"/>
                </a:cxn>
                <a:cxn ang="0">
                  <a:pos x="480" y="24"/>
                </a:cxn>
                <a:cxn ang="0">
                  <a:pos x="440" y="35"/>
                </a:cxn>
                <a:cxn ang="0">
                  <a:pos x="400" y="49"/>
                </a:cxn>
                <a:cxn ang="0">
                  <a:pos x="361" y="66"/>
                </a:cxn>
                <a:cxn ang="0">
                  <a:pos x="323" y="85"/>
                </a:cxn>
                <a:cxn ang="0">
                  <a:pos x="295" y="101"/>
                </a:cxn>
                <a:cxn ang="0">
                  <a:pos x="268" y="118"/>
                </a:cxn>
                <a:cxn ang="0">
                  <a:pos x="233" y="143"/>
                </a:cxn>
                <a:cxn ang="0">
                  <a:pos x="200" y="171"/>
                </a:cxn>
                <a:cxn ang="0">
                  <a:pos x="176" y="192"/>
                </a:cxn>
                <a:cxn ang="0">
                  <a:pos x="153" y="215"/>
                </a:cxn>
                <a:cxn ang="0">
                  <a:pos x="124" y="247"/>
                </a:cxn>
                <a:cxn ang="0">
                  <a:pos x="110" y="264"/>
                </a:cxn>
                <a:cxn ang="0">
                  <a:pos x="85" y="299"/>
                </a:cxn>
                <a:cxn ang="0">
                  <a:pos x="62" y="335"/>
                </a:cxn>
                <a:cxn ang="0">
                  <a:pos x="41" y="373"/>
                </a:cxn>
                <a:cxn ang="0">
                  <a:pos x="23" y="411"/>
                </a:cxn>
                <a:cxn ang="0">
                  <a:pos x="0" y="425"/>
                </a:cxn>
              </a:cxnLst>
              <a:rect l="0" t="0" r="r" b="b"/>
              <a:pathLst>
                <a:path w="521" h="431">
                  <a:moveTo>
                    <a:pt x="0" y="425"/>
                  </a:moveTo>
                  <a:lnTo>
                    <a:pt x="8" y="405"/>
                  </a:lnTo>
                  <a:lnTo>
                    <a:pt x="17" y="385"/>
                  </a:lnTo>
                  <a:lnTo>
                    <a:pt x="26" y="365"/>
                  </a:lnTo>
                  <a:lnTo>
                    <a:pt x="37" y="346"/>
                  </a:lnTo>
                  <a:lnTo>
                    <a:pt x="48" y="327"/>
                  </a:lnTo>
                  <a:lnTo>
                    <a:pt x="59" y="308"/>
                  </a:lnTo>
                  <a:lnTo>
                    <a:pt x="71" y="290"/>
                  </a:lnTo>
                  <a:lnTo>
                    <a:pt x="84" y="272"/>
                  </a:lnTo>
                  <a:lnTo>
                    <a:pt x="97" y="254"/>
                  </a:lnTo>
                  <a:lnTo>
                    <a:pt x="111" y="237"/>
                  </a:lnTo>
                  <a:lnTo>
                    <a:pt x="126" y="220"/>
                  </a:lnTo>
                  <a:lnTo>
                    <a:pt x="141" y="204"/>
                  </a:lnTo>
                  <a:lnTo>
                    <a:pt x="156" y="188"/>
                  </a:lnTo>
                  <a:lnTo>
                    <a:pt x="172" y="173"/>
                  </a:lnTo>
                  <a:lnTo>
                    <a:pt x="189" y="158"/>
                  </a:lnTo>
                  <a:lnTo>
                    <a:pt x="206" y="144"/>
                  </a:lnTo>
                  <a:lnTo>
                    <a:pt x="223" y="130"/>
                  </a:lnTo>
                  <a:lnTo>
                    <a:pt x="241" y="117"/>
                  </a:lnTo>
                  <a:lnTo>
                    <a:pt x="259" y="104"/>
                  </a:lnTo>
                  <a:lnTo>
                    <a:pt x="277" y="92"/>
                  </a:lnTo>
                  <a:lnTo>
                    <a:pt x="296" y="81"/>
                  </a:lnTo>
                  <a:lnTo>
                    <a:pt x="315" y="70"/>
                  </a:lnTo>
                  <a:lnTo>
                    <a:pt x="334" y="60"/>
                  </a:lnTo>
                  <a:lnTo>
                    <a:pt x="354" y="50"/>
                  </a:lnTo>
                  <a:lnTo>
                    <a:pt x="374" y="42"/>
                  </a:lnTo>
                  <a:lnTo>
                    <a:pt x="394" y="33"/>
                  </a:lnTo>
                  <a:lnTo>
                    <a:pt x="414" y="26"/>
                  </a:lnTo>
                  <a:lnTo>
                    <a:pt x="435" y="19"/>
                  </a:lnTo>
                  <a:lnTo>
                    <a:pt x="456" y="13"/>
                  </a:lnTo>
                  <a:lnTo>
                    <a:pt x="477" y="8"/>
                  </a:lnTo>
                  <a:lnTo>
                    <a:pt x="498" y="4"/>
                  </a:lnTo>
                  <a:lnTo>
                    <a:pt x="519" y="0"/>
                  </a:lnTo>
                  <a:lnTo>
                    <a:pt x="521" y="17"/>
                  </a:lnTo>
                  <a:lnTo>
                    <a:pt x="501" y="20"/>
                  </a:lnTo>
                  <a:lnTo>
                    <a:pt x="480" y="24"/>
                  </a:lnTo>
                  <a:lnTo>
                    <a:pt x="460" y="29"/>
                  </a:lnTo>
                  <a:lnTo>
                    <a:pt x="440" y="35"/>
                  </a:lnTo>
                  <a:lnTo>
                    <a:pt x="420" y="42"/>
                  </a:lnTo>
                  <a:lnTo>
                    <a:pt x="400" y="49"/>
                  </a:lnTo>
                  <a:lnTo>
                    <a:pt x="380" y="57"/>
                  </a:lnTo>
                  <a:lnTo>
                    <a:pt x="361" y="66"/>
                  </a:lnTo>
                  <a:lnTo>
                    <a:pt x="342" y="75"/>
                  </a:lnTo>
                  <a:lnTo>
                    <a:pt x="323" y="85"/>
                  </a:lnTo>
                  <a:lnTo>
                    <a:pt x="304" y="95"/>
                  </a:lnTo>
                  <a:lnTo>
                    <a:pt x="295" y="101"/>
                  </a:lnTo>
                  <a:lnTo>
                    <a:pt x="286" y="106"/>
                  </a:lnTo>
                  <a:lnTo>
                    <a:pt x="268" y="118"/>
                  </a:lnTo>
                  <a:lnTo>
                    <a:pt x="250" y="130"/>
                  </a:lnTo>
                  <a:lnTo>
                    <a:pt x="233" y="143"/>
                  </a:lnTo>
                  <a:lnTo>
                    <a:pt x="216" y="157"/>
                  </a:lnTo>
                  <a:lnTo>
                    <a:pt x="200" y="171"/>
                  </a:lnTo>
                  <a:lnTo>
                    <a:pt x="184" y="185"/>
                  </a:lnTo>
                  <a:lnTo>
                    <a:pt x="176" y="192"/>
                  </a:lnTo>
                  <a:lnTo>
                    <a:pt x="168" y="200"/>
                  </a:lnTo>
                  <a:lnTo>
                    <a:pt x="153" y="215"/>
                  </a:lnTo>
                  <a:lnTo>
                    <a:pt x="138" y="231"/>
                  </a:lnTo>
                  <a:lnTo>
                    <a:pt x="124" y="247"/>
                  </a:lnTo>
                  <a:lnTo>
                    <a:pt x="117" y="256"/>
                  </a:lnTo>
                  <a:lnTo>
                    <a:pt x="110" y="264"/>
                  </a:lnTo>
                  <a:lnTo>
                    <a:pt x="97" y="281"/>
                  </a:lnTo>
                  <a:lnTo>
                    <a:pt x="85" y="299"/>
                  </a:lnTo>
                  <a:lnTo>
                    <a:pt x="73" y="317"/>
                  </a:lnTo>
                  <a:lnTo>
                    <a:pt x="62" y="335"/>
                  </a:lnTo>
                  <a:lnTo>
                    <a:pt x="51" y="354"/>
                  </a:lnTo>
                  <a:lnTo>
                    <a:pt x="41" y="373"/>
                  </a:lnTo>
                  <a:lnTo>
                    <a:pt x="32" y="392"/>
                  </a:lnTo>
                  <a:lnTo>
                    <a:pt x="23" y="411"/>
                  </a:lnTo>
                  <a:lnTo>
                    <a:pt x="15" y="431"/>
                  </a:lnTo>
                  <a:lnTo>
                    <a:pt x="0" y="42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sp>
          <p:nvSpPr>
            <p:cNvPr id="89462" name="Freeform 374"/>
            <p:cNvSpPr>
              <a:spLocks noChangeAspect="1"/>
            </p:cNvSpPr>
            <p:nvPr userDrawn="1"/>
          </p:nvSpPr>
          <p:spPr bwMode="black">
            <a:xfrm>
              <a:off x="2752" y="2233"/>
              <a:ext cx="522" cy="432"/>
            </a:xfrm>
            <a:custGeom>
              <a:avLst/>
              <a:gdLst/>
              <a:ahLst/>
              <a:cxnLst>
                <a:cxn ang="0">
                  <a:pos x="514" y="26"/>
                </a:cxn>
                <a:cxn ang="0">
                  <a:pos x="495" y="66"/>
                </a:cxn>
                <a:cxn ang="0">
                  <a:pos x="474" y="104"/>
                </a:cxn>
                <a:cxn ang="0">
                  <a:pos x="450" y="141"/>
                </a:cxn>
                <a:cxn ang="0">
                  <a:pos x="424" y="177"/>
                </a:cxn>
                <a:cxn ang="0">
                  <a:pos x="396" y="211"/>
                </a:cxn>
                <a:cxn ang="0">
                  <a:pos x="365" y="243"/>
                </a:cxn>
                <a:cxn ang="0">
                  <a:pos x="333" y="273"/>
                </a:cxn>
                <a:cxn ang="0">
                  <a:pos x="299" y="301"/>
                </a:cxn>
                <a:cxn ang="0">
                  <a:pos x="263" y="327"/>
                </a:cxn>
                <a:cxn ang="0">
                  <a:pos x="226" y="350"/>
                </a:cxn>
                <a:cxn ang="0">
                  <a:pos x="187" y="371"/>
                </a:cxn>
                <a:cxn ang="0">
                  <a:pos x="148" y="389"/>
                </a:cxn>
                <a:cxn ang="0">
                  <a:pos x="107" y="405"/>
                </a:cxn>
                <a:cxn ang="0">
                  <a:pos x="66" y="418"/>
                </a:cxn>
                <a:cxn ang="0">
                  <a:pos x="24" y="427"/>
                </a:cxn>
                <a:cxn ang="0">
                  <a:pos x="0" y="414"/>
                </a:cxn>
                <a:cxn ang="0">
                  <a:pos x="41" y="407"/>
                </a:cxn>
                <a:cxn ang="0">
                  <a:pos x="82" y="396"/>
                </a:cxn>
                <a:cxn ang="0">
                  <a:pos x="122" y="382"/>
                </a:cxn>
                <a:cxn ang="0">
                  <a:pos x="161" y="365"/>
                </a:cxn>
                <a:cxn ang="0">
                  <a:pos x="199" y="346"/>
                </a:cxn>
                <a:cxn ang="0">
                  <a:pos x="227" y="330"/>
                </a:cxn>
                <a:cxn ang="0">
                  <a:pos x="254" y="313"/>
                </a:cxn>
                <a:cxn ang="0">
                  <a:pos x="289" y="288"/>
                </a:cxn>
                <a:cxn ang="0">
                  <a:pos x="322" y="260"/>
                </a:cxn>
                <a:cxn ang="0">
                  <a:pos x="346" y="239"/>
                </a:cxn>
                <a:cxn ang="0">
                  <a:pos x="369" y="216"/>
                </a:cxn>
                <a:cxn ang="0">
                  <a:pos x="398" y="184"/>
                </a:cxn>
                <a:cxn ang="0">
                  <a:pos x="411" y="167"/>
                </a:cxn>
                <a:cxn ang="0">
                  <a:pos x="437" y="132"/>
                </a:cxn>
                <a:cxn ang="0">
                  <a:pos x="460" y="96"/>
                </a:cxn>
                <a:cxn ang="0">
                  <a:pos x="480" y="58"/>
                </a:cxn>
                <a:cxn ang="0">
                  <a:pos x="498" y="20"/>
                </a:cxn>
                <a:cxn ang="0">
                  <a:pos x="522" y="6"/>
                </a:cxn>
              </a:cxnLst>
              <a:rect l="0" t="0" r="r" b="b"/>
              <a:pathLst>
                <a:path w="522" h="431">
                  <a:moveTo>
                    <a:pt x="522" y="6"/>
                  </a:moveTo>
                  <a:lnTo>
                    <a:pt x="514" y="26"/>
                  </a:lnTo>
                  <a:lnTo>
                    <a:pt x="505" y="46"/>
                  </a:lnTo>
                  <a:lnTo>
                    <a:pt x="495" y="66"/>
                  </a:lnTo>
                  <a:lnTo>
                    <a:pt x="485" y="85"/>
                  </a:lnTo>
                  <a:lnTo>
                    <a:pt x="474" y="104"/>
                  </a:lnTo>
                  <a:lnTo>
                    <a:pt x="463" y="123"/>
                  </a:lnTo>
                  <a:lnTo>
                    <a:pt x="450" y="141"/>
                  </a:lnTo>
                  <a:lnTo>
                    <a:pt x="438" y="159"/>
                  </a:lnTo>
                  <a:lnTo>
                    <a:pt x="424" y="177"/>
                  </a:lnTo>
                  <a:lnTo>
                    <a:pt x="410" y="194"/>
                  </a:lnTo>
                  <a:lnTo>
                    <a:pt x="396" y="211"/>
                  </a:lnTo>
                  <a:lnTo>
                    <a:pt x="381" y="227"/>
                  </a:lnTo>
                  <a:lnTo>
                    <a:pt x="365" y="243"/>
                  </a:lnTo>
                  <a:lnTo>
                    <a:pt x="349" y="258"/>
                  </a:lnTo>
                  <a:lnTo>
                    <a:pt x="333" y="273"/>
                  </a:lnTo>
                  <a:lnTo>
                    <a:pt x="316" y="287"/>
                  </a:lnTo>
                  <a:lnTo>
                    <a:pt x="299" y="301"/>
                  </a:lnTo>
                  <a:lnTo>
                    <a:pt x="281" y="314"/>
                  </a:lnTo>
                  <a:lnTo>
                    <a:pt x="263" y="327"/>
                  </a:lnTo>
                  <a:lnTo>
                    <a:pt x="245" y="339"/>
                  </a:lnTo>
                  <a:lnTo>
                    <a:pt x="226" y="350"/>
                  </a:lnTo>
                  <a:lnTo>
                    <a:pt x="207" y="361"/>
                  </a:lnTo>
                  <a:lnTo>
                    <a:pt x="187" y="371"/>
                  </a:lnTo>
                  <a:lnTo>
                    <a:pt x="168" y="381"/>
                  </a:lnTo>
                  <a:lnTo>
                    <a:pt x="148" y="389"/>
                  </a:lnTo>
                  <a:lnTo>
                    <a:pt x="128" y="398"/>
                  </a:lnTo>
                  <a:lnTo>
                    <a:pt x="107" y="405"/>
                  </a:lnTo>
                  <a:lnTo>
                    <a:pt x="87" y="412"/>
                  </a:lnTo>
                  <a:lnTo>
                    <a:pt x="66" y="418"/>
                  </a:lnTo>
                  <a:lnTo>
                    <a:pt x="45" y="423"/>
                  </a:lnTo>
                  <a:lnTo>
                    <a:pt x="24" y="427"/>
                  </a:lnTo>
                  <a:lnTo>
                    <a:pt x="3" y="431"/>
                  </a:lnTo>
                  <a:lnTo>
                    <a:pt x="0" y="414"/>
                  </a:lnTo>
                  <a:lnTo>
                    <a:pt x="21" y="411"/>
                  </a:lnTo>
                  <a:lnTo>
                    <a:pt x="41" y="407"/>
                  </a:lnTo>
                  <a:lnTo>
                    <a:pt x="62" y="402"/>
                  </a:lnTo>
                  <a:lnTo>
                    <a:pt x="82" y="396"/>
                  </a:lnTo>
                  <a:lnTo>
                    <a:pt x="102" y="389"/>
                  </a:lnTo>
                  <a:lnTo>
                    <a:pt x="122" y="382"/>
                  </a:lnTo>
                  <a:lnTo>
                    <a:pt x="142" y="374"/>
                  </a:lnTo>
                  <a:lnTo>
                    <a:pt x="161" y="365"/>
                  </a:lnTo>
                  <a:lnTo>
                    <a:pt x="180" y="356"/>
                  </a:lnTo>
                  <a:lnTo>
                    <a:pt x="199" y="346"/>
                  </a:lnTo>
                  <a:lnTo>
                    <a:pt x="218" y="336"/>
                  </a:lnTo>
                  <a:lnTo>
                    <a:pt x="227" y="330"/>
                  </a:lnTo>
                  <a:lnTo>
                    <a:pt x="236" y="325"/>
                  </a:lnTo>
                  <a:lnTo>
                    <a:pt x="254" y="313"/>
                  </a:lnTo>
                  <a:lnTo>
                    <a:pt x="272" y="301"/>
                  </a:lnTo>
                  <a:lnTo>
                    <a:pt x="289" y="288"/>
                  </a:lnTo>
                  <a:lnTo>
                    <a:pt x="306" y="274"/>
                  </a:lnTo>
                  <a:lnTo>
                    <a:pt x="322" y="260"/>
                  </a:lnTo>
                  <a:lnTo>
                    <a:pt x="338" y="246"/>
                  </a:lnTo>
                  <a:lnTo>
                    <a:pt x="346" y="239"/>
                  </a:lnTo>
                  <a:lnTo>
                    <a:pt x="354" y="231"/>
                  </a:lnTo>
                  <a:lnTo>
                    <a:pt x="369" y="216"/>
                  </a:lnTo>
                  <a:lnTo>
                    <a:pt x="384" y="200"/>
                  </a:lnTo>
                  <a:lnTo>
                    <a:pt x="398" y="184"/>
                  </a:lnTo>
                  <a:lnTo>
                    <a:pt x="404" y="175"/>
                  </a:lnTo>
                  <a:lnTo>
                    <a:pt x="411" y="167"/>
                  </a:lnTo>
                  <a:lnTo>
                    <a:pt x="424" y="150"/>
                  </a:lnTo>
                  <a:lnTo>
                    <a:pt x="437" y="132"/>
                  </a:lnTo>
                  <a:lnTo>
                    <a:pt x="449" y="114"/>
                  </a:lnTo>
                  <a:lnTo>
                    <a:pt x="460" y="96"/>
                  </a:lnTo>
                  <a:lnTo>
                    <a:pt x="470" y="77"/>
                  </a:lnTo>
                  <a:lnTo>
                    <a:pt x="480" y="58"/>
                  </a:lnTo>
                  <a:lnTo>
                    <a:pt x="490" y="39"/>
                  </a:lnTo>
                  <a:lnTo>
                    <a:pt x="498" y="20"/>
                  </a:lnTo>
                  <a:lnTo>
                    <a:pt x="506" y="0"/>
                  </a:lnTo>
                  <a:lnTo>
                    <a:pt x="522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sp>
          <p:nvSpPr>
            <p:cNvPr id="89463" name="Freeform 375"/>
            <p:cNvSpPr>
              <a:spLocks noChangeAspect="1"/>
            </p:cNvSpPr>
            <p:nvPr userDrawn="1"/>
          </p:nvSpPr>
          <p:spPr bwMode="black">
            <a:xfrm>
              <a:off x="2980" y="1632"/>
              <a:ext cx="338" cy="428"/>
            </a:xfrm>
            <a:custGeom>
              <a:avLst/>
              <a:gdLst/>
              <a:ahLst/>
              <a:cxnLst>
                <a:cxn ang="0">
                  <a:pos x="22" y="4"/>
                </a:cxn>
                <a:cxn ang="0">
                  <a:pos x="42" y="8"/>
                </a:cxn>
                <a:cxn ang="0">
                  <a:pos x="70" y="16"/>
                </a:cxn>
                <a:cxn ang="0">
                  <a:pos x="88" y="23"/>
                </a:cxn>
                <a:cxn ang="0">
                  <a:pos x="114" y="34"/>
                </a:cxn>
                <a:cxn ang="0">
                  <a:pos x="130" y="42"/>
                </a:cxn>
                <a:cxn ang="0">
                  <a:pos x="162" y="60"/>
                </a:cxn>
                <a:cxn ang="0">
                  <a:pos x="192" y="81"/>
                </a:cxn>
                <a:cxn ang="0">
                  <a:pos x="219" y="105"/>
                </a:cxn>
                <a:cxn ang="0">
                  <a:pos x="231" y="118"/>
                </a:cxn>
                <a:cxn ang="0">
                  <a:pos x="255" y="145"/>
                </a:cxn>
                <a:cxn ang="0">
                  <a:pos x="275" y="174"/>
                </a:cxn>
                <a:cxn ang="0">
                  <a:pos x="293" y="205"/>
                </a:cxn>
                <a:cxn ang="0">
                  <a:pos x="308" y="239"/>
                </a:cxn>
                <a:cxn ang="0">
                  <a:pos x="320" y="274"/>
                </a:cxn>
                <a:cxn ang="0">
                  <a:pos x="329" y="310"/>
                </a:cxn>
                <a:cxn ang="0">
                  <a:pos x="335" y="348"/>
                </a:cxn>
                <a:cxn ang="0">
                  <a:pos x="338" y="388"/>
                </a:cxn>
                <a:cxn ang="0">
                  <a:pos x="337" y="428"/>
                </a:cxn>
                <a:cxn ang="0">
                  <a:pos x="321" y="408"/>
                </a:cxn>
                <a:cxn ang="0">
                  <a:pos x="320" y="369"/>
                </a:cxn>
                <a:cxn ang="0">
                  <a:pos x="316" y="332"/>
                </a:cxn>
                <a:cxn ang="0">
                  <a:pos x="309" y="296"/>
                </a:cxn>
                <a:cxn ang="0">
                  <a:pos x="299" y="261"/>
                </a:cxn>
                <a:cxn ang="0">
                  <a:pos x="286" y="229"/>
                </a:cxn>
                <a:cxn ang="0">
                  <a:pos x="270" y="198"/>
                </a:cxn>
                <a:cxn ang="0">
                  <a:pos x="262" y="183"/>
                </a:cxn>
                <a:cxn ang="0">
                  <a:pos x="242" y="155"/>
                </a:cxn>
                <a:cxn ang="0">
                  <a:pos x="219" y="129"/>
                </a:cxn>
                <a:cxn ang="0">
                  <a:pos x="195" y="105"/>
                </a:cxn>
                <a:cxn ang="0">
                  <a:pos x="167" y="84"/>
                </a:cxn>
                <a:cxn ang="0">
                  <a:pos x="138" y="65"/>
                </a:cxn>
                <a:cxn ang="0">
                  <a:pos x="107" y="49"/>
                </a:cxn>
                <a:cxn ang="0">
                  <a:pos x="73" y="35"/>
                </a:cxn>
                <a:cxn ang="0">
                  <a:pos x="37" y="24"/>
                </a:cxn>
                <a:cxn ang="0">
                  <a:pos x="0" y="17"/>
                </a:cxn>
              </a:cxnLst>
              <a:rect l="0" t="0" r="r" b="b"/>
              <a:pathLst>
                <a:path w="338" h="428">
                  <a:moveTo>
                    <a:pt x="3" y="0"/>
                  </a:moveTo>
                  <a:lnTo>
                    <a:pt x="22" y="4"/>
                  </a:lnTo>
                  <a:lnTo>
                    <a:pt x="32" y="6"/>
                  </a:lnTo>
                  <a:lnTo>
                    <a:pt x="42" y="8"/>
                  </a:lnTo>
                  <a:lnTo>
                    <a:pt x="60" y="14"/>
                  </a:lnTo>
                  <a:lnTo>
                    <a:pt x="70" y="16"/>
                  </a:lnTo>
                  <a:lnTo>
                    <a:pt x="79" y="19"/>
                  </a:lnTo>
                  <a:lnTo>
                    <a:pt x="88" y="23"/>
                  </a:lnTo>
                  <a:lnTo>
                    <a:pt x="96" y="26"/>
                  </a:lnTo>
                  <a:lnTo>
                    <a:pt x="114" y="34"/>
                  </a:lnTo>
                  <a:lnTo>
                    <a:pt x="122" y="38"/>
                  </a:lnTo>
                  <a:lnTo>
                    <a:pt x="130" y="42"/>
                  </a:lnTo>
                  <a:lnTo>
                    <a:pt x="147" y="51"/>
                  </a:lnTo>
                  <a:lnTo>
                    <a:pt x="162" y="60"/>
                  </a:lnTo>
                  <a:lnTo>
                    <a:pt x="177" y="70"/>
                  </a:lnTo>
                  <a:lnTo>
                    <a:pt x="192" y="81"/>
                  </a:lnTo>
                  <a:lnTo>
                    <a:pt x="206" y="93"/>
                  </a:lnTo>
                  <a:lnTo>
                    <a:pt x="219" y="105"/>
                  </a:lnTo>
                  <a:lnTo>
                    <a:pt x="225" y="111"/>
                  </a:lnTo>
                  <a:lnTo>
                    <a:pt x="231" y="118"/>
                  </a:lnTo>
                  <a:lnTo>
                    <a:pt x="243" y="131"/>
                  </a:lnTo>
                  <a:lnTo>
                    <a:pt x="255" y="145"/>
                  </a:lnTo>
                  <a:lnTo>
                    <a:pt x="265" y="159"/>
                  </a:lnTo>
                  <a:lnTo>
                    <a:pt x="275" y="174"/>
                  </a:lnTo>
                  <a:lnTo>
                    <a:pt x="285" y="189"/>
                  </a:lnTo>
                  <a:lnTo>
                    <a:pt x="293" y="205"/>
                  </a:lnTo>
                  <a:lnTo>
                    <a:pt x="301" y="222"/>
                  </a:lnTo>
                  <a:lnTo>
                    <a:pt x="308" y="239"/>
                  </a:lnTo>
                  <a:lnTo>
                    <a:pt x="315" y="256"/>
                  </a:lnTo>
                  <a:lnTo>
                    <a:pt x="320" y="274"/>
                  </a:lnTo>
                  <a:lnTo>
                    <a:pt x="325" y="292"/>
                  </a:lnTo>
                  <a:lnTo>
                    <a:pt x="329" y="310"/>
                  </a:lnTo>
                  <a:lnTo>
                    <a:pt x="333" y="329"/>
                  </a:lnTo>
                  <a:lnTo>
                    <a:pt x="335" y="348"/>
                  </a:lnTo>
                  <a:lnTo>
                    <a:pt x="337" y="368"/>
                  </a:lnTo>
                  <a:lnTo>
                    <a:pt x="338" y="388"/>
                  </a:lnTo>
                  <a:lnTo>
                    <a:pt x="338" y="408"/>
                  </a:lnTo>
                  <a:lnTo>
                    <a:pt x="337" y="428"/>
                  </a:lnTo>
                  <a:lnTo>
                    <a:pt x="320" y="427"/>
                  </a:lnTo>
                  <a:lnTo>
                    <a:pt x="321" y="408"/>
                  </a:lnTo>
                  <a:lnTo>
                    <a:pt x="321" y="388"/>
                  </a:lnTo>
                  <a:lnTo>
                    <a:pt x="320" y="369"/>
                  </a:lnTo>
                  <a:lnTo>
                    <a:pt x="319" y="350"/>
                  </a:lnTo>
                  <a:lnTo>
                    <a:pt x="316" y="332"/>
                  </a:lnTo>
                  <a:lnTo>
                    <a:pt x="313" y="314"/>
                  </a:lnTo>
                  <a:lnTo>
                    <a:pt x="309" y="296"/>
                  </a:lnTo>
                  <a:lnTo>
                    <a:pt x="305" y="278"/>
                  </a:lnTo>
                  <a:lnTo>
                    <a:pt x="299" y="261"/>
                  </a:lnTo>
                  <a:lnTo>
                    <a:pt x="293" y="245"/>
                  </a:lnTo>
                  <a:lnTo>
                    <a:pt x="286" y="229"/>
                  </a:lnTo>
                  <a:lnTo>
                    <a:pt x="279" y="213"/>
                  </a:lnTo>
                  <a:lnTo>
                    <a:pt x="270" y="198"/>
                  </a:lnTo>
                  <a:lnTo>
                    <a:pt x="266" y="190"/>
                  </a:lnTo>
                  <a:lnTo>
                    <a:pt x="262" y="183"/>
                  </a:lnTo>
                  <a:lnTo>
                    <a:pt x="252" y="169"/>
                  </a:lnTo>
                  <a:lnTo>
                    <a:pt x="242" y="155"/>
                  </a:lnTo>
                  <a:lnTo>
                    <a:pt x="231" y="142"/>
                  </a:lnTo>
                  <a:lnTo>
                    <a:pt x="219" y="129"/>
                  </a:lnTo>
                  <a:lnTo>
                    <a:pt x="207" y="117"/>
                  </a:lnTo>
                  <a:lnTo>
                    <a:pt x="195" y="105"/>
                  </a:lnTo>
                  <a:lnTo>
                    <a:pt x="181" y="94"/>
                  </a:lnTo>
                  <a:lnTo>
                    <a:pt x="167" y="84"/>
                  </a:lnTo>
                  <a:lnTo>
                    <a:pt x="153" y="74"/>
                  </a:lnTo>
                  <a:lnTo>
                    <a:pt x="138" y="65"/>
                  </a:lnTo>
                  <a:lnTo>
                    <a:pt x="123" y="56"/>
                  </a:lnTo>
                  <a:lnTo>
                    <a:pt x="107" y="49"/>
                  </a:lnTo>
                  <a:lnTo>
                    <a:pt x="90" y="41"/>
                  </a:lnTo>
                  <a:lnTo>
                    <a:pt x="73" y="35"/>
                  </a:lnTo>
                  <a:lnTo>
                    <a:pt x="55" y="29"/>
                  </a:lnTo>
                  <a:lnTo>
                    <a:pt x="37" y="24"/>
                  </a:lnTo>
                  <a:lnTo>
                    <a:pt x="19" y="20"/>
                  </a:lnTo>
                  <a:lnTo>
                    <a:pt x="0" y="17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sp>
          <p:nvSpPr>
            <p:cNvPr id="89464" name="Freeform 376"/>
            <p:cNvSpPr>
              <a:spLocks noChangeAspect="1"/>
            </p:cNvSpPr>
            <p:nvPr userDrawn="1"/>
          </p:nvSpPr>
          <p:spPr bwMode="black">
            <a:xfrm>
              <a:off x="3918" y="1805"/>
              <a:ext cx="867" cy="679"/>
            </a:xfrm>
            <a:custGeom>
              <a:avLst/>
              <a:gdLst/>
              <a:ahLst/>
              <a:cxnLst>
                <a:cxn ang="0">
                  <a:pos x="0" y="504"/>
                </a:cxn>
                <a:cxn ang="0">
                  <a:pos x="10" y="554"/>
                </a:cxn>
                <a:cxn ang="0">
                  <a:pos x="34" y="595"/>
                </a:cxn>
                <a:cxn ang="0">
                  <a:pos x="72" y="627"/>
                </a:cxn>
                <a:cxn ang="0">
                  <a:pos x="124" y="651"/>
                </a:cxn>
                <a:cxn ang="0">
                  <a:pos x="210" y="671"/>
                </a:cxn>
                <a:cxn ang="0">
                  <a:pos x="319" y="680"/>
                </a:cxn>
                <a:cxn ang="0">
                  <a:pos x="442" y="679"/>
                </a:cxn>
                <a:cxn ang="0">
                  <a:pos x="549" y="668"/>
                </a:cxn>
                <a:cxn ang="0">
                  <a:pos x="638" y="646"/>
                </a:cxn>
                <a:cxn ang="0">
                  <a:pos x="710" y="614"/>
                </a:cxn>
                <a:cxn ang="0">
                  <a:pos x="765" y="570"/>
                </a:cxn>
                <a:cxn ang="0">
                  <a:pos x="797" y="527"/>
                </a:cxn>
                <a:cxn ang="0">
                  <a:pos x="821" y="464"/>
                </a:cxn>
                <a:cxn ang="0">
                  <a:pos x="826" y="408"/>
                </a:cxn>
                <a:cxn ang="0">
                  <a:pos x="816" y="373"/>
                </a:cxn>
                <a:cxn ang="0">
                  <a:pos x="796" y="346"/>
                </a:cxn>
                <a:cxn ang="0">
                  <a:pos x="770" y="329"/>
                </a:cxn>
                <a:cxn ang="0">
                  <a:pos x="736" y="309"/>
                </a:cxn>
                <a:cxn ang="0">
                  <a:pos x="793" y="286"/>
                </a:cxn>
                <a:cxn ang="0">
                  <a:pos x="834" y="250"/>
                </a:cxn>
                <a:cxn ang="0">
                  <a:pos x="863" y="194"/>
                </a:cxn>
                <a:cxn ang="0">
                  <a:pos x="870" y="136"/>
                </a:cxn>
                <a:cxn ang="0">
                  <a:pos x="860" y="99"/>
                </a:cxn>
                <a:cxn ang="0">
                  <a:pos x="829" y="61"/>
                </a:cxn>
                <a:cxn ang="0">
                  <a:pos x="776" y="33"/>
                </a:cxn>
                <a:cxn ang="0">
                  <a:pos x="709" y="15"/>
                </a:cxn>
                <a:cxn ang="0">
                  <a:pos x="604" y="3"/>
                </a:cxn>
                <a:cxn ang="0">
                  <a:pos x="465" y="1"/>
                </a:cxn>
                <a:cxn ang="0">
                  <a:pos x="363" y="9"/>
                </a:cxn>
                <a:cxn ang="0">
                  <a:pos x="294" y="21"/>
                </a:cxn>
                <a:cxn ang="0">
                  <a:pos x="221" y="44"/>
                </a:cxn>
                <a:cxn ang="0">
                  <a:pos x="163" y="78"/>
                </a:cxn>
                <a:cxn ang="0">
                  <a:pos x="120" y="122"/>
                </a:cxn>
                <a:cxn ang="0">
                  <a:pos x="91" y="177"/>
                </a:cxn>
                <a:cxn ang="0">
                  <a:pos x="377" y="177"/>
                </a:cxn>
                <a:cxn ang="0">
                  <a:pos x="404" y="162"/>
                </a:cxn>
                <a:cxn ang="0">
                  <a:pos x="446" y="155"/>
                </a:cxn>
                <a:cxn ang="0">
                  <a:pos x="519" y="156"/>
                </a:cxn>
                <a:cxn ang="0">
                  <a:pos x="559" y="164"/>
                </a:cxn>
                <a:cxn ang="0">
                  <a:pos x="585" y="182"/>
                </a:cxn>
                <a:cxn ang="0">
                  <a:pos x="585" y="211"/>
                </a:cxn>
                <a:cxn ang="0">
                  <a:pos x="570" y="231"/>
                </a:cxn>
                <a:cxn ang="0">
                  <a:pos x="533" y="243"/>
                </a:cxn>
                <a:cxn ang="0">
                  <a:pos x="330" y="246"/>
                </a:cxn>
                <a:cxn ang="0">
                  <a:pos x="503" y="403"/>
                </a:cxn>
                <a:cxn ang="0">
                  <a:pos x="537" y="415"/>
                </a:cxn>
                <a:cxn ang="0">
                  <a:pos x="549" y="433"/>
                </a:cxn>
                <a:cxn ang="0">
                  <a:pos x="547" y="458"/>
                </a:cxn>
                <a:cxn ang="0">
                  <a:pos x="528" y="486"/>
                </a:cxn>
                <a:cxn ang="0">
                  <a:pos x="486" y="505"/>
                </a:cxn>
                <a:cxn ang="0">
                  <a:pos x="419" y="512"/>
                </a:cxn>
                <a:cxn ang="0">
                  <a:pos x="347" y="509"/>
                </a:cxn>
                <a:cxn ang="0">
                  <a:pos x="303" y="494"/>
                </a:cxn>
                <a:cxn ang="0">
                  <a:pos x="282" y="476"/>
                </a:cxn>
                <a:cxn ang="0">
                  <a:pos x="273" y="454"/>
                </a:cxn>
              </a:cxnLst>
              <a:rect l="0" t="0" r="r" b="b"/>
              <a:pathLst>
                <a:path w="870" h="681">
                  <a:moveTo>
                    <a:pt x="5" y="445"/>
                  </a:moveTo>
                  <a:lnTo>
                    <a:pt x="3" y="461"/>
                  </a:lnTo>
                  <a:lnTo>
                    <a:pt x="1" y="476"/>
                  </a:lnTo>
                  <a:lnTo>
                    <a:pt x="0" y="490"/>
                  </a:lnTo>
                  <a:lnTo>
                    <a:pt x="0" y="504"/>
                  </a:lnTo>
                  <a:lnTo>
                    <a:pt x="1" y="518"/>
                  </a:lnTo>
                  <a:lnTo>
                    <a:pt x="3" y="530"/>
                  </a:lnTo>
                  <a:lnTo>
                    <a:pt x="6" y="542"/>
                  </a:lnTo>
                  <a:lnTo>
                    <a:pt x="8" y="548"/>
                  </a:lnTo>
                  <a:lnTo>
                    <a:pt x="10" y="554"/>
                  </a:lnTo>
                  <a:lnTo>
                    <a:pt x="15" y="565"/>
                  </a:lnTo>
                  <a:lnTo>
                    <a:pt x="20" y="575"/>
                  </a:lnTo>
                  <a:lnTo>
                    <a:pt x="23" y="580"/>
                  </a:lnTo>
                  <a:lnTo>
                    <a:pt x="26" y="585"/>
                  </a:lnTo>
                  <a:lnTo>
                    <a:pt x="34" y="595"/>
                  </a:lnTo>
                  <a:lnTo>
                    <a:pt x="38" y="599"/>
                  </a:lnTo>
                  <a:lnTo>
                    <a:pt x="42" y="604"/>
                  </a:lnTo>
                  <a:lnTo>
                    <a:pt x="51" y="612"/>
                  </a:lnTo>
                  <a:lnTo>
                    <a:pt x="61" y="620"/>
                  </a:lnTo>
                  <a:lnTo>
                    <a:pt x="72" y="627"/>
                  </a:lnTo>
                  <a:lnTo>
                    <a:pt x="83" y="634"/>
                  </a:lnTo>
                  <a:lnTo>
                    <a:pt x="96" y="640"/>
                  </a:lnTo>
                  <a:lnTo>
                    <a:pt x="110" y="646"/>
                  </a:lnTo>
                  <a:lnTo>
                    <a:pt x="117" y="649"/>
                  </a:lnTo>
                  <a:lnTo>
                    <a:pt x="124" y="651"/>
                  </a:lnTo>
                  <a:lnTo>
                    <a:pt x="139" y="656"/>
                  </a:lnTo>
                  <a:lnTo>
                    <a:pt x="156" y="661"/>
                  </a:lnTo>
                  <a:lnTo>
                    <a:pt x="173" y="665"/>
                  </a:lnTo>
                  <a:lnTo>
                    <a:pt x="191" y="668"/>
                  </a:lnTo>
                  <a:lnTo>
                    <a:pt x="210" y="671"/>
                  </a:lnTo>
                  <a:lnTo>
                    <a:pt x="230" y="674"/>
                  </a:lnTo>
                  <a:lnTo>
                    <a:pt x="251" y="676"/>
                  </a:lnTo>
                  <a:lnTo>
                    <a:pt x="273" y="678"/>
                  </a:lnTo>
                  <a:lnTo>
                    <a:pt x="295" y="679"/>
                  </a:lnTo>
                  <a:lnTo>
                    <a:pt x="319" y="680"/>
                  </a:lnTo>
                  <a:lnTo>
                    <a:pt x="343" y="681"/>
                  </a:lnTo>
                  <a:lnTo>
                    <a:pt x="369" y="681"/>
                  </a:lnTo>
                  <a:lnTo>
                    <a:pt x="394" y="681"/>
                  </a:lnTo>
                  <a:lnTo>
                    <a:pt x="418" y="680"/>
                  </a:lnTo>
                  <a:lnTo>
                    <a:pt x="442" y="679"/>
                  </a:lnTo>
                  <a:lnTo>
                    <a:pt x="464" y="678"/>
                  </a:lnTo>
                  <a:lnTo>
                    <a:pt x="486" y="676"/>
                  </a:lnTo>
                  <a:lnTo>
                    <a:pt x="508" y="674"/>
                  </a:lnTo>
                  <a:lnTo>
                    <a:pt x="529" y="671"/>
                  </a:lnTo>
                  <a:lnTo>
                    <a:pt x="549" y="668"/>
                  </a:lnTo>
                  <a:lnTo>
                    <a:pt x="568" y="664"/>
                  </a:lnTo>
                  <a:lnTo>
                    <a:pt x="587" y="660"/>
                  </a:lnTo>
                  <a:lnTo>
                    <a:pt x="605" y="656"/>
                  </a:lnTo>
                  <a:lnTo>
                    <a:pt x="622" y="651"/>
                  </a:lnTo>
                  <a:lnTo>
                    <a:pt x="638" y="646"/>
                  </a:lnTo>
                  <a:lnTo>
                    <a:pt x="654" y="640"/>
                  </a:lnTo>
                  <a:lnTo>
                    <a:pt x="669" y="634"/>
                  </a:lnTo>
                  <a:lnTo>
                    <a:pt x="684" y="628"/>
                  </a:lnTo>
                  <a:lnTo>
                    <a:pt x="697" y="621"/>
                  </a:lnTo>
                  <a:lnTo>
                    <a:pt x="710" y="614"/>
                  </a:lnTo>
                  <a:lnTo>
                    <a:pt x="723" y="606"/>
                  </a:lnTo>
                  <a:lnTo>
                    <a:pt x="735" y="598"/>
                  </a:lnTo>
                  <a:lnTo>
                    <a:pt x="746" y="589"/>
                  </a:lnTo>
                  <a:lnTo>
                    <a:pt x="756" y="580"/>
                  </a:lnTo>
                  <a:lnTo>
                    <a:pt x="765" y="570"/>
                  </a:lnTo>
                  <a:lnTo>
                    <a:pt x="774" y="560"/>
                  </a:lnTo>
                  <a:lnTo>
                    <a:pt x="783" y="550"/>
                  </a:lnTo>
                  <a:lnTo>
                    <a:pt x="787" y="544"/>
                  </a:lnTo>
                  <a:lnTo>
                    <a:pt x="790" y="539"/>
                  </a:lnTo>
                  <a:lnTo>
                    <a:pt x="797" y="527"/>
                  </a:lnTo>
                  <a:lnTo>
                    <a:pt x="803" y="516"/>
                  </a:lnTo>
                  <a:lnTo>
                    <a:pt x="809" y="503"/>
                  </a:lnTo>
                  <a:lnTo>
                    <a:pt x="814" y="491"/>
                  </a:lnTo>
                  <a:lnTo>
                    <a:pt x="818" y="477"/>
                  </a:lnTo>
                  <a:lnTo>
                    <a:pt x="821" y="464"/>
                  </a:lnTo>
                  <a:lnTo>
                    <a:pt x="824" y="448"/>
                  </a:lnTo>
                  <a:lnTo>
                    <a:pt x="826" y="434"/>
                  </a:lnTo>
                  <a:lnTo>
                    <a:pt x="826" y="420"/>
                  </a:lnTo>
                  <a:lnTo>
                    <a:pt x="826" y="414"/>
                  </a:lnTo>
                  <a:lnTo>
                    <a:pt x="826" y="408"/>
                  </a:lnTo>
                  <a:lnTo>
                    <a:pt x="825" y="401"/>
                  </a:lnTo>
                  <a:lnTo>
                    <a:pt x="824" y="395"/>
                  </a:lnTo>
                  <a:lnTo>
                    <a:pt x="822" y="390"/>
                  </a:lnTo>
                  <a:lnTo>
                    <a:pt x="821" y="384"/>
                  </a:lnTo>
                  <a:lnTo>
                    <a:pt x="816" y="373"/>
                  </a:lnTo>
                  <a:lnTo>
                    <a:pt x="811" y="364"/>
                  </a:lnTo>
                  <a:lnTo>
                    <a:pt x="807" y="359"/>
                  </a:lnTo>
                  <a:lnTo>
                    <a:pt x="804" y="355"/>
                  </a:lnTo>
                  <a:lnTo>
                    <a:pt x="800" y="350"/>
                  </a:lnTo>
                  <a:lnTo>
                    <a:pt x="796" y="346"/>
                  </a:lnTo>
                  <a:lnTo>
                    <a:pt x="791" y="342"/>
                  </a:lnTo>
                  <a:lnTo>
                    <a:pt x="787" y="339"/>
                  </a:lnTo>
                  <a:lnTo>
                    <a:pt x="782" y="335"/>
                  </a:lnTo>
                  <a:lnTo>
                    <a:pt x="776" y="332"/>
                  </a:lnTo>
                  <a:lnTo>
                    <a:pt x="770" y="329"/>
                  </a:lnTo>
                  <a:lnTo>
                    <a:pt x="764" y="326"/>
                  </a:lnTo>
                  <a:lnTo>
                    <a:pt x="752" y="321"/>
                  </a:lnTo>
                  <a:lnTo>
                    <a:pt x="737" y="316"/>
                  </a:lnTo>
                  <a:lnTo>
                    <a:pt x="722" y="313"/>
                  </a:lnTo>
                  <a:lnTo>
                    <a:pt x="736" y="309"/>
                  </a:lnTo>
                  <a:lnTo>
                    <a:pt x="750" y="305"/>
                  </a:lnTo>
                  <a:lnTo>
                    <a:pt x="763" y="301"/>
                  </a:lnTo>
                  <a:lnTo>
                    <a:pt x="776" y="295"/>
                  </a:lnTo>
                  <a:lnTo>
                    <a:pt x="787" y="289"/>
                  </a:lnTo>
                  <a:lnTo>
                    <a:pt x="793" y="286"/>
                  </a:lnTo>
                  <a:lnTo>
                    <a:pt x="798" y="283"/>
                  </a:lnTo>
                  <a:lnTo>
                    <a:pt x="808" y="275"/>
                  </a:lnTo>
                  <a:lnTo>
                    <a:pt x="818" y="267"/>
                  </a:lnTo>
                  <a:lnTo>
                    <a:pt x="826" y="259"/>
                  </a:lnTo>
                  <a:lnTo>
                    <a:pt x="834" y="250"/>
                  </a:lnTo>
                  <a:lnTo>
                    <a:pt x="841" y="240"/>
                  </a:lnTo>
                  <a:lnTo>
                    <a:pt x="848" y="229"/>
                  </a:lnTo>
                  <a:lnTo>
                    <a:pt x="854" y="218"/>
                  </a:lnTo>
                  <a:lnTo>
                    <a:pt x="858" y="206"/>
                  </a:lnTo>
                  <a:lnTo>
                    <a:pt x="863" y="194"/>
                  </a:lnTo>
                  <a:lnTo>
                    <a:pt x="866" y="181"/>
                  </a:lnTo>
                  <a:lnTo>
                    <a:pt x="868" y="169"/>
                  </a:lnTo>
                  <a:lnTo>
                    <a:pt x="870" y="158"/>
                  </a:lnTo>
                  <a:lnTo>
                    <a:pt x="870" y="147"/>
                  </a:lnTo>
                  <a:lnTo>
                    <a:pt x="870" y="136"/>
                  </a:lnTo>
                  <a:lnTo>
                    <a:pt x="869" y="126"/>
                  </a:lnTo>
                  <a:lnTo>
                    <a:pt x="867" y="117"/>
                  </a:lnTo>
                  <a:lnTo>
                    <a:pt x="864" y="108"/>
                  </a:lnTo>
                  <a:lnTo>
                    <a:pt x="862" y="103"/>
                  </a:lnTo>
                  <a:lnTo>
                    <a:pt x="860" y="99"/>
                  </a:lnTo>
                  <a:lnTo>
                    <a:pt x="856" y="90"/>
                  </a:lnTo>
                  <a:lnTo>
                    <a:pt x="850" y="82"/>
                  </a:lnTo>
                  <a:lnTo>
                    <a:pt x="844" y="75"/>
                  </a:lnTo>
                  <a:lnTo>
                    <a:pt x="837" y="68"/>
                  </a:lnTo>
                  <a:lnTo>
                    <a:pt x="829" y="61"/>
                  </a:lnTo>
                  <a:lnTo>
                    <a:pt x="820" y="54"/>
                  </a:lnTo>
                  <a:lnTo>
                    <a:pt x="810" y="48"/>
                  </a:lnTo>
                  <a:lnTo>
                    <a:pt x="800" y="43"/>
                  </a:lnTo>
                  <a:lnTo>
                    <a:pt x="788" y="37"/>
                  </a:lnTo>
                  <a:lnTo>
                    <a:pt x="776" y="33"/>
                  </a:lnTo>
                  <a:lnTo>
                    <a:pt x="763" y="28"/>
                  </a:lnTo>
                  <a:lnTo>
                    <a:pt x="748" y="24"/>
                  </a:lnTo>
                  <a:lnTo>
                    <a:pt x="733" y="20"/>
                  </a:lnTo>
                  <a:lnTo>
                    <a:pt x="718" y="17"/>
                  </a:lnTo>
                  <a:lnTo>
                    <a:pt x="709" y="15"/>
                  </a:lnTo>
                  <a:lnTo>
                    <a:pt x="701" y="13"/>
                  </a:lnTo>
                  <a:lnTo>
                    <a:pt x="683" y="11"/>
                  </a:lnTo>
                  <a:lnTo>
                    <a:pt x="665" y="8"/>
                  </a:lnTo>
                  <a:lnTo>
                    <a:pt x="645" y="6"/>
                  </a:lnTo>
                  <a:lnTo>
                    <a:pt x="604" y="3"/>
                  </a:lnTo>
                  <a:lnTo>
                    <a:pt x="559" y="1"/>
                  </a:lnTo>
                  <a:lnTo>
                    <a:pt x="535" y="1"/>
                  </a:lnTo>
                  <a:lnTo>
                    <a:pt x="510" y="0"/>
                  </a:lnTo>
                  <a:lnTo>
                    <a:pt x="487" y="1"/>
                  </a:lnTo>
                  <a:lnTo>
                    <a:pt x="465" y="1"/>
                  </a:lnTo>
                  <a:lnTo>
                    <a:pt x="443" y="2"/>
                  </a:lnTo>
                  <a:lnTo>
                    <a:pt x="422" y="3"/>
                  </a:lnTo>
                  <a:lnTo>
                    <a:pt x="402" y="5"/>
                  </a:lnTo>
                  <a:lnTo>
                    <a:pt x="382" y="6"/>
                  </a:lnTo>
                  <a:lnTo>
                    <a:pt x="363" y="9"/>
                  </a:lnTo>
                  <a:lnTo>
                    <a:pt x="345" y="11"/>
                  </a:lnTo>
                  <a:lnTo>
                    <a:pt x="336" y="12"/>
                  </a:lnTo>
                  <a:lnTo>
                    <a:pt x="327" y="14"/>
                  </a:lnTo>
                  <a:lnTo>
                    <a:pt x="310" y="17"/>
                  </a:lnTo>
                  <a:lnTo>
                    <a:pt x="294" y="21"/>
                  </a:lnTo>
                  <a:lnTo>
                    <a:pt x="278" y="25"/>
                  </a:lnTo>
                  <a:lnTo>
                    <a:pt x="263" y="29"/>
                  </a:lnTo>
                  <a:lnTo>
                    <a:pt x="248" y="34"/>
                  </a:lnTo>
                  <a:lnTo>
                    <a:pt x="234" y="39"/>
                  </a:lnTo>
                  <a:lnTo>
                    <a:pt x="221" y="44"/>
                  </a:lnTo>
                  <a:lnTo>
                    <a:pt x="208" y="50"/>
                  </a:lnTo>
                  <a:lnTo>
                    <a:pt x="196" y="57"/>
                  </a:lnTo>
                  <a:lnTo>
                    <a:pt x="184" y="63"/>
                  </a:lnTo>
                  <a:lnTo>
                    <a:pt x="173" y="70"/>
                  </a:lnTo>
                  <a:lnTo>
                    <a:pt x="163" y="78"/>
                  </a:lnTo>
                  <a:lnTo>
                    <a:pt x="153" y="86"/>
                  </a:lnTo>
                  <a:lnTo>
                    <a:pt x="144" y="94"/>
                  </a:lnTo>
                  <a:lnTo>
                    <a:pt x="135" y="103"/>
                  </a:lnTo>
                  <a:lnTo>
                    <a:pt x="127" y="112"/>
                  </a:lnTo>
                  <a:lnTo>
                    <a:pt x="120" y="122"/>
                  </a:lnTo>
                  <a:lnTo>
                    <a:pt x="113" y="132"/>
                  </a:lnTo>
                  <a:lnTo>
                    <a:pt x="107" y="143"/>
                  </a:lnTo>
                  <a:lnTo>
                    <a:pt x="101" y="154"/>
                  </a:lnTo>
                  <a:lnTo>
                    <a:pt x="96" y="165"/>
                  </a:lnTo>
                  <a:lnTo>
                    <a:pt x="91" y="177"/>
                  </a:lnTo>
                  <a:lnTo>
                    <a:pt x="87" y="189"/>
                  </a:lnTo>
                  <a:lnTo>
                    <a:pt x="368" y="189"/>
                  </a:lnTo>
                  <a:lnTo>
                    <a:pt x="370" y="185"/>
                  </a:lnTo>
                  <a:lnTo>
                    <a:pt x="373" y="181"/>
                  </a:lnTo>
                  <a:lnTo>
                    <a:pt x="377" y="177"/>
                  </a:lnTo>
                  <a:lnTo>
                    <a:pt x="381" y="173"/>
                  </a:lnTo>
                  <a:lnTo>
                    <a:pt x="386" y="170"/>
                  </a:lnTo>
                  <a:lnTo>
                    <a:pt x="392" y="167"/>
                  </a:lnTo>
                  <a:lnTo>
                    <a:pt x="398" y="165"/>
                  </a:lnTo>
                  <a:lnTo>
                    <a:pt x="404" y="162"/>
                  </a:lnTo>
                  <a:lnTo>
                    <a:pt x="412" y="160"/>
                  </a:lnTo>
                  <a:lnTo>
                    <a:pt x="419" y="159"/>
                  </a:lnTo>
                  <a:lnTo>
                    <a:pt x="428" y="157"/>
                  </a:lnTo>
                  <a:lnTo>
                    <a:pt x="437" y="156"/>
                  </a:lnTo>
                  <a:lnTo>
                    <a:pt x="446" y="155"/>
                  </a:lnTo>
                  <a:lnTo>
                    <a:pt x="457" y="155"/>
                  </a:lnTo>
                  <a:lnTo>
                    <a:pt x="479" y="154"/>
                  </a:lnTo>
                  <a:lnTo>
                    <a:pt x="493" y="154"/>
                  </a:lnTo>
                  <a:lnTo>
                    <a:pt x="507" y="155"/>
                  </a:lnTo>
                  <a:lnTo>
                    <a:pt x="519" y="156"/>
                  </a:lnTo>
                  <a:lnTo>
                    <a:pt x="531" y="157"/>
                  </a:lnTo>
                  <a:lnTo>
                    <a:pt x="541" y="159"/>
                  </a:lnTo>
                  <a:lnTo>
                    <a:pt x="546" y="160"/>
                  </a:lnTo>
                  <a:lnTo>
                    <a:pt x="550" y="161"/>
                  </a:lnTo>
                  <a:lnTo>
                    <a:pt x="559" y="164"/>
                  </a:lnTo>
                  <a:lnTo>
                    <a:pt x="566" y="167"/>
                  </a:lnTo>
                  <a:lnTo>
                    <a:pt x="572" y="170"/>
                  </a:lnTo>
                  <a:lnTo>
                    <a:pt x="577" y="174"/>
                  </a:lnTo>
                  <a:lnTo>
                    <a:pt x="582" y="178"/>
                  </a:lnTo>
                  <a:lnTo>
                    <a:pt x="585" y="182"/>
                  </a:lnTo>
                  <a:lnTo>
                    <a:pt x="587" y="187"/>
                  </a:lnTo>
                  <a:lnTo>
                    <a:pt x="588" y="192"/>
                  </a:lnTo>
                  <a:lnTo>
                    <a:pt x="588" y="198"/>
                  </a:lnTo>
                  <a:lnTo>
                    <a:pt x="587" y="204"/>
                  </a:lnTo>
                  <a:lnTo>
                    <a:pt x="585" y="211"/>
                  </a:lnTo>
                  <a:lnTo>
                    <a:pt x="583" y="217"/>
                  </a:lnTo>
                  <a:lnTo>
                    <a:pt x="579" y="222"/>
                  </a:lnTo>
                  <a:lnTo>
                    <a:pt x="577" y="224"/>
                  </a:lnTo>
                  <a:lnTo>
                    <a:pt x="575" y="227"/>
                  </a:lnTo>
                  <a:lnTo>
                    <a:pt x="570" y="231"/>
                  </a:lnTo>
                  <a:lnTo>
                    <a:pt x="564" y="234"/>
                  </a:lnTo>
                  <a:lnTo>
                    <a:pt x="558" y="237"/>
                  </a:lnTo>
                  <a:lnTo>
                    <a:pt x="550" y="239"/>
                  </a:lnTo>
                  <a:lnTo>
                    <a:pt x="542" y="241"/>
                  </a:lnTo>
                  <a:lnTo>
                    <a:pt x="533" y="243"/>
                  </a:lnTo>
                  <a:lnTo>
                    <a:pt x="523" y="244"/>
                  </a:lnTo>
                  <a:lnTo>
                    <a:pt x="513" y="245"/>
                  </a:lnTo>
                  <a:lnTo>
                    <a:pt x="489" y="246"/>
                  </a:lnTo>
                  <a:lnTo>
                    <a:pt x="462" y="246"/>
                  </a:lnTo>
                  <a:lnTo>
                    <a:pt x="330" y="246"/>
                  </a:lnTo>
                  <a:lnTo>
                    <a:pt x="295" y="399"/>
                  </a:lnTo>
                  <a:lnTo>
                    <a:pt x="438" y="399"/>
                  </a:lnTo>
                  <a:lnTo>
                    <a:pt x="467" y="400"/>
                  </a:lnTo>
                  <a:lnTo>
                    <a:pt x="492" y="402"/>
                  </a:lnTo>
                  <a:lnTo>
                    <a:pt x="503" y="403"/>
                  </a:lnTo>
                  <a:lnTo>
                    <a:pt x="512" y="405"/>
                  </a:lnTo>
                  <a:lnTo>
                    <a:pt x="521" y="407"/>
                  </a:lnTo>
                  <a:lnTo>
                    <a:pt x="528" y="410"/>
                  </a:lnTo>
                  <a:lnTo>
                    <a:pt x="535" y="414"/>
                  </a:lnTo>
                  <a:lnTo>
                    <a:pt x="537" y="415"/>
                  </a:lnTo>
                  <a:lnTo>
                    <a:pt x="540" y="418"/>
                  </a:lnTo>
                  <a:lnTo>
                    <a:pt x="544" y="422"/>
                  </a:lnTo>
                  <a:lnTo>
                    <a:pt x="546" y="425"/>
                  </a:lnTo>
                  <a:lnTo>
                    <a:pt x="547" y="427"/>
                  </a:lnTo>
                  <a:lnTo>
                    <a:pt x="549" y="433"/>
                  </a:lnTo>
                  <a:lnTo>
                    <a:pt x="549" y="436"/>
                  </a:lnTo>
                  <a:lnTo>
                    <a:pt x="550" y="439"/>
                  </a:lnTo>
                  <a:lnTo>
                    <a:pt x="549" y="447"/>
                  </a:lnTo>
                  <a:lnTo>
                    <a:pt x="548" y="454"/>
                  </a:lnTo>
                  <a:lnTo>
                    <a:pt x="547" y="458"/>
                  </a:lnTo>
                  <a:lnTo>
                    <a:pt x="546" y="462"/>
                  </a:lnTo>
                  <a:lnTo>
                    <a:pt x="543" y="469"/>
                  </a:lnTo>
                  <a:lnTo>
                    <a:pt x="539" y="475"/>
                  </a:lnTo>
                  <a:lnTo>
                    <a:pt x="534" y="481"/>
                  </a:lnTo>
                  <a:lnTo>
                    <a:pt x="528" y="486"/>
                  </a:lnTo>
                  <a:lnTo>
                    <a:pt x="522" y="491"/>
                  </a:lnTo>
                  <a:lnTo>
                    <a:pt x="514" y="495"/>
                  </a:lnTo>
                  <a:lnTo>
                    <a:pt x="505" y="499"/>
                  </a:lnTo>
                  <a:lnTo>
                    <a:pt x="496" y="502"/>
                  </a:lnTo>
                  <a:lnTo>
                    <a:pt x="486" y="505"/>
                  </a:lnTo>
                  <a:lnTo>
                    <a:pt x="474" y="507"/>
                  </a:lnTo>
                  <a:lnTo>
                    <a:pt x="462" y="509"/>
                  </a:lnTo>
                  <a:lnTo>
                    <a:pt x="449" y="511"/>
                  </a:lnTo>
                  <a:lnTo>
                    <a:pt x="435" y="512"/>
                  </a:lnTo>
                  <a:lnTo>
                    <a:pt x="419" y="512"/>
                  </a:lnTo>
                  <a:lnTo>
                    <a:pt x="403" y="512"/>
                  </a:lnTo>
                  <a:lnTo>
                    <a:pt x="388" y="512"/>
                  </a:lnTo>
                  <a:lnTo>
                    <a:pt x="373" y="511"/>
                  </a:lnTo>
                  <a:lnTo>
                    <a:pt x="360" y="510"/>
                  </a:lnTo>
                  <a:lnTo>
                    <a:pt x="347" y="509"/>
                  </a:lnTo>
                  <a:lnTo>
                    <a:pt x="336" y="506"/>
                  </a:lnTo>
                  <a:lnTo>
                    <a:pt x="325" y="504"/>
                  </a:lnTo>
                  <a:lnTo>
                    <a:pt x="315" y="500"/>
                  </a:lnTo>
                  <a:lnTo>
                    <a:pt x="307" y="496"/>
                  </a:lnTo>
                  <a:lnTo>
                    <a:pt x="303" y="494"/>
                  </a:lnTo>
                  <a:lnTo>
                    <a:pt x="299" y="492"/>
                  </a:lnTo>
                  <a:lnTo>
                    <a:pt x="296" y="490"/>
                  </a:lnTo>
                  <a:lnTo>
                    <a:pt x="292" y="487"/>
                  </a:lnTo>
                  <a:lnTo>
                    <a:pt x="287" y="482"/>
                  </a:lnTo>
                  <a:lnTo>
                    <a:pt x="282" y="476"/>
                  </a:lnTo>
                  <a:lnTo>
                    <a:pt x="280" y="472"/>
                  </a:lnTo>
                  <a:lnTo>
                    <a:pt x="278" y="469"/>
                  </a:lnTo>
                  <a:lnTo>
                    <a:pt x="276" y="465"/>
                  </a:lnTo>
                  <a:lnTo>
                    <a:pt x="275" y="462"/>
                  </a:lnTo>
                  <a:lnTo>
                    <a:pt x="273" y="454"/>
                  </a:lnTo>
                  <a:lnTo>
                    <a:pt x="272" y="445"/>
                  </a:lnTo>
                  <a:lnTo>
                    <a:pt x="5" y="44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sp>
          <p:nvSpPr>
            <p:cNvPr id="89465" name="Freeform 377"/>
            <p:cNvSpPr>
              <a:spLocks noChangeAspect="1"/>
            </p:cNvSpPr>
            <p:nvPr userDrawn="1"/>
          </p:nvSpPr>
          <p:spPr bwMode="black">
            <a:xfrm>
              <a:off x="3309" y="1785"/>
              <a:ext cx="597" cy="298"/>
            </a:xfrm>
            <a:custGeom>
              <a:avLst/>
              <a:gdLst/>
              <a:ahLst/>
              <a:cxnLst>
                <a:cxn ang="0">
                  <a:pos x="56" y="208"/>
                </a:cxn>
                <a:cxn ang="0">
                  <a:pos x="70" y="198"/>
                </a:cxn>
                <a:cxn ang="0">
                  <a:pos x="85" y="191"/>
                </a:cxn>
                <a:cxn ang="0">
                  <a:pos x="100" y="184"/>
                </a:cxn>
                <a:cxn ang="0">
                  <a:pos x="126" y="176"/>
                </a:cxn>
                <a:cxn ang="0">
                  <a:pos x="143" y="173"/>
                </a:cxn>
                <a:cxn ang="0">
                  <a:pos x="162" y="171"/>
                </a:cxn>
                <a:cxn ang="0">
                  <a:pos x="181" y="170"/>
                </a:cxn>
                <a:cxn ang="0">
                  <a:pos x="205" y="171"/>
                </a:cxn>
                <a:cxn ang="0">
                  <a:pos x="225" y="175"/>
                </a:cxn>
                <a:cxn ang="0">
                  <a:pos x="244" y="181"/>
                </a:cxn>
                <a:cxn ang="0">
                  <a:pos x="259" y="189"/>
                </a:cxn>
                <a:cxn ang="0">
                  <a:pos x="268" y="195"/>
                </a:cxn>
                <a:cxn ang="0">
                  <a:pos x="276" y="203"/>
                </a:cxn>
                <a:cxn ang="0">
                  <a:pos x="283" y="211"/>
                </a:cxn>
                <a:cxn ang="0">
                  <a:pos x="289" y="221"/>
                </a:cxn>
                <a:cxn ang="0">
                  <a:pos x="293" y="231"/>
                </a:cxn>
                <a:cxn ang="0">
                  <a:pos x="297" y="242"/>
                </a:cxn>
                <a:cxn ang="0">
                  <a:pos x="299" y="254"/>
                </a:cxn>
                <a:cxn ang="0">
                  <a:pos x="300" y="268"/>
                </a:cxn>
                <a:cxn ang="0">
                  <a:pos x="300" y="282"/>
                </a:cxn>
                <a:cxn ang="0">
                  <a:pos x="593" y="296"/>
                </a:cxn>
                <a:cxn ang="0">
                  <a:pos x="598" y="262"/>
                </a:cxn>
                <a:cxn ang="0">
                  <a:pos x="598" y="229"/>
                </a:cxn>
                <a:cxn ang="0">
                  <a:pos x="595" y="199"/>
                </a:cxn>
                <a:cxn ang="0">
                  <a:pos x="592" y="184"/>
                </a:cxn>
                <a:cxn ang="0">
                  <a:pos x="583" y="157"/>
                </a:cxn>
                <a:cxn ang="0">
                  <a:pos x="574" y="137"/>
                </a:cxn>
                <a:cxn ang="0">
                  <a:pos x="563" y="119"/>
                </a:cxn>
                <a:cxn ang="0">
                  <a:pos x="555" y="108"/>
                </a:cxn>
                <a:cxn ang="0">
                  <a:pos x="540" y="92"/>
                </a:cxn>
                <a:cxn ang="0">
                  <a:pos x="523" y="77"/>
                </a:cxn>
                <a:cxn ang="0">
                  <a:pos x="498" y="59"/>
                </a:cxn>
                <a:cxn ang="0">
                  <a:pos x="469" y="44"/>
                </a:cxn>
                <a:cxn ang="0">
                  <a:pos x="437" y="31"/>
                </a:cxn>
                <a:cxn ang="0">
                  <a:pos x="400" y="20"/>
                </a:cxn>
                <a:cxn ang="0">
                  <a:pos x="381" y="15"/>
                </a:cxn>
                <a:cxn ang="0">
                  <a:pos x="339" y="8"/>
                </a:cxn>
                <a:cxn ang="0">
                  <a:pos x="294" y="3"/>
                </a:cxn>
                <a:cxn ang="0">
                  <a:pos x="246" y="0"/>
                </a:cxn>
                <a:cxn ang="0">
                  <a:pos x="189" y="0"/>
                </a:cxn>
                <a:cxn ang="0">
                  <a:pos x="145" y="3"/>
                </a:cxn>
                <a:cxn ang="0">
                  <a:pos x="117" y="5"/>
                </a:cxn>
                <a:cxn ang="0">
                  <a:pos x="76" y="11"/>
                </a:cxn>
                <a:cxn ang="0">
                  <a:pos x="37" y="18"/>
                </a:cxn>
                <a:cxn ang="0">
                  <a:pos x="0" y="28"/>
                </a:cxn>
                <a:cxn ang="0">
                  <a:pos x="13" y="59"/>
                </a:cxn>
                <a:cxn ang="0">
                  <a:pos x="26" y="95"/>
                </a:cxn>
                <a:cxn ang="0">
                  <a:pos x="35" y="124"/>
                </a:cxn>
                <a:cxn ang="0">
                  <a:pos x="42" y="158"/>
                </a:cxn>
                <a:cxn ang="0">
                  <a:pos x="48" y="194"/>
                </a:cxn>
              </a:cxnLst>
              <a:rect l="0" t="0" r="r" b="b"/>
              <a:pathLst>
                <a:path w="598" h="296">
                  <a:moveTo>
                    <a:pt x="49" y="213"/>
                  </a:moveTo>
                  <a:lnTo>
                    <a:pt x="56" y="208"/>
                  </a:lnTo>
                  <a:lnTo>
                    <a:pt x="63" y="203"/>
                  </a:lnTo>
                  <a:lnTo>
                    <a:pt x="70" y="198"/>
                  </a:lnTo>
                  <a:lnTo>
                    <a:pt x="77" y="194"/>
                  </a:lnTo>
                  <a:lnTo>
                    <a:pt x="85" y="191"/>
                  </a:lnTo>
                  <a:lnTo>
                    <a:pt x="93" y="187"/>
                  </a:lnTo>
                  <a:lnTo>
                    <a:pt x="100" y="184"/>
                  </a:lnTo>
                  <a:lnTo>
                    <a:pt x="109" y="181"/>
                  </a:lnTo>
                  <a:lnTo>
                    <a:pt x="126" y="176"/>
                  </a:lnTo>
                  <a:lnTo>
                    <a:pt x="134" y="175"/>
                  </a:lnTo>
                  <a:lnTo>
                    <a:pt x="143" y="173"/>
                  </a:lnTo>
                  <a:lnTo>
                    <a:pt x="153" y="172"/>
                  </a:lnTo>
                  <a:lnTo>
                    <a:pt x="162" y="171"/>
                  </a:lnTo>
                  <a:lnTo>
                    <a:pt x="172" y="170"/>
                  </a:lnTo>
                  <a:lnTo>
                    <a:pt x="181" y="170"/>
                  </a:lnTo>
                  <a:lnTo>
                    <a:pt x="197" y="171"/>
                  </a:lnTo>
                  <a:lnTo>
                    <a:pt x="205" y="171"/>
                  </a:lnTo>
                  <a:lnTo>
                    <a:pt x="212" y="172"/>
                  </a:lnTo>
                  <a:lnTo>
                    <a:pt x="225" y="175"/>
                  </a:lnTo>
                  <a:lnTo>
                    <a:pt x="238" y="178"/>
                  </a:lnTo>
                  <a:lnTo>
                    <a:pt x="244" y="181"/>
                  </a:lnTo>
                  <a:lnTo>
                    <a:pt x="249" y="183"/>
                  </a:lnTo>
                  <a:lnTo>
                    <a:pt x="259" y="189"/>
                  </a:lnTo>
                  <a:lnTo>
                    <a:pt x="264" y="192"/>
                  </a:lnTo>
                  <a:lnTo>
                    <a:pt x="268" y="195"/>
                  </a:lnTo>
                  <a:lnTo>
                    <a:pt x="272" y="199"/>
                  </a:lnTo>
                  <a:lnTo>
                    <a:pt x="276" y="203"/>
                  </a:lnTo>
                  <a:lnTo>
                    <a:pt x="280" y="207"/>
                  </a:lnTo>
                  <a:lnTo>
                    <a:pt x="283" y="211"/>
                  </a:lnTo>
                  <a:lnTo>
                    <a:pt x="286" y="216"/>
                  </a:lnTo>
                  <a:lnTo>
                    <a:pt x="289" y="221"/>
                  </a:lnTo>
                  <a:lnTo>
                    <a:pt x="291" y="226"/>
                  </a:lnTo>
                  <a:lnTo>
                    <a:pt x="293" y="231"/>
                  </a:lnTo>
                  <a:lnTo>
                    <a:pt x="295" y="236"/>
                  </a:lnTo>
                  <a:lnTo>
                    <a:pt x="297" y="242"/>
                  </a:lnTo>
                  <a:lnTo>
                    <a:pt x="298" y="248"/>
                  </a:lnTo>
                  <a:lnTo>
                    <a:pt x="299" y="254"/>
                  </a:lnTo>
                  <a:lnTo>
                    <a:pt x="300" y="261"/>
                  </a:lnTo>
                  <a:lnTo>
                    <a:pt x="300" y="268"/>
                  </a:lnTo>
                  <a:lnTo>
                    <a:pt x="300" y="274"/>
                  </a:lnTo>
                  <a:lnTo>
                    <a:pt x="300" y="282"/>
                  </a:lnTo>
                  <a:lnTo>
                    <a:pt x="298" y="296"/>
                  </a:lnTo>
                  <a:lnTo>
                    <a:pt x="593" y="296"/>
                  </a:lnTo>
                  <a:lnTo>
                    <a:pt x="596" y="279"/>
                  </a:lnTo>
                  <a:lnTo>
                    <a:pt x="598" y="262"/>
                  </a:lnTo>
                  <a:lnTo>
                    <a:pt x="598" y="245"/>
                  </a:lnTo>
                  <a:lnTo>
                    <a:pt x="598" y="229"/>
                  </a:lnTo>
                  <a:lnTo>
                    <a:pt x="597" y="214"/>
                  </a:lnTo>
                  <a:lnTo>
                    <a:pt x="595" y="199"/>
                  </a:lnTo>
                  <a:lnTo>
                    <a:pt x="594" y="191"/>
                  </a:lnTo>
                  <a:lnTo>
                    <a:pt x="592" y="184"/>
                  </a:lnTo>
                  <a:lnTo>
                    <a:pt x="588" y="170"/>
                  </a:lnTo>
                  <a:lnTo>
                    <a:pt x="583" y="157"/>
                  </a:lnTo>
                  <a:lnTo>
                    <a:pt x="578" y="144"/>
                  </a:lnTo>
                  <a:lnTo>
                    <a:pt x="574" y="137"/>
                  </a:lnTo>
                  <a:lnTo>
                    <a:pt x="571" y="131"/>
                  </a:lnTo>
                  <a:lnTo>
                    <a:pt x="563" y="119"/>
                  </a:lnTo>
                  <a:lnTo>
                    <a:pt x="559" y="114"/>
                  </a:lnTo>
                  <a:lnTo>
                    <a:pt x="555" y="108"/>
                  </a:lnTo>
                  <a:lnTo>
                    <a:pt x="545" y="97"/>
                  </a:lnTo>
                  <a:lnTo>
                    <a:pt x="540" y="92"/>
                  </a:lnTo>
                  <a:lnTo>
                    <a:pt x="535" y="87"/>
                  </a:lnTo>
                  <a:lnTo>
                    <a:pt x="523" y="77"/>
                  </a:lnTo>
                  <a:lnTo>
                    <a:pt x="511" y="68"/>
                  </a:lnTo>
                  <a:lnTo>
                    <a:pt x="498" y="59"/>
                  </a:lnTo>
                  <a:lnTo>
                    <a:pt x="484" y="51"/>
                  </a:lnTo>
                  <a:lnTo>
                    <a:pt x="469" y="44"/>
                  </a:lnTo>
                  <a:lnTo>
                    <a:pt x="453" y="37"/>
                  </a:lnTo>
                  <a:lnTo>
                    <a:pt x="437" y="31"/>
                  </a:lnTo>
                  <a:lnTo>
                    <a:pt x="419" y="25"/>
                  </a:lnTo>
                  <a:lnTo>
                    <a:pt x="400" y="20"/>
                  </a:lnTo>
                  <a:lnTo>
                    <a:pt x="391" y="17"/>
                  </a:lnTo>
                  <a:lnTo>
                    <a:pt x="381" y="15"/>
                  </a:lnTo>
                  <a:lnTo>
                    <a:pt x="361" y="11"/>
                  </a:lnTo>
                  <a:lnTo>
                    <a:pt x="339" y="8"/>
                  </a:lnTo>
                  <a:lnTo>
                    <a:pt x="317" y="5"/>
                  </a:lnTo>
                  <a:lnTo>
                    <a:pt x="294" y="3"/>
                  </a:lnTo>
                  <a:lnTo>
                    <a:pt x="270" y="1"/>
                  </a:lnTo>
                  <a:lnTo>
                    <a:pt x="246" y="0"/>
                  </a:lnTo>
                  <a:lnTo>
                    <a:pt x="220" y="0"/>
                  </a:lnTo>
                  <a:lnTo>
                    <a:pt x="189" y="0"/>
                  </a:lnTo>
                  <a:lnTo>
                    <a:pt x="160" y="2"/>
                  </a:lnTo>
                  <a:lnTo>
                    <a:pt x="145" y="3"/>
                  </a:lnTo>
                  <a:lnTo>
                    <a:pt x="131" y="4"/>
                  </a:lnTo>
                  <a:lnTo>
                    <a:pt x="117" y="5"/>
                  </a:lnTo>
                  <a:lnTo>
                    <a:pt x="103" y="7"/>
                  </a:lnTo>
                  <a:lnTo>
                    <a:pt x="76" y="11"/>
                  </a:lnTo>
                  <a:lnTo>
                    <a:pt x="49" y="16"/>
                  </a:lnTo>
                  <a:lnTo>
                    <a:pt x="37" y="18"/>
                  </a:lnTo>
                  <a:lnTo>
                    <a:pt x="24" y="21"/>
                  </a:lnTo>
                  <a:lnTo>
                    <a:pt x="0" y="28"/>
                  </a:lnTo>
                  <a:lnTo>
                    <a:pt x="6" y="42"/>
                  </a:lnTo>
                  <a:lnTo>
                    <a:pt x="13" y="59"/>
                  </a:lnTo>
                  <a:lnTo>
                    <a:pt x="22" y="82"/>
                  </a:lnTo>
                  <a:lnTo>
                    <a:pt x="26" y="95"/>
                  </a:lnTo>
                  <a:lnTo>
                    <a:pt x="30" y="109"/>
                  </a:lnTo>
                  <a:lnTo>
                    <a:pt x="35" y="124"/>
                  </a:lnTo>
                  <a:lnTo>
                    <a:pt x="39" y="141"/>
                  </a:lnTo>
                  <a:lnTo>
                    <a:pt x="42" y="158"/>
                  </a:lnTo>
                  <a:lnTo>
                    <a:pt x="45" y="175"/>
                  </a:lnTo>
                  <a:lnTo>
                    <a:pt x="48" y="194"/>
                  </a:lnTo>
                  <a:lnTo>
                    <a:pt x="49" y="2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sp>
          <p:nvSpPr>
            <p:cNvPr id="89466" name="Freeform 378"/>
            <p:cNvSpPr>
              <a:spLocks noChangeAspect="1"/>
            </p:cNvSpPr>
            <p:nvPr userDrawn="1"/>
          </p:nvSpPr>
          <p:spPr bwMode="black">
            <a:xfrm>
              <a:off x="3062" y="1860"/>
              <a:ext cx="184" cy="177"/>
            </a:xfrm>
            <a:custGeom>
              <a:avLst/>
              <a:gdLst/>
              <a:ahLst/>
              <a:cxnLst>
                <a:cxn ang="0">
                  <a:pos x="186" y="180"/>
                </a:cxn>
                <a:cxn ang="0">
                  <a:pos x="185" y="157"/>
                </a:cxn>
                <a:cxn ang="0">
                  <a:pos x="185" y="146"/>
                </a:cxn>
                <a:cxn ang="0">
                  <a:pos x="184" y="136"/>
                </a:cxn>
                <a:cxn ang="0">
                  <a:pos x="183" y="126"/>
                </a:cxn>
                <a:cxn ang="0">
                  <a:pos x="182" y="116"/>
                </a:cxn>
                <a:cxn ang="0">
                  <a:pos x="179" y="98"/>
                </a:cxn>
                <a:cxn ang="0">
                  <a:pos x="175" y="82"/>
                </a:cxn>
                <a:cxn ang="0">
                  <a:pos x="172" y="67"/>
                </a:cxn>
                <a:cxn ang="0">
                  <a:pos x="168" y="54"/>
                </a:cxn>
                <a:cxn ang="0">
                  <a:pos x="163" y="42"/>
                </a:cxn>
                <a:cxn ang="0">
                  <a:pos x="159" y="32"/>
                </a:cxn>
                <a:cxn ang="0">
                  <a:pos x="155" y="23"/>
                </a:cxn>
                <a:cxn ang="0">
                  <a:pos x="151" y="16"/>
                </a:cxn>
                <a:cxn ang="0">
                  <a:pos x="148" y="10"/>
                </a:cxn>
                <a:cxn ang="0">
                  <a:pos x="143" y="2"/>
                </a:cxn>
                <a:cxn ang="0">
                  <a:pos x="141" y="0"/>
                </a:cxn>
                <a:cxn ang="0">
                  <a:pos x="120" y="12"/>
                </a:cxn>
                <a:cxn ang="0">
                  <a:pos x="99" y="26"/>
                </a:cxn>
                <a:cxn ang="0">
                  <a:pos x="90" y="34"/>
                </a:cxn>
                <a:cxn ang="0">
                  <a:pos x="80" y="41"/>
                </a:cxn>
                <a:cxn ang="0">
                  <a:pos x="62" y="57"/>
                </a:cxn>
                <a:cxn ang="0">
                  <a:pos x="45" y="74"/>
                </a:cxn>
                <a:cxn ang="0">
                  <a:pos x="37" y="83"/>
                </a:cxn>
                <a:cxn ang="0">
                  <a:pos x="29" y="92"/>
                </a:cxn>
                <a:cxn ang="0">
                  <a:pos x="14" y="111"/>
                </a:cxn>
                <a:cxn ang="0">
                  <a:pos x="0" y="131"/>
                </a:cxn>
                <a:cxn ang="0">
                  <a:pos x="93" y="156"/>
                </a:cxn>
                <a:cxn ang="0">
                  <a:pos x="157" y="173"/>
                </a:cxn>
                <a:cxn ang="0">
                  <a:pos x="178" y="179"/>
                </a:cxn>
                <a:cxn ang="0">
                  <a:pos x="184" y="180"/>
                </a:cxn>
                <a:cxn ang="0">
                  <a:pos x="186" y="180"/>
                </a:cxn>
              </a:cxnLst>
              <a:rect l="0" t="0" r="r" b="b"/>
              <a:pathLst>
                <a:path w="186" h="180">
                  <a:moveTo>
                    <a:pt x="186" y="180"/>
                  </a:moveTo>
                  <a:lnTo>
                    <a:pt x="185" y="157"/>
                  </a:lnTo>
                  <a:lnTo>
                    <a:pt x="185" y="146"/>
                  </a:lnTo>
                  <a:lnTo>
                    <a:pt x="184" y="136"/>
                  </a:lnTo>
                  <a:lnTo>
                    <a:pt x="183" y="126"/>
                  </a:lnTo>
                  <a:lnTo>
                    <a:pt x="182" y="116"/>
                  </a:lnTo>
                  <a:lnTo>
                    <a:pt x="179" y="98"/>
                  </a:lnTo>
                  <a:lnTo>
                    <a:pt x="175" y="82"/>
                  </a:lnTo>
                  <a:lnTo>
                    <a:pt x="172" y="67"/>
                  </a:lnTo>
                  <a:lnTo>
                    <a:pt x="168" y="54"/>
                  </a:lnTo>
                  <a:lnTo>
                    <a:pt x="163" y="42"/>
                  </a:lnTo>
                  <a:lnTo>
                    <a:pt x="159" y="32"/>
                  </a:lnTo>
                  <a:lnTo>
                    <a:pt x="155" y="23"/>
                  </a:lnTo>
                  <a:lnTo>
                    <a:pt x="151" y="16"/>
                  </a:lnTo>
                  <a:lnTo>
                    <a:pt x="148" y="10"/>
                  </a:lnTo>
                  <a:lnTo>
                    <a:pt x="143" y="2"/>
                  </a:lnTo>
                  <a:lnTo>
                    <a:pt x="141" y="0"/>
                  </a:lnTo>
                  <a:lnTo>
                    <a:pt x="120" y="12"/>
                  </a:lnTo>
                  <a:lnTo>
                    <a:pt x="99" y="26"/>
                  </a:lnTo>
                  <a:lnTo>
                    <a:pt x="90" y="34"/>
                  </a:lnTo>
                  <a:lnTo>
                    <a:pt x="80" y="41"/>
                  </a:lnTo>
                  <a:lnTo>
                    <a:pt x="62" y="57"/>
                  </a:lnTo>
                  <a:lnTo>
                    <a:pt x="45" y="74"/>
                  </a:lnTo>
                  <a:lnTo>
                    <a:pt x="37" y="83"/>
                  </a:lnTo>
                  <a:lnTo>
                    <a:pt x="29" y="92"/>
                  </a:lnTo>
                  <a:lnTo>
                    <a:pt x="14" y="111"/>
                  </a:lnTo>
                  <a:lnTo>
                    <a:pt x="0" y="131"/>
                  </a:lnTo>
                  <a:lnTo>
                    <a:pt x="93" y="156"/>
                  </a:lnTo>
                  <a:lnTo>
                    <a:pt x="157" y="173"/>
                  </a:lnTo>
                  <a:lnTo>
                    <a:pt x="178" y="179"/>
                  </a:lnTo>
                  <a:lnTo>
                    <a:pt x="184" y="180"/>
                  </a:lnTo>
                  <a:lnTo>
                    <a:pt x="186" y="18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sp>
          <p:nvSpPr>
            <p:cNvPr id="89467" name="Freeform 379"/>
            <p:cNvSpPr>
              <a:spLocks noChangeAspect="1"/>
            </p:cNvSpPr>
            <p:nvPr userDrawn="1"/>
          </p:nvSpPr>
          <p:spPr bwMode="black">
            <a:xfrm>
              <a:off x="3003" y="2256"/>
              <a:ext cx="184" cy="161"/>
            </a:xfrm>
            <a:custGeom>
              <a:avLst/>
              <a:gdLst/>
              <a:ahLst/>
              <a:cxnLst>
                <a:cxn ang="0">
                  <a:pos x="73" y="160"/>
                </a:cxn>
                <a:cxn ang="0">
                  <a:pos x="84" y="151"/>
                </a:cxn>
                <a:cxn ang="0">
                  <a:pos x="90" y="146"/>
                </a:cxn>
                <a:cxn ang="0">
                  <a:pos x="95" y="140"/>
                </a:cxn>
                <a:cxn ang="0">
                  <a:pos x="106" y="128"/>
                </a:cxn>
                <a:cxn ang="0">
                  <a:pos x="116" y="116"/>
                </a:cxn>
                <a:cxn ang="0">
                  <a:pos x="125" y="103"/>
                </a:cxn>
                <a:cxn ang="0">
                  <a:pos x="135" y="89"/>
                </a:cxn>
                <a:cxn ang="0">
                  <a:pos x="151" y="63"/>
                </a:cxn>
                <a:cxn ang="0">
                  <a:pos x="165" y="39"/>
                </a:cxn>
                <a:cxn ang="0">
                  <a:pos x="176" y="19"/>
                </a:cxn>
                <a:cxn ang="0">
                  <a:pos x="185" y="0"/>
                </a:cxn>
                <a:cxn ang="0">
                  <a:pos x="0" y="52"/>
                </a:cxn>
                <a:cxn ang="0">
                  <a:pos x="5" y="68"/>
                </a:cxn>
                <a:cxn ang="0">
                  <a:pos x="12" y="83"/>
                </a:cxn>
                <a:cxn ang="0">
                  <a:pos x="19" y="98"/>
                </a:cxn>
                <a:cxn ang="0">
                  <a:pos x="27" y="112"/>
                </a:cxn>
                <a:cxn ang="0">
                  <a:pos x="37" y="125"/>
                </a:cxn>
                <a:cxn ang="0">
                  <a:pos x="42" y="132"/>
                </a:cxn>
                <a:cxn ang="0">
                  <a:pos x="48" y="138"/>
                </a:cxn>
                <a:cxn ang="0">
                  <a:pos x="54" y="144"/>
                </a:cxn>
                <a:cxn ang="0">
                  <a:pos x="60" y="149"/>
                </a:cxn>
                <a:cxn ang="0">
                  <a:pos x="73" y="160"/>
                </a:cxn>
              </a:cxnLst>
              <a:rect l="0" t="0" r="r" b="b"/>
              <a:pathLst>
                <a:path w="185" h="160">
                  <a:moveTo>
                    <a:pt x="73" y="160"/>
                  </a:moveTo>
                  <a:lnTo>
                    <a:pt x="84" y="151"/>
                  </a:lnTo>
                  <a:lnTo>
                    <a:pt x="90" y="146"/>
                  </a:lnTo>
                  <a:lnTo>
                    <a:pt x="95" y="140"/>
                  </a:lnTo>
                  <a:lnTo>
                    <a:pt x="106" y="128"/>
                  </a:lnTo>
                  <a:lnTo>
                    <a:pt x="116" y="116"/>
                  </a:lnTo>
                  <a:lnTo>
                    <a:pt x="125" y="103"/>
                  </a:lnTo>
                  <a:lnTo>
                    <a:pt x="135" y="89"/>
                  </a:lnTo>
                  <a:lnTo>
                    <a:pt x="151" y="63"/>
                  </a:lnTo>
                  <a:lnTo>
                    <a:pt x="165" y="39"/>
                  </a:lnTo>
                  <a:lnTo>
                    <a:pt x="176" y="19"/>
                  </a:lnTo>
                  <a:lnTo>
                    <a:pt x="185" y="0"/>
                  </a:lnTo>
                  <a:lnTo>
                    <a:pt x="0" y="52"/>
                  </a:lnTo>
                  <a:lnTo>
                    <a:pt x="5" y="68"/>
                  </a:lnTo>
                  <a:lnTo>
                    <a:pt x="12" y="83"/>
                  </a:lnTo>
                  <a:lnTo>
                    <a:pt x="19" y="98"/>
                  </a:lnTo>
                  <a:lnTo>
                    <a:pt x="27" y="112"/>
                  </a:lnTo>
                  <a:lnTo>
                    <a:pt x="37" y="125"/>
                  </a:lnTo>
                  <a:lnTo>
                    <a:pt x="42" y="132"/>
                  </a:lnTo>
                  <a:lnTo>
                    <a:pt x="48" y="138"/>
                  </a:lnTo>
                  <a:lnTo>
                    <a:pt x="54" y="144"/>
                  </a:lnTo>
                  <a:lnTo>
                    <a:pt x="60" y="149"/>
                  </a:lnTo>
                  <a:lnTo>
                    <a:pt x="73" y="16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sp>
          <p:nvSpPr>
            <p:cNvPr id="89468" name="Freeform 380"/>
            <p:cNvSpPr>
              <a:spLocks noChangeAspect="1"/>
            </p:cNvSpPr>
            <p:nvPr userDrawn="1"/>
          </p:nvSpPr>
          <p:spPr bwMode="black">
            <a:xfrm>
              <a:off x="3188" y="2205"/>
              <a:ext cx="687" cy="283"/>
            </a:xfrm>
            <a:custGeom>
              <a:avLst/>
              <a:gdLst/>
              <a:ahLst/>
              <a:cxnLst>
                <a:cxn ang="0">
                  <a:pos x="5" y="260"/>
                </a:cxn>
                <a:cxn ang="0">
                  <a:pos x="39" y="265"/>
                </a:cxn>
                <a:cxn ang="0">
                  <a:pos x="93" y="273"/>
                </a:cxn>
                <a:cxn ang="0">
                  <a:pos x="154" y="278"/>
                </a:cxn>
                <a:cxn ang="0">
                  <a:pos x="207" y="279"/>
                </a:cxn>
                <a:cxn ang="0">
                  <a:pos x="254" y="276"/>
                </a:cxn>
                <a:cxn ang="0">
                  <a:pos x="300" y="272"/>
                </a:cxn>
                <a:cxn ang="0">
                  <a:pos x="332" y="267"/>
                </a:cxn>
                <a:cxn ang="0">
                  <a:pos x="364" y="261"/>
                </a:cxn>
                <a:cxn ang="0">
                  <a:pos x="403" y="251"/>
                </a:cxn>
                <a:cxn ang="0">
                  <a:pos x="441" y="239"/>
                </a:cxn>
                <a:cxn ang="0">
                  <a:pos x="476" y="224"/>
                </a:cxn>
                <a:cxn ang="0">
                  <a:pos x="509" y="208"/>
                </a:cxn>
                <a:cxn ang="0">
                  <a:pos x="539" y="189"/>
                </a:cxn>
                <a:cxn ang="0">
                  <a:pos x="568" y="168"/>
                </a:cxn>
                <a:cxn ang="0">
                  <a:pos x="581" y="157"/>
                </a:cxn>
                <a:cxn ang="0">
                  <a:pos x="600" y="139"/>
                </a:cxn>
                <a:cxn ang="0">
                  <a:pos x="617" y="120"/>
                </a:cxn>
                <a:cxn ang="0">
                  <a:pos x="638" y="93"/>
                </a:cxn>
                <a:cxn ang="0">
                  <a:pos x="653" y="72"/>
                </a:cxn>
                <a:cxn ang="0">
                  <a:pos x="666" y="49"/>
                </a:cxn>
                <a:cxn ang="0">
                  <a:pos x="681" y="17"/>
                </a:cxn>
                <a:cxn ang="0">
                  <a:pos x="390" y="0"/>
                </a:cxn>
                <a:cxn ang="0">
                  <a:pos x="377" y="25"/>
                </a:cxn>
                <a:cxn ang="0">
                  <a:pos x="365" y="42"/>
                </a:cxn>
                <a:cxn ang="0">
                  <a:pos x="353" y="57"/>
                </a:cxn>
                <a:cxn ang="0">
                  <a:pos x="334" y="73"/>
                </a:cxn>
                <a:cxn ang="0">
                  <a:pos x="312" y="87"/>
                </a:cxn>
                <a:cxn ang="0">
                  <a:pos x="289" y="97"/>
                </a:cxn>
                <a:cxn ang="0">
                  <a:pos x="276" y="101"/>
                </a:cxn>
                <a:cxn ang="0">
                  <a:pos x="250" y="106"/>
                </a:cxn>
                <a:cxn ang="0">
                  <a:pos x="221" y="108"/>
                </a:cxn>
                <a:cxn ang="0">
                  <a:pos x="185" y="107"/>
                </a:cxn>
                <a:cxn ang="0">
                  <a:pos x="173" y="106"/>
                </a:cxn>
                <a:cxn ang="0">
                  <a:pos x="162" y="104"/>
                </a:cxn>
                <a:cxn ang="0">
                  <a:pos x="151" y="100"/>
                </a:cxn>
                <a:cxn ang="0">
                  <a:pos x="132" y="92"/>
                </a:cxn>
                <a:cxn ang="0">
                  <a:pos x="110" y="98"/>
                </a:cxn>
                <a:cxn ang="0">
                  <a:pos x="97" y="127"/>
                </a:cxn>
                <a:cxn ang="0">
                  <a:pos x="84" y="152"/>
                </a:cxn>
                <a:cxn ang="0">
                  <a:pos x="66" y="180"/>
                </a:cxn>
                <a:cxn ang="0">
                  <a:pos x="44" y="211"/>
                </a:cxn>
                <a:cxn ang="0">
                  <a:pos x="16" y="242"/>
                </a:cxn>
              </a:cxnLst>
              <a:rect l="0" t="0" r="r" b="b"/>
              <a:pathLst>
                <a:path w="687" h="279">
                  <a:moveTo>
                    <a:pt x="0" y="258"/>
                  </a:moveTo>
                  <a:lnTo>
                    <a:pt x="5" y="260"/>
                  </a:lnTo>
                  <a:lnTo>
                    <a:pt x="18" y="262"/>
                  </a:lnTo>
                  <a:lnTo>
                    <a:pt x="39" y="265"/>
                  </a:lnTo>
                  <a:lnTo>
                    <a:pt x="64" y="269"/>
                  </a:lnTo>
                  <a:lnTo>
                    <a:pt x="93" y="273"/>
                  </a:lnTo>
                  <a:lnTo>
                    <a:pt x="124" y="276"/>
                  </a:lnTo>
                  <a:lnTo>
                    <a:pt x="154" y="278"/>
                  </a:lnTo>
                  <a:lnTo>
                    <a:pt x="182" y="279"/>
                  </a:lnTo>
                  <a:lnTo>
                    <a:pt x="207" y="279"/>
                  </a:lnTo>
                  <a:lnTo>
                    <a:pt x="231" y="278"/>
                  </a:lnTo>
                  <a:lnTo>
                    <a:pt x="254" y="276"/>
                  </a:lnTo>
                  <a:lnTo>
                    <a:pt x="277" y="274"/>
                  </a:lnTo>
                  <a:lnTo>
                    <a:pt x="300" y="272"/>
                  </a:lnTo>
                  <a:lnTo>
                    <a:pt x="322" y="269"/>
                  </a:lnTo>
                  <a:lnTo>
                    <a:pt x="332" y="267"/>
                  </a:lnTo>
                  <a:lnTo>
                    <a:pt x="343" y="265"/>
                  </a:lnTo>
                  <a:lnTo>
                    <a:pt x="364" y="261"/>
                  </a:lnTo>
                  <a:lnTo>
                    <a:pt x="384" y="256"/>
                  </a:lnTo>
                  <a:lnTo>
                    <a:pt x="403" y="251"/>
                  </a:lnTo>
                  <a:lnTo>
                    <a:pt x="422" y="245"/>
                  </a:lnTo>
                  <a:lnTo>
                    <a:pt x="441" y="239"/>
                  </a:lnTo>
                  <a:lnTo>
                    <a:pt x="459" y="232"/>
                  </a:lnTo>
                  <a:lnTo>
                    <a:pt x="476" y="224"/>
                  </a:lnTo>
                  <a:lnTo>
                    <a:pt x="493" y="216"/>
                  </a:lnTo>
                  <a:lnTo>
                    <a:pt x="509" y="208"/>
                  </a:lnTo>
                  <a:lnTo>
                    <a:pt x="524" y="199"/>
                  </a:lnTo>
                  <a:lnTo>
                    <a:pt x="539" y="189"/>
                  </a:lnTo>
                  <a:lnTo>
                    <a:pt x="554" y="179"/>
                  </a:lnTo>
                  <a:lnTo>
                    <a:pt x="568" y="168"/>
                  </a:lnTo>
                  <a:lnTo>
                    <a:pt x="574" y="163"/>
                  </a:lnTo>
                  <a:lnTo>
                    <a:pt x="581" y="157"/>
                  </a:lnTo>
                  <a:lnTo>
                    <a:pt x="594" y="145"/>
                  </a:lnTo>
                  <a:lnTo>
                    <a:pt x="600" y="139"/>
                  </a:lnTo>
                  <a:lnTo>
                    <a:pt x="606" y="133"/>
                  </a:lnTo>
                  <a:lnTo>
                    <a:pt x="617" y="120"/>
                  </a:lnTo>
                  <a:lnTo>
                    <a:pt x="628" y="107"/>
                  </a:lnTo>
                  <a:lnTo>
                    <a:pt x="638" y="93"/>
                  </a:lnTo>
                  <a:lnTo>
                    <a:pt x="648" y="79"/>
                  </a:lnTo>
                  <a:lnTo>
                    <a:pt x="653" y="72"/>
                  </a:lnTo>
                  <a:lnTo>
                    <a:pt x="657" y="64"/>
                  </a:lnTo>
                  <a:lnTo>
                    <a:pt x="666" y="49"/>
                  </a:lnTo>
                  <a:lnTo>
                    <a:pt x="674" y="33"/>
                  </a:lnTo>
                  <a:lnTo>
                    <a:pt x="681" y="17"/>
                  </a:lnTo>
                  <a:lnTo>
                    <a:pt x="687" y="0"/>
                  </a:lnTo>
                  <a:lnTo>
                    <a:pt x="390" y="0"/>
                  </a:lnTo>
                  <a:lnTo>
                    <a:pt x="384" y="13"/>
                  </a:lnTo>
                  <a:lnTo>
                    <a:pt x="377" y="25"/>
                  </a:lnTo>
                  <a:lnTo>
                    <a:pt x="369" y="36"/>
                  </a:lnTo>
                  <a:lnTo>
                    <a:pt x="365" y="42"/>
                  </a:lnTo>
                  <a:lnTo>
                    <a:pt x="361" y="47"/>
                  </a:lnTo>
                  <a:lnTo>
                    <a:pt x="353" y="57"/>
                  </a:lnTo>
                  <a:lnTo>
                    <a:pt x="343" y="65"/>
                  </a:lnTo>
                  <a:lnTo>
                    <a:pt x="334" y="73"/>
                  </a:lnTo>
                  <a:lnTo>
                    <a:pt x="323" y="81"/>
                  </a:lnTo>
                  <a:lnTo>
                    <a:pt x="312" y="87"/>
                  </a:lnTo>
                  <a:lnTo>
                    <a:pt x="301" y="92"/>
                  </a:lnTo>
                  <a:lnTo>
                    <a:pt x="289" y="97"/>
                  </a:lnTo>
                  <a:lnTo>
                    <a:pt x="283" y="99"/>
                  </a:lnTo>
                  <a:lnTo>
                    <a:pt x="276" y="101"/>
                  </a:lnTo>
                  <a:lnTo>
                    <a:pt x="263" y="104"/>
                  </a:lnTo>
                  <a:lnTo>
                    <a:pt x="250" y="106"/>
                  </a:lnTo>
                  <a:lnTo>
                    <a:pt x="236" y="107"/>
                  </a:lnTo>
                  <a:lnTo>
                    <a:pt x="221" y="108"/>
                  </a:lnTo>
                  <a:lnTo>
                    <a:pt x="191" y="107"/>
                  </a:lnTo>
                  <a:lnTo>
                    <a:pt x="185" y="107"/>
                  </a:lnTo>
                  <a:lnTo>
                    <a:pt x="179" y="107"/>
                  </a:lnTo>
                  <a:lnTo>
                    <a:pt x="173" y="106"/>
                  </a:lnTo>
                  <a:lnTo>
                    <a:pt x="168" y="105"/>
                  </a:lnTo>
                  <a:lnTo>
                    <a:pt x="162" y="104"/>
                  </a:lnTo>
                  <a:lnTo>
                    <a:pt x="157" y="102"/>
                  </a:lnTo>
                  <a:lnTo>
                    <a:pt x="151" y="100"/>
                  </a:lnTo>
                  <a:lnTo>
                    <a:pt x="145" y="98"/>
                  </a:lnTo>
                  <a:lnTo>
                    <a:pt x="132" y="92"/>
                  </a:lnTo>
                  <a:lnTo>
                    <a:pt x="115" y="84"/>
                  </a:lnTo>
                  <a:lnTo>
                    <a:pt x="110" y="98"/>
                  </a:lnTo>
                  <a:lnTo>
                    <a:pt x="102" y="116"/>
                  </a:lnTo>
                  <a:lnTo>
                    <a:pt x="97" y="127"/>
                  </a:lnTo>
                  <a:lnTo>
                    <a:pt x="91" y="139"/>
                  </a:lnTo>
                  <a:lnTo>
                    <a:pt x="84" y="152"/>
                  </a:lnTo>
                  <a:lnTo>
                    <a:pt x="75" y="165"/>
                  </a:lnTo>
                  <a:lnTo>
                    <a:pt x="66" y="180"/>
                  </a:lnTo>
                  <a:lnTo>
                    <a:pt x="55" y="195"/>
                  </a:lnTo>
                  <a:lnTo>
                    <a:pt x="44" y="211"/>
                  </a:lnTo>
                  <a:lnTo>
                    <a:pt x="30" y="226"/>
                  </a:lnTo>
                  <a:lnTo>
                    <a:pt x="16" y="242"/>
                  </a:lnTo>
                  <a:lnTo>
                    <a:pt x="0" y="25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sp>
          <p:nvSpPr>
            <p:cNvPr id="89469" name="Freeform 381"/>
            <p:cNvSpPr>
              <a:spLocks noChangeAspect="1"/>
            </p:cNvSpPr>
            <p:nvPr userDrawn="1"/>
          </p:nvSpPr>
          <p:spPr bwMode="black">
            <a:xfrm>
              <a:off x="2100" y="2146"/>
              <a:ext cx="675" cy="648"/>
            </a:xfrm>
            <a:custGeom>
              <a:avLst/>
              <a:gdLst/>
              <a:ahLst/>
              <a:cxnLst>
                <a:cxn ang="0">
                  <a:pos x="676" y="0"/>
                </a:cxn>
                <a:cxn ang="0">
                  <a:pos x="534" y="116"/>
                </a:cxn>
                <a:cxn ang="0">
                  <a:pos x="518" y="651"/>
                </a:cxn>
                <a:cxn ang="0">
                  <a:pos x="501" y="146"/>
                </a:cxn>
                <a:cxn ang="0">
                  <a:pos x="0" y="0"/>
                </a:cxn>
                <a:cxn ang="0">
                  <a:pos x="676" y="0"/>
                </a:cxn>
              </a:cxnLst>
              <a:rect l="0" t="0" r="r" b="b"/>
              <a:pathLst>
                <a:path w="676" h="651">
                  <a:moveTo>
                    <a:pt x="676" y="0"/>
                  </a:moveTo>
                  <a:lnTo>
                    <a:pt x="534" y="116"/>
                  </a:lnTo>
                  <a:lnTo>
                    <a:pt x="518" y="651"/>
                  </a:lnTo>
                  <a:lnTo>
                    <a:pt x="501" y="146"/>
                  </a:lnTo>
                  <a:lnTo>
                    <a:pt x="0" y="0"/>
                  </a:lnTo>
                  <a:lnTo>
                    <a:pt x="67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sp>
          <p:nvSpPr>
            <p:cNvPr id="89470" name="Freeform 382"/>
            <p:cNvSpPr>
              <a:spLocks noChangeAspect="1"/>
            </p:cNvSpPr>
            <p:nvPr userDrawn="1"/>
          </p:nvSpPr>
          <p:spPr bwMode="black">
            <a:xfrm>
              <a:off x="2100" y="2146"/>
              <a:ext cx="675" cy="648"/>
            </a:xfrm>
            <a:custGeom>
              <a:avLst/>
              <a:gdLst/>
              <a:ahLst/>
              <a:cxnLst>
                <a:cxn ang="0">
                  <a:pos x="676" y="0"/>
                </a:cxn>
                <a:cxn ang="0">
                  <a:pos x="534" y="116"/>
                </a:cxn>
                <a:cxn ang="0">
                  <a:pos x="518" y="651"/>
                </a:cxn>
                <a:cxn ang="0">
                  <a:pos x="501" y="146"/>
                </a:cxn>
                <a:cxn ang="0">
                  <a:pos x="0" y="0"/>
                </a:cxn>
                <a:cxn ang="0">
                  <a:pos x="676" y="0"/>
                </a:cxn>
              </a:cxnLst>
              <a:rect l="0" t="0" r="r" b="b"/>
              <a:pathLst>
                <a:path w="676" h="651">
                  <a:moveTo>
                    <a:pt x="676" y="0"/>
                  </a:moveTo>
                  <a:lnTo>
                    <a:pt x="534" y="116"/>
                  </a:lnTo>
                  <a:lnTo>
                    <a:pt x="518" y="651"/>
                  </a:lnTo>
                  <a:lnTo>
                    <a:pt x="501" y="146"/>
                  </a:lnTo>
                  <a:lnTo>
                    <a:pt x="0" y="0"/>
                  </a:lnTo>
                  <a:lnTo>
                    <a:pt x="676" y="0"/>
                  </a:lnTo>
                </a:path>
              </a:pathLst>
            </a:custGeom>
            <a:noFill/>
            <a:ln w="1588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sp>
          <p:nvSpPr>
            <p:cNvPr id="89471" name="Freeform 383"/>
            <p:cNvSpPr>
              <a:spLocks noChangeAspect="1"/>
            </p:cNvSpPr>
            <p:nvPr userDrawn="1"/>
          </p:nvSpPr>
          <p:spPr bwMode="black">
            <a:xfrm>
              <a:off x="2626" y="2146"/>
              <a:ext cx="797" cy="675"/>
            </a:xfrm>
            <a:custGeom>
              <a:avLst/>
              <a:gdLst/>
              <a:ahLst/>
              <a:cxnLst>
                <a:cxn ang="0">
                  <a:pos x="149" y="0"/>
                </a:cxn>
                <a:cxn ang="0">
                  <a:pos x="240" y="116"/>
                </a:cxn>
                <a:cxn ang="0">
                  <a:pos x="797" y="13"/>
                </a:cxn>
                <a:cxn ang="0">
                  <a:pos x="264" y="142"/>
                </a:cxn>
                <a:cxn ang="0">
                  <a:pos x="0" y="676"/>
                </a:cxn>
                <a:cxn ang="0">
                  <a:pos x="149" y="0"/>
                </a:cxn>
              </a:cxnLst>
              <a:rect l="0" t="0" r="r" b="b"/>
              <a:pathLst>
                <a:path w="797" h="676">
                  <a:moveTo>
                    <a:pt x="149" y="0"/>
                  </a:moveTo>
                  <a:lnTo>
                    <a:pt x="240" y="116"/>
                  </a:lnTo>
                  <a:lnTo>
                    <a:pt x="797" y="13"/>
                  </a:lnTo>
                  <a:lnTo>
                    <a:pt x="264" y="142"/>
                  </a:lnTo>
                  <a:lnTo>
                    <a:pt x="0" y="676"/>
                  </a:lnTo>
                  <a:lnTo>
                    <a:pt x="14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sp>
          <p:nvSpPr>
            <p:cNvPr id="89472" name="Freeform 384"/>
            <p:cNvSpPr>
              <a:spLocks noChangeAspect="1"/>
            </p:cNvSpPr>
            <p:nvPr userDrawn="1"/>
          </p:nvSpPr>
          <p:spPr bwMode="black">
            <a:xfrm>
              <a:off x="2626" y="2146"/>
              <a:ext cx="797" cy="675"/>
            </a:xfrm>
            <a:custGeom>
              <a:avLst/>
              <a:gdLst/>
              <a:ahLst/>
              <a:cxnLst>
                <a:cxn ang="0">
                  <a:pos x="149" y="0"/>
                </a:cxn>
                <a:cxn ang="0">
                  <a:pos x="240" y="116"/>
                </a:cxn>
                <a:cxn ang="0">
                  <a:pos x="797" y="13"/>
                </a:cxn>
                <a:cxn ang="0">
                  <a:pos x="264" y="142"/>
                </a:cxn>
                <a:cxn ang="0">
                  <a:pos x="0" y="676"/>
                </a:cxn>
                <a:cxn ang="0">
                  <a:pos x="149" y="0"/>
                </a:cxn>
              </a:cxnLst>
              <a:rect l="0" t="0" r="r" b="b"/>
              <a:pathLst>
                <a:path w="797" h="676">
                  <a:moveTo>
                    <a:pt x="149" y="0"/>
                  </a:moveTo>
                  <a:lnTo>
                    <a:pt x="240" y="116"/>
                  </a:lnTo>
                  <a:lnTo>
                    <a:pt x="797" y="13"/>
                  </a:lnTo>
                  <a:lnTo>
                    <a:pt x="264" y="142"/>
                  </a:lnTo>
                  <a:lnTo>
                    <a:pt x="0" y="676"/>
                  </a:lnTo>
                  <a:lnTo>
                    <a:pt x="149" y="0"/>
                  </a:lnTo>
                </a:path>
              </a:pathLst>
            </a:custGeom>
            <a:noFill/>
            <a:ln w="1588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sp>
          <p:nvSpPr>
            <p:cNvPr id="89473" name="Freeform 385"/>
            <p:cNvSpPr>
              <a:spLocks noChangeAspect="1"/>
            </p:cNvSpPr>
            <p:nvPr userDrawn="1"/>
          </p:nvSpPr>
          <p:spPr bwMode="black">
            <a:xfrm>
              <a:off x="2776" y="1494"/>
              <a:ext cx="675" cy="648"/>
            </a:xfrm>
            <a:custGeom>
              <a:avLst/>
              <a:gdLst/>
              <a:ahLst/>
              <a:cxnLst>
                <a:cxn ang="0">
                  <a:pos x="0" y="650"/>
                </a:cxn>
                <a:cxn ang="0">
                  <a:pos x="143" y="534"/>
                </a:cxn>
                <a:cxn ang="0">
                  <a:pos x="158" y="0"/>
                </a:cxn>
                <a:cxn ang="0">
                  <a:pos x="175" y="504"/>
                </a:cxn>
                <a:cxn ang="0">
                  <a:pos x="676" y="650"/>
                </a:cxn>
                <a:cxn ang="0">
                  <a:pos x="0" y="650"/>
                </a:cxn>
              </a:cxnLst>
              <a:rect l="0" t="0" r="r" b="b"/>
              <a:pathLst>
                <a:path w="676" h="650">
                  <a:moveTo>
                    <a:pt x="0" y="650"/>
                  </a:moveTo>
                  <a:lnTo>
                    <a:pt x="143" y="534"/>
                  </a:lnTo>
                  <a:lnTo>
                    <a:pt x="158" y="0"/>
                  </a:lnTo>
                  <a:lnTo>
                    <a:pt x="175" y="504"/>
                  </a:lnTo>
                  <a:lnTo>
                    <a:pt x="676" y="650"/>
                  </a:lnTo>
                  <a:lnTo>
                    <a:pt x="0" y="65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sp>
          <p:nvSpPr>
            <p:cNvPr id="89474" name="Freeform 386"/>
            <p:cNvSpPr>
              <a:spLocks noChangeAspect="1"/>
            </p:cNvSpPr>
            <p:nvPr userDrawn="1"/>
          </p:nvSpPr>
          <p:spPr bwMode="black">
            <a:xfrm>
              <a:off x="2776" y="1494"/>
              <a:ext cx="675" cy="648"/>
            </a:xfrm>
            <a:custGeom>
              <a:avLst/>
              <a:gdLst/>
              <a:ahLst/>
              <a:cxnLst>
                <a:cxn ang="0">
                  <a:pos x="0" y="650"/>
                </a:cxn>
                <a:cxn ang="0">
                  <a:pos x="143" y="534"/>
                </a:cxn>
                <a:cxn ang="0">
                  <a:pos x="158" y="0"/>
                </a:cxn>
                <a:cxn ang="0">
                  <a:pos x="175" y="504"/>
                </a:cxn>
                <a:cxn ang="0">
                  <a:pos x="676" y="650"/>
                </a:cxn>
                <a:cxn ang="0">
                  <a:pos x="0" y="650"/>
                </a:cxn>
              </a:cxnLst>
              <a:rect l="0" t="0" r="r" b="b"/>
              <a:pathLst>
                <a:path w="676" h="650">
                  <a:moveTo>
                    <a:pt x="0" y="650"/>
                  </a:moveTo>
                  <a:lnTo>
                    <a:pt x="143" y="534"/>
                  </a:lnTo>
                  <a:lnTo>
                    <a:pt x="158" y="0"/>
                  </a:lnTo>
                  <a:lnTo>
                    <a:pt x="175" y="504"/>
                  </a:lnTo>
                  <a:lnTo>
                    <a:pt x="676" y="650"/>
                  </a:lnTo>
                  <a:lnTo>
                    <a:pt x="0" y="650"/>
                  </a:lnTo>
                </a:path>
              </a:pathLst>
            </a:custGeom>
            <a:noFill/>
            <a:ln w="4763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sp>
          <p:nvSpPr>
            <p:cNvPr id="89475" name="Freeform 387"/>
            <p:cNvSpPr>
              <a:spLocks noChangeAspect="1"/>
            </p:cNvSpPr>
            <p:nvPr userDrawn="1"/>
          </p:nvSpPr>
          <p:spPr bwMode="black">
            <a:xfrm>
              <a:off x="2128" y="1471"/>
              <a:ext cx="797" cy="675"/>
            </a:xfrm>
            <a:custGeom>
              <a:avLst/>
              <a:gdLst/>
              <a:ahLst/>
              <a:cxnLst>
                <a:cxn ang="0">
                  <a:pos x="648" y="676"/>
                </a:cxn>
                <a:cxn ang="0">
                  <a:pos x="557" y="559"/>
                </a:cxn>
                <a:cxn ang="0">
                  <a:pos x="0" y="663"/>
                </a:cxn>
                <a:cxn ang="0">
                  <a:pos x="533" y="534"/>
                </a:cxn>
                <a:cxn ang="0">
                  <a:pos x="797" y="0"/>
                </a:cxn>
                <a:cxn ang="0">
                  <a:pos x="648" y="676"/>
                </a:cxn>
              </a:cxnLst>
              <a:rect l="0" t="0" r="r" b="b"/>
              <a:pathLst>
                <a:path w="797" h="676">
                  <a:moveTo>
                    <a:pt x="648" y="676"/>
                  </a:moveTo>
                  <a:lnTo>
                    <a:pt x="557" y="559"/>
                  </a:lnTo>
                  <a:lnTo>
                    <a:pt x="0" y="663"/>
                  </a:lnTo>
                  <a:lnTo>
                    <a:pt x="533" y="534"/>
                  </a:lnTo>
                  <a:lnTo>
                    <a:pt x="797" y="0"/>
                  </a:lnTo>
                  <a:lnTo>
                    <a:pt x="648" y="67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sp>
          <p:nvSpPr>
            <p:cNvPr id="89476" name="Freeform 388"/>
            <p:cNvSpPr>
              <a:spLocks noChangeAspect="1"/>
            </p:cNvSpPr>
            <p:nvPr userDrawn="1"/>
          </p:nvSpPr>
          <p:spPr bwMode="black">
            <a:xfrm>
              <a:off x="2128" y="1471"/>
              <a:ext cx="797" cy="675"/>
            </a:xfrm>
            <a:custGeom>
              <a:avLst/>
              <a:gdLst/>
              <a:ahLst/>
              <a:cxnLst>
                <a:cxn ang="0">
                  <a:pos x="648" y="676"/>
                </a:cxn>
                <a:cxn ang="0">
                  <a:pos x="557" y="559"/>
                </a:cxn>
                <a:cxn ang="0">
                  <a:pos x="0" y="663"/>
                </a:cxn>
                <a:cxn ang="0">
                  <a:pos x="533" y="534"/>
                </a:cxn>
                <a:cxn ang="0">
                  <a:pos x="797" y="0"/>
                </a:cxn>
                <a:cxn ang="0">
                  <a:pos x="648" y="676"/>
                </a:cxn>
              </a:cxnLst>
              <a:rect l="0" t="0" r="r" b="b"/>
              <a:pathLst>
                <a:path w="797" h="676">
                  <a:moveTo>
                    <a:pt x="648" y="676"/>
                  </a:moveTo>
                  <a:lnTo>
                    <a:pt x="557" y="559"/>
                  </a:lnTo>
                  <a:lnTo>
                    <a:pt x="0" y="663"/>
                  </a:lnTo>
                  <a:lnTo>
                    <a:pt x="533" y="534"/>
                  </a:lnTo>
                  <a:lnTo>
                    <a:pt x="797" y="0"/>
                  </a:lnTo>
                  <a:lnTo>
                    <a:pt x="648" y="676"/>
                  </a:lnTo>
                </a:path>
              </a:pathLst>
            </a:custGeom>
            <a:noFill/>
            <a:ln w="1588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sp>
          <p:nvSpPr>
            <p:cNvPr id="89477" name="Freeform 389"/>
            <p:cNvSpPr>
              <a:spLocks noChangeAspect="1"/>
            </p:cNvSpPr>
            <p:nvPr userDrawn="1"/>
          </p:nvSpPr>
          <p:spPr bwMode="black">
            <a:xfrm>
              <a:off x="2681" y="1306"/>
              <a:ext cx="216" cy="31"/>
            </a:xfrm>
            <a:custGeom>
              <a:avLst/>
              <a:gdLst/>
              <a:ahLst/>
              <a:cxnLst>
                <a:cxn ang="0">
                  <a:pos x="217" y="0"/>
                </a:cxn>
                <a:cxn ang="0">
                  <a:pos x="210" y="29"/>
                </a:cxn>
                <a:cxn ang="0">
                  <a:pos x="0" y="29"/>
                </a:cxn>
                <a:cxn ang="0">
                  <a:pos x="116" y="0"/>
                </a:cxn>
                <a:cxn ang="0">
                  <a:pos x="217" y="0"/>
                </a:cxn>
              </a:cxnLst>
              <a:rect l="0" t="0" r="r" b="b"/>
              <a:pathLst>
                <a:path w="217" h="29">
                  <a:moveTo>
                    <a:pt x="217" y="0"/>
                  </a:moveTo>
                  <a:lnTo>
                    <a:pt x="210" y="29"/>
                  </a:lnTo>
                  <a:lnTo>
                    <a:pt x="0" y="29"/>
                  </a:lnTo>
                  <a:lnTo>
                    <a:pt x="116" y="0"/>
                  </a:lnTo>
                  <a:lnTo>
                    <a:pt x="21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sp>
          <p:nvSpPr>
            <p:cNvPr id="89478" name="Freeform 390"/>
            <p:cNvSpPr>
              <a:spLocks noChangeAspect="1"/>
            </p:cNvSpPr>
            <p:nvPr userDrawn="1"/>
          </p:nvSpPr>
          <p:spPr bwMode="black">
            <a:xfrm>
              <a:off x="2230" y="1412"/>
              <a:ext cx="644" cy="27"/>
            </a:xfrm>
            <a:custGeom>
              <a:avLst/>
              <a:gdLst/>
              <a:ahLst/>
              <a:cxnLst>
                <a:cxn ang="0">
                  <a:pos x="645" y="0"/>
                </a:cxn>
                <a:cxn ang="0">
                  <a:pos x="638" y="29"/>
                </a:cxn>
                <a:cxn ang="0">
                  <a:pos x="0" y="29"/>
                </a:cxn>
                <a:cxn ang="0">
                  <a:pos x="124" y="0"/>
                </a:cxn>
                <a:cxn ang="0">
                  <a:pos x="645" y="0"/>
                </a:cxn>
              </a:cxnLst>
              <a:rect l="0" t="0" r="r" b="b"/>
              <a:pathLst>
                <a:path w="645" h="29">
                  <a:moveTo>
                    <a:pt x="645" y="0"/>
                  </a:moveTo>
                  <a:lnTo>
                    <a:pt x="638" y="29"/>
                  </a:lnTo>
                  <a:lnTo>
                    <a:pt x="0" y="29"/>
                  </a:lnTo>
                  <a:lnTo>
                    <a:pt x="124" y="0"/>
                  </a:lnTo>
                  <a:lnTo>
                    <a:pt x="64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sp>
          <p:nvSpPr>
            <p:cNvPr id="89479" name="Freeform 391"/>
            <p:cNvSpPr>
              <a:spLocks noChangeAspect="1"/>
            </p:cNvSpPr>
            <p:nvPr userDrawn="1"/>
          </p:nvSpPr>
          <p:spPr bwMode="black">
            <a:xfrm>
              <a:off x="1924" y="1514"/>
              <a:ext cx="922" cy="27"/>
            </a:xfrm>
            <a:custGeom>
              <a:avLst/>
              <a:gdLst/>
              <a:ahLst/>
              <a:cxnLst>
                <a:cxn ang="0">
                  <a:pos x="921" y="0"/>
                </a:cxn>
                <a:cxn ang="0">
                  <a:pos x="907" y="30"/>
                </a:cxn>
                <a:cxn ang="0">
                  <a:pos x="453" y="30"/>
                </a:cxn>
                <a:cxn ang="0">
                  <a:pos x="0" y="30"/>
                </a:cxn>
                <a:cxn ang="0">
                  <a:pos x="38" y="0"/>
                </a:cxn>
                <a:cxn ang="0">
                  <a:pos x="479" y="0"/>
                </a:cxn>
                <a:cxn ang="0">
                  <a:pos x="921" y="0"/>
                </a:cxn>
              </a:cxnLst>
              <a:rect l="0" t="0" r="r" b="b"/>
              <a:pathLst>
                <a:path w="921" h="30">
                  <a:moveTo>
                    <a:pt x="921" y="0"/>
                  </a:moveTo>
                  <a:lnTo>
                    <a:pt x="907" y="30"/>
                  </a:lnTo>
                  <a:lnTo>
                    <a:pt x="453" y="30"/>
                  </a:lnTo>
                  <a:lnTo>
                    <a:pt x="0" y="30"/>
                  </a:lnTo>
                  <a:lnTo>
                    <a:pt x="38" y="0"/>
                  </a:lnTo>
                  <a:lnTo>
                    <a:pt x="479" y="0"/>
                  </a:lnTo>
                  <a:lnTo>
                    <a:pt x="92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sp>
          <p:nvSpPr>
            <p:cNvPr id="89480" name="Freeform 392"/>
            <p:cNvSpPr>
              <a:spLocks noChangeAspect="1"/>
            </p:cNvSpPr>
            <p:nvPr userDrawn="1"/>
          </p:nvSpPr>
          <p:spPr bwMode="black">
            <a:xfrm>
              <a:off x="1892" y="1620"/>
              <a:ext cx="707" cy="27"/>
            </a:xfrm>
            <a:custGeom>
              <a:avLst/>
              <a:gdLst/>
              <a:ahLst/>
              <a:cxnLst>
                <a:cxn ang="0">
                  <a:pos x="709" y="0"/>
                </a:cxn>
                <a:cxn ang="0">
                  <a:pos x="678" y="14"/>
                </a:cxn>
                <a:cxn ang="0">
                  <a:pos x="662" y="21"/>
                </a:cxn>
                <a:cxn ang="0">
                  <a:pos x="647" y="29"/>
                </a:cxn>
                <a:cxn ang="0">
                  <a:pos x="0" y="29"/>
                </a:cxn>
                <a:cxn ang="0">
                  <a:pos x="7" y="0"/>
                </a:cxn>
                <a:cxn ang="0">
                  <a:pos x="709" y="0"/>
                </a:cxn>
              </a:cxnLst>
              <a:rect l="0" t="0" r="r" b="b"/>
              <a:pathLst>
                <a:path w="709" h="29">
                  <a:moveTo>
                    <a:pt x="709" y="0"/>
                  </a:moveTo>
                  <a:lnTo>
                    <a:pt x="678" y="14"/>
                  </a:lnTo>
                  <a:lnTo>
                    <a:pt x="662" y="21"/>
                  </a:lnTo>
                  <a:lnTo>
                    <a:pt x="647" y="29"/>
                  </a:lnTo>
                  <a:lnTo>
                    <a:pt x="0" y="29"/>
                  </a:lnTo>
                  <a:lnTo>
                    <a:pt x="7" y="0"/>
                  </a:lnTo>
                  <a:lnTo>
                    <a:pt x="70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sp>
          <p:nvSpPr>
            <p:cNvPr id="89481" name="Freeform 393"/>
            <p:cNvSpPr>
              <a:spLocks noChangeAspect="1"/>
            </p:cNvSpPr>
            <p:nvPr userDrawn="1"/>
          </p:nvSpPr>
          <p:spPr bwMode="black">
            <a:xfrm>
              <a:off x="1873" y="1730"/>
              <a:ext cx="561" cy="27"/>
            </a:xfrm>
            <a:custGeom>
              <a:avLst/>
              <a:gdLst/>
              <a:ahLst/>
              <a:cxnLst>
                <a:cxn ang="0">
                  <a:pos x="560" y="0"/>
                </a:cxn>
                <a:cxn ang="0">
                  <a:pos x="542" y="14"/>
                </a:cxn>
                <a:cxn ang="0">
                  <a:pos x="526" y="30"/>
                </a:cxn>
                <a:cxn ang="0">
                  <a:pos x="0" y="30"/>
                </a:cxn>
                <a:cxn ang="0">
                  <a:pos x="7" y="0"/>
                </a:cxn>
                <a:cxn ang="0">
                  <a:pos x="560" y="0"/>
                </a:cxn>
              </a:cxnLst>
              <a:rect l="0" t="0" r="r" b="b"/>
              <a:pathLst>
                <a:path w="560" h="30">
                  <a:moveTo>
                    <a:pt x="560" y="0"/>
                  </a:moveTo>
                  <a:lnTo>
                    <a:pt x="542" y="14"/>
                  </a:lnTo>
                  <a:lnTo>
                    <a:pt x="526" y="30"/>
                  </a:lnTo>
                  <a:lnTo>
                    <a:pt x="0" y="30"/>
                  </a:lnTo>
                  <a:lnTo>
                    <a:pt x="7" y="0"/>
                  </a:lnTo>
                  <a:lnTo>
                    <a:pt x="56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sp>
          <p:nvSpPr>
            <p:cNvPr id="89482" name="Freeform 394"/>
            <p:cNvSpPr>
              <a:spLocks noChangeAspect="1"/>
            </p:cNvSpPr>
            <p:nvPr userDrawn="1"/>
          </p:nvSpPr>
          <p:spPr bwMode="black">
            <a:xfrm>
              <a:off x="1849" y="1832"/>
              <a:ext cx="483" cy="31"/>
            </a:xfrm>
            <a:custGeom>
              <a:avLst/>
              <a:gdLst/>
              <a:ahLst/>
              <a:cxnLst>
                <a:cxn ang="0">
                  <a:pos x="481" y="0"/>
                </a:cxn>
                <a:cxn ang="0">
                  <a:pos x="470" y="14"/>
                </a:cxn>
                <a:cxn ang="0">
                  <a:pos x="459" y="29"/>
                </a:cxn>
                <a:cxn ang="0">
                  <a:pos x="0" y="29"/>
                </a:cxn>
                <a:cxn ang="0">
                  <a:pos x="6" y="0"/>
                </a:cxn>
                <a:cxn ang="0">
                  <a:pos x="481" y="0"/>
                </a:cxn>
              </a:cxnLst>
              <a:rect l="0" t="0" r="r" b="b"/>
              <a:pathLst>
                <a:path w="481" h="29">
                  <a:moveTo>
                    <a:pt x="481" y="0"/>
                  </a:moveTo>
                  <a:lnTo>
                    <a:pt x="470" y="14"/>
                  </a:lnTo>
                  <a:lnTo>
                    <a:pt x="459" y="29"/>
                  </a:lnTo>
                  <a:lnTo>
                    <a:pt x="0" y="29"/>
                  </a:lnTo>
                  <a:lnTo>
                    <a:pt x="6" y="0"/>
                  </a:lnTo>
                  <a:lnTo>
                    <a:pt x="48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sp>
          <p:nvSpPr>
            <p:cNvPr id="89483" name="Freeform 395"/>
            <p:cNvSpPr>
              <a:spLocks noChangeAspect="1"/>
            </p:cNvSpPr>
            <p:nvPr userDrawn="1"/>
          </p:nvSpPr>
          <p:spPr bwMode="black">
            <a:xfrm>
              <a:off x="1814" y="1934"/>
              <a:ext cx="440" cy="31"/>
            </a:xfrm>
            <a:custGeom>
              <a:avLst/>
              <a:gdLst/>
              <a:ahLst/>
              <a:cxnLst>
                <a:cxn ang="0">
                  <a:pos x="440" y="0"/>
                </a:cxn>
                <a:cxn ang="0">
                  <a:pos x="433" y="15"/>
                </a:cxn>
                <a:cxn ang="0">
                  <a:pos x="426" y="30"/>
                </a:cxn>
                <a:cxn ang="0">
                  <a:pos x="0" y="30"/>
                </a:cxn>
                <a:cxn ang="0">
                  <a:pos x="7" y="0"/>
                </a:cxn>
                <a:cxn ang="0">
                  <a:pos x="440" y="0"/>
                </a:cxn>
              </a:cxnLst>
              <a:rect l="0" t="0" r="r" b="b"/>
              <a:pathLst>
                <a:path w="440" h="30">
                  <a:moveTo>
                    <a:pt x="440" y="0"/>
                  </a:moveTo>
                  <a:lnTo>
                    <a:pt x="433" y="15"/>
                  </a:lnTo>
                  <a:lnTo>
                    <a:pt x="426" y="30"/>
                  </a:lnTo>
                  <a:lnTo>
                    <a:pt x="0" y="30"/>
                  </a:lnTo>
                  <a:lnTo>
                    <a:pt x="7" y="0"/>
                  </a:lnTo>
                  <a:lnTo>
                    <a:pt x="44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sp>
          <p:nvSpPr>
            <p:cNvPr id="89484" name="Freeform 396"/>
            <p:cNvSpPr>
              <a:spLocks noChangeAspect="1"/>
            </p:cNvSpPr>
            <p:nvPr userDrawn="1"/>
          </p:nvSpPr>
          <p:spPr bwMode="black">
            <a:xfrm>
              <a:off x="1779" y="2040"/>
              <a:ext cx="428" cy="31"/>
            </a:xfrm>
            <a:custGeom>
              <a:avLst/>
              <a:gdLst/>
              <a:ahLst/>
              <a:cxnLst>
                <a:cxn ang="0">
                  <a:pos x="425" y="0"/>
                </a:cxn>
                <a:cxn ang="0">
                  <a:pos x="421" y="15"/>
                </a:cxn>
                <a:cxn ang="0">
                  <a:pos x="417" y="30"/>
                </a:cxn>
                <a:cxn ang="0">
                  <a:pos x="0" y="30"/>
                </a:cxn>
                <a:cxn ang="0">
                  <a:pos x="7" y="0"/>
                </a:cxn>
                <a:cxn ang="0">
                  <a:pos x="425" y="0"/>
                </a:cxn>
              </a:cxnLst>
              <a:rect l="0" t="0" r="r" b="b"/>
              <a:pathLst>
                <a:path w="425" h="30">
                  <a:moveTo>
                    <a:pt x="425" y="0"/>
                  </a:moveTo>
                  <a:lnTo>
                    <a:pt x="421" y="15"/>
                  </a:lnTo>
                  <a:lnTo>
                    <a:pt x="417" y="30"/>
                  </a:lnTo>
                  <a:lnTo>
                    <a:pt x="0" y="30"/>
                  </a:lnTo>
                  <a:lnTo>
                    <a:pt x="7" y="0"/>
                  </a:lnTo>
                  <a:lnTo>
                    <a:pt x="42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sp>
          <p:nvSpPr>
            <p:cNvPr id="89485" name="Freeform 397"/>
            <p:cNvSpPr>
              <a:spLocks noChangeAspect="1"/>
            </p:cNvSpPr>
            <p:nvPr userDrawn="1"/>
          </p:nvSpPr>
          <p:spPr bwMode="black">
            <a:xfrm>
              <a:off x="1743" y="2248"/>
              <a:ext cx="424" cy="27"/>
            </a:xfrm>
            <a:custGeom>
              <a:avLst/>
              <a:gdLst/>
              <a:ahLst/>
              <a:cxnLst>
                <a:cxn ang="0">
                  <a:pos x="424" y="0"/>
                </a:cxn>
                <a:cxn ang="0">
                  <a:pos x="425" y="30"/>
                </a:cxn>
                <a:cxn ang="0">
                  <a:pos x="1" y="30"/>
                </a:cxn>
                <a:cxn ang="0">
                  <a:pos x="0" y="0"/>
                </a:cxn>
                <a:cxn ang="0">
                  <a:pos x="424" y="0"/>
                </a:cxn>
              </a:cxnLst>
              <a:rect l="0" t="0" r="r" b="b"/>
              <a:pathLst>
                <a:path w="425" h="30">
                  <a:moveTo>
                    <a:pt x="424" y="0"/>
                  </a:moveTo>
                  <a:lnTo>
                    <a:pt x="425" y="30"/>
                  </a:lnTo>
                  <a:lnTo>
                    <a:pt x="1" y="30"/>
                  </a:lnTo>
                  <a:lnTo>
                    <a:pt x="0" y="0"/>
                  </a:lnTo>
                  <a:lnTo>
                    <a:pt x="42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sp>
          <p:nvSpPr>
            <p:cNvPr id="89486" name="Freeform 398"/>
            <p:cNvSpPr>
              <a:spLocks noChangeAspect="1"/>
            </p:cNvSpPr>
            <p:nvPr userDrawn="1"/>
          </p:nvSpPr>
          <p:spPr bwMode="black">
            <a:xfrm>
              <a:off x="1775" y="2142"/>
              <a:ext cx="122" cy="31"/>
            </a:xfrm>
            <a:custGeom>
              <a:avLst/>
              <a:gdLst/>
              <a:ahLst/>
              <a:cxnLst>
                <a:cxn ang="0">
                  <a:pos x="123" y="0"/>
                </a:cxn>
                <a:cxn ang="0">
                  <a:pos x="119" y="11"/>
                </a:cxn>
                <a:cxn ang="0">
                  <a:pos x="117" y="20"/>
                </a:cxn>
                <a:cxn ang="0">
                  <a:pos x="115" y="29"/>
                </a:cxn>
                <a:cxn ang="0">
                  <a:pos x="0" y="29"/>
                </a:cxn>
                <a:cxn ang="0">
                  <a:pos x="7" y="0"/>
                </a:cxn>
                <a:cxn ang="0">
                  <a:pos x="123" y="0"/>
                </a:cxn>
              </a:cxnLst>
              <a:rect l="0" t="0" r="r" b="b"/>
              <a:pathLst>
                <a:path w="123" h="29">
                  <a:moveTo>
                    <a:pt x="123" y="0"/>
                  </a:moveTo>
                  <a:lnTo>
                    <a:pt x="119" y="11"/>
                  </a:lnTo>
                  <a:lnTo>
                    <a:pt x="117" y="20"/>
                  </a:lnTo>
                  <a:lnTo>
                    <a:pt x="115" y="29"/>
                  </a:lnTo>
                  <a:lnTo>
                    <a:pt x="0" y="29"/>
                  </a:lnTo>
                  <a:lnTo>
                    <a:pt x="7" y="0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sp>
          <p:nvSpPr>
            <p:cNvPr id="89487" name="Freeform 399"/>
            <p:cNvSpPr>
              <a:spLocks noChangeAspect="1"/>
            </p:cNvSpPr>
            <p:nvPr userDrawn="1"/>
          </p:nvSpPr>
          <p:spPr bwMode="black">
            <a:xfrm>
              <a:off x="1755" y="2350"/>
              <a:ext cx="424" cy="31"/>
            </a:xfrm>
            <a:custGeom>
              <a:avLst/>
              <a:gdLst/>
              <a:ahLst/>
              <a:cxnLst>
                <a:cxn ang="0">
                  <a:pos x="417" y="0"/>
                </a:cxn>
                <a:cxn ang="0">
                  <a:pos x="419" y="15"/>
                </a:cxn>
                <a:cxn ang="0">
                  <a:pos x="422" y="30"/>
                </a:cxn>
                <a:cxn ang="0">
                  <a:pos x="8" y="30"/>
                </a:cxn>
                <a:cxn ang="0">
                  <a:pos x="0" y="0"/>
                </a:cxn>
                <a:cxn ang="0">
                  <a:pos x="417" y="0"/>
                </a:cxn>
              </a:cxnLst>
              <a:rect l="0" t="0" r="r" b="b"/>
              <a:pathLst>
                <a:path w="422" h="30">
                  <a:moveTo>
                    <a:pt x="417" y="0"/>
                  </a:moveTo>
                  <a:lnTo>
                    <a:pt x="419" y="15"/>
                  </a:lnTo>
                  <a:lnTo>
                    <a:pt x="422" y="30"/>
                  </a:lnTo>
                  <a:lnTo>
                    <a:pt x="8" y="30"/>
                  </a:lnTo>
                  <a:lnTo>
                    <a:pt x="0" y="0"/>
                  </a:lnTo>
                  <a:lnTo>
                    <a:pt x="41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sp>
          <p:nvSpPr>
            <p:cNvPr id="89488" name="Freeform 400"/>
            <p:cNvSpPr>
              <a:spLocks noChangeAspect="1"/>
            </p:cNvSpPr>
            <p:nvPr userDrawn="1"/>
          </p:nvSpPr>
          <p:spPr bwMode="black">
            <a:xfrm>
              <a:off x="1794" y="2453"/>
              <a:ext cx="428" cy="31"/>
            </a:xfrm>
            <a:custGeom>
              <a:avLst/>
              <a:gdLst/>
              <a:ahLst/>
              <a:cxnLst>
                <a:cxn ang="0">
                  <a:pos x="408" y="0"/>
                </a:cxn>
                <a:cxn ang="0">
                  <a:pos x="411" y="6"/>
                </a:cxn>
                <a:cxn ang="0">
                  <a:pos x="413" y="11"/>
                </a:cxn>
                <a:cxn ang="0">
                  <a:pos x="419" y="21"/>
                </a:cxn>
                <a:cxn ang="0">
                  <a:pos x="426" y="30"/>
                </a:cxn>
                <a:cxn ang="0">
                  <a:pos x="15" y="30"/>
                </a:cxn>
                <a:cxn ang="0">
                  <a:pos x="0" y="0"/>
                </a:cxn>
                <a:cxn ang="0">
                  <a:pos x="408" y="0"/>
                </a:cxn>
              </a:cxnLst>
              <a:rect l="0" t="0" r="r" b="b"/>
              <a:pathLst>
                <a:path w="426" h="30">
                  <a:moveTo>
                    <a:pt x="408" y="0"/>
                  </a:moveTo>
                  <a:lnTo>
                    <a:pt x="411" y="6"/>
                  </a:lnTo>
                  <a:lnTo>
                    <a:pt x="413" y="11"/>
                  </a:lnTo>
                  <a:lnTo>
                    <a:pt x="419" y="21"/>
                  </a:lnTo>
                  <a:lnTo>
                    <a:pt x="426" y="30"/>
                  </a:lnTo>
                  <a:lnTo>
                    <a:pt x="15" y="30"/>
                  </a:lnTo>
                  <a:lnTo>
                    <a:pt x="0" y="0"/>
                  </a:lnTo>
                  <a:lnTo>
                    <a:pt x="40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sp>
          <p:nvSpPr>
            <p:cNvPr id="89489" name="Freeform 401"/>
            <p:cNvSpPr>
              <a:spLocks noChangeAspect="1"/>
            </p:cNvSpPr>
            <p:nvPr userDrawn="1"/>
          </p:nvSpPr>
          <p:spPr bwMode="black">
            <a:xfrm>
              <a:off x="1865" y="2559"/>
              <a:ext cx="432" cy="27"/>
            </a:xfrm>
            <a:custGeom>
              <a:avLst/>
              <a:gdLst/>
              <a:ahLst/>
              <a:cxnLst>
                <a:cxn ang="0">
                  <a:pos x="404" y="0"/>
                </a:cxn>
                <a:cxn ang="0">
                  <a:pos x="418" y="15"/>
                </a:cxn>
                <a:cxn ang="0">
                  <a:pos x="432" y="30"/>
                </a:cxn>
                <a:cxn ang="0">
                  <a:pos x="21" y="30"/>
                </a:cxn>
                <a:cxn ang="0">
                  <a:pos x="0" y="0"/>
                </a:cxn>
                <a:cxn ang="0">
                  <a:pos x="404" y="0"/>
                </a:cxn>
              </a:cxnLst>
              <a:rect l="0" t="0" r="r" b="b"/>
              <a:pathLst>
                <a:path w="432" h="30">
                  <a:moveTo>
                    <a:pt x="404" y="0"/>
                  </a:moveTo>
                  <a:lnTo>
                    <a:pt x="418" y="15"/>
                  </a:lnTo>
                  <a:lnTo>
                    <a:pt x="432" y="30"/>
                  </a:lnTo>
                  <a:lnTo>
                    <a:pt x="21" y="30"/>
                  </a:lnTo>
                  <a:lnTo>
                    <a:pt x="0" y="0"/>
                  </a:lnTo>
                  <a:lnTo>
                    <a:pt x="40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sp>
          <p:nvSpPr>
            <p:cNvPr id="89490" name="Freeform 402"/>
            <p:cNvSpPr>
              <a:spLocks noChangeAspect="1"/>
            </p:cNvSpPr>
            <p:nvPr userDrawn="1"/>
          </p:nvSpPr>
          <p:spPr bwMode="black">
            <a:xfrm>
              <a:off x="1951" y="2661"/>
              <a:ext cx="506" cy="31"/>
            </a:xfrm>
            <a:custGeom>
              <a:avLst/>
              <a:gdLst/>
              <a:ahLst/>
              <a:cxnLst>
                <a:cxn ang="0">
                  <a:pos x="437" y="0"/>
                </a:cxn>
                <a:cxn ang="0">
                  <a:pos x="454" y="9"/>
                </a:cxn>
                <a:cxn ang="0">
                  <a:pos x="463" y="13"/>
                </a:cxn>
                <a:cxn ang="0">
                  <a:pos x="472" y="16"/>
                </a:cxn>
                <a:cxn ang="0">
                  <a:pos x="489" y="23"/>
                </a:cxn>
                <a:cxn ang="0">
                  <a:pos x="507" y="30"/>
                </a:cxn>
                <a:cxn ang="0">
                  <a:pos x="33" y="30"/>
                </a:cxn>
                <a:cxn ang="0">
                  <a:pos x="0" y="0"/>
                </a:cxn>
                <a:cxn ang="0">
                  <a:pos x="437" y="0"/>
                </a:cxn>
              </a:cxnLst>
              <a:rect l="0" t="0" r="r" b="b"/>
              <a:pathLst>
                <a:path w="507" h="30">
                  <a:moveTo>
                    <a:pt x="437" y="0"/>
                  </a:moveTo>
                  <a:lnTo>
                    <a:pt x="454" y="9"/>
                  </a:lnTo>
                  <a:lnTo>
                    <a:pt x="463" y="13"/>
                  </a:lnTo>
                  <a:lnTo>
                    <a:pt x="472" y="16"/>
                  </a:lnTo>
                  <a:lnTo>
                    <a:pt x="489" y="23"/>
                  </a:lnTo>
                  <a:lnTo>
                    <a:pt x="507" y="30"/>
                  </a:lnTo>
                  <a:lnTo>
                    <a:pt x="33" y="30"/>
                  </a:lnTo>
                  <a:lnTo>
                    <a:pt x="0" y="0"/>
                  </a:lnTo>
                  <a:lnTo>
                    <a:pt x="43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sp>
          <p:nvSpPr>
            <p:cNvPr id="89491" name="Freeform 403"/>
            <p:cNvSpPr>
              <a:spLocks noChangeAspect="1"/>
            </p:cNvSpPr>
            <p:nvPr userDrawn="1"/>
          </p:nvSpPr>
          <p:spPr bwMode="black">
            <a:xfrm>
              <a:off x="2108" y="2767"/>
              <a:ext cx="463" cy="27"/>
            </a:xfrm>
            <a:custGeom>
              <a:avLst/>
              <a:gdLst/>
              <a:ahLst/>
              <a:cxnLst>
                <a:cxn ang="0">
                  <a:pos x="461" y="0"/>
                </a:cxn>
                <a:cxn ang="0">
                  <a:pos x="463" y="15"/>
                </a:cxn>
                <a:cxn ang="0">
                  <a:pos x="459" y="30"/>
                </a:cxn>
                <a:cxn ang="0">
                  <a:pos x="45" y="30"/>
                </a:cxn>
                <a:cxn ang="0">
                  <a:pos x="0" y="0"/>
                </a:cxn>
                <a:cxn ang="0">
                  <a:pos x="461" y="0"/>
                </a:cxn>
              </a:cxnLst>
              <a:rect l="0" t="0" r="r" b="b"/>
              <a:pathLst>
                <a:path w="463" h="30">
                  <a:moveTo>
                    <a:pt x="461" y="0"/>
                  </a:moveTo>
                  <a:lnTo>
                    <a:pt x="463" y="15"/>
                  </a:lnTo>
                  <a:lnTo>
                    <a:pt x="459" y="30"/>
                  </a:lnTo>
                  <a:lnTo>
                    <a:pt x="45" y="30"/>
                  </a:lnTo>
                  <a:lnTo>
                    <a:pt x="0" y="0"/>
                  </a:lnTo>
                  <a:lnTo>
                    <a:pt x="46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sp>
          <p:nvSpPr>
            <p:cNvPr id="89492" name="Freeform 404"/>
            <p:cNvSpPr>
              <a:spLocks noChangeAspect="1"/>
            </p:cNvSpPr>
            <p:nvPr userDrawn="1"/>
          </p:nvSpPr>
          <p:spPr bwMode="black">
            <a:xfrm>
              <a:off x="2297" y="2877"/>
              <a:ext cx="251" cy="31"/>
            </a:xfrm>
            <a:custGeom>
              <a:avLst/>
              <a:gdLst/>
              <a:ahLst/>
              <a:cxnLst>
                <a:cxn ang="0">
                  <a:pos x="254" y="0"/>
                </a:cxn>
                <a:cxn ang="0">
                  <a:pos x="247" y="30"/>
                </a:cxn>
                <a:cxn ang="0">
                  <a:pos x="66" y="30"/>
                </a:cxn>
                <a:cxn ang="0">
                  <a:pos x="0" y="0"/>
                </a:cxn>
                <a:cxn ang="0">
                  <a:pos x="254" y="0"/>
                </a:cxn>
              </a:cxnLst>
              <a:rect l="0" t="0" r="r" b="b"/>
              <a:pathLst>
                <a:path w="254" h="30">
                  <a:moveTo>
                    <a:pt x="254" y="0"/>
                  </a:moveTo>
                  <a:lnTo>
                    <a:pt x="247" y="30"/>
                  </a:lnTo>
                  <a:lnTo>
                    <a:pt x="66" y="30"/>
                  </a:lnTo>
                  <a:lnTo>
                    <a:pt x="0" y="0"/>
                  </a:lnTo>
                  <a:lnTo>
                    <a:pt x="25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sp>
          <p:nvSpPr>
            <p:cNvPr id="89493" name="Freeform 405"/>
            <p:cNvSpPr>
              <a:spLocks noChangeAspect="1"/>
            </p:cNvSpPr>
            <p:nvPr userDrawn="1"/>
          </p:nvSpPr>
          <p:spPr bwMode="black">
            <a:xfrm>
              <a:off x="2481" y="2971"/>
              <a:ext cx="55" cy="2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6" y="0"/>
                </a:cxn>
                <a:cxn ang="0">
                  <a:pos x="50" y="22"/>
                </a:cxn>
                <a:cxn ang="0">
                  <a:pos x="0" y="0"/>
                </a:cxn>
              </a:cxnLst>
              <a:rect l="0" t="0" r="r" b="b"/>
              <a:pathLst>
                <a:path w="56" h="22">
                  <a:moveTo>
                    <a:pt x="0" y="0"/>
                  </a:moveTo>
                  <a:lnTo>
                    <a:pt x="56" y="0"/>
                  </a:lnTo>
                  <a:lnTo>
                    <a:pt x="50" y="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sp>
          <p:nvSpPr>
            <p:cNvPr id="89494" name="Freeform 406"/>
            <p:cNvSpPr>
              <a:spLocks noChangeAspect="1"/>
            </p:cNvSpPr>
            <p:nvPr userDrawn="1"/>
          </p:nvSpPr>
          <p:spPr bwMode="black">
            <a:xfrm>
              <a:off x="2615" y="1730"/>
              <a:ext cx="130" cy="27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5" y="22"/>
                </a:cxn>
                <a:cxn ang="0">
                  <a:pos x="31" y="14"/>
                </a:cxn>
                <a:cxn ang="0">
                  <a:pos x="47" y="7"/>
                </a:cxn>
                <a:cxn ang="0">
                  <a:pos x="63" y="0"/>
                </a:cxn>
                <a:cxn ang="0">
                  <a:pos x="130" y="0"/>
                </a:cxn>
                <a:cxn ang="0">
                  <a:pos x="116" y="30"/>
                </a:cxn>
                <a:cxn ang="0">
                  <a:pos x="0" y="30"/>
                </a:cxn>
              </a:cxnLst>
              <a:rect l="0" t="0" r="r" b="b"/>
              <a:pathLst>
                <a:path w="130" h="30">
                  <a:moveTo>
                    <a:pt x="0" y="30"/>
                  </a:moveTo>
                  <a:lnTo>
                    <a:pt x="15" y="22"/>
                  </a:lnTo>
                  <a:lnTo>
                    <a:pt x="31" y="14"/>
                  </a:lnTo>
                  <a:lnTo>
                    <a:pt x="47" y="7"/>
                  </a:lnTo>
                  <a:lnTo>
                    <a:pt x="63" y="0"/>
                  </a:lnTo>
                  <a:lnTo>
                    <a:pt x="130" y="0"/>
                  </a:lnTo>
                  <a:lnTo>
                    <a:pt x="116" y="30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sp>
          <p:nvSpPr>
            <p:cNvPr id="89495" name="Freeform 407"/>
            <p:cNvSpPr>
              <a:spLocks noChangeAspect="1"/>
            </p:cNvSpPr>
            <p:nvPr userDrawn="1"/>
          </p:nvSpPr>
          <p:spPr bwMode="black">
            <a:xfrm>
              <a:off x="2481" y="1832"/>
              <a:ext cx="212" cy="31"/>
            </a:xfrm>
            <a:custGeom>
              <a:avLst/>
              <a:gdLst/>
              <a:ahLst/>
              <a:cxnLst>
                <a:cxn ang="0">
                  <a:pos x="0" y="29"/>
                </a:cxn>
                <a:cxn ang="0">
                  <a:pos x="15" y="14"/>
                </a:cxn>
                <a:cxn ang="0">
                  <a:pos x="31" y="0"/>
                </a:cxn>
                <a:cxn ang="0">
                  <a:pos x="215" y="0"/>
                </a:cxn>
                <a:cxn ang="0">
                  <a:pos x="201" y="29"/>
                </a:cxn>
                <a:cxn ang="0">
                  <a:pos x="0" y="29"/>
                </a:cxn>
              </a:cxnLst>
              <a:rect l="0" t="0" r="r" b="b"/>
              <a:pathLst>
                <a:path w="215" h="29">
                  <a:moveTo>
                    <a:pt x="0" y="29"/>
                  </a:moveTo>
                  <a:lnTo>
                    <a:pt x="15" y="14"/>
                  </a:lnTo>
                  <a:lnTo>
                    <a:pt x="31" y="0"/>
                  </a:lnTo>
                  <a:lnTo>
                    <a:pt x="215" y="0"/>
                  </a:lnTo>
                  <a:lnTo>
                    <a:pt x="201" y="29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sp>
          <p:nvSpPr>
            <p:cNvPr id="89496" name="Freeform 408"/>
            <p:cNvSpPr>
              <a:spLocks noChangeAspect="1"/>
            </p:cNvSpPr>
            <p:nvPr userDrawn="1"/>
          </p:nvSpPr>
          <p:spPr bwMode="black">
            <a:xfrm>
              <a:off x="2403" y="1934"/>
              <a:ext cx="243" cy="31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" y="15"/>
                </a:cxn>
                <a:cxn ang="0">
                  <a:pos x="19" y="0"/>
                </a:cxn>
                <a:cxn ang="0">
                  <a:pos x="244" y="0"/>
                </a:cxn>
                <a:cxn ang="0">
                  <a:pos x="229" y="30"/>
                </a:cxn>
                <a:cxn ang="0">
                  <a:pos x="0" y="30"/>
                </a:cxn>
              </a:cxnLst>
              <a:rect l="0" t="0" r="r" b="b"/>
              <a:pathLst>
                <a:path w="244" h="30">
                  <a:moveTo>
                    <a:pt x="0" y="30"/>
                  </a:moveTo>
                  <a:lnTo>
                    <a:pt x="10" y="15"/>
                  </a:lnTo>
                  <a:lnTo>
                    <a:pt x="19" y="0"/>
                  </a:lnTo>
                  <a:lnTo>
                    <a:pt x="244" y="0"/>
                  </a:lnTo>
                  <a:lnTo>
                    <a:pt x="229" y="30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sp>
          <p:nvSpPr>
            <p:cNvPr id="89497" name="Freeform 409"/>
            <p:cNvSpPr>
              <a:spLocks noChangeAspect="1"/>
            </p:cNvSpPr>
            <p:nvPr userDrawn="1"/>
          </p:nvSpPr>
          <p:spPr bwMode="black">
            <a:xfrm>
              <a:off x="2363" y="2036"/>
              <a:ext cx="20" cy="4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18" y="0"/>
                </a:cxn>
                <a:cxn ang="0">
                  <a:pos x="0" y="4"/>
                </a:cxn>
                <a:cxn ang="0">
                  <a:pos x="2" y="0"/>
                </a:cxn>
              </a:cxnLst>
              <a:rect l="0" t="0" r="r" b="b"/>
              <a:pathLst>
                <a:path w="18" h="4">
                  <a:moveTo>
                    <a:pt x="2" y="0"/>
                  </a:moveTo>
                  <a:lnTo>
                    <a:pt x="18" y="0"/>
                  </a:lnTo>
                  <a:lnTo>
                    <a:pt x="0" y="4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sp>
          <p:nvSpPr>
            <p:cNvPr id="89498" name="Freeform 410"/>
            <p:cNvSpPr>
              <a:spLocks noChangeAspect="1"/>
            </p:cNvSpPr>
            <p:nvPr userDrawn="1"/>
          </p:nvSpPr>
          <p:spPr bwMode="black">
            <a:xfrm>
              <a:off x="2312" y="2248"/>
              <a:ext cx="110" cy="27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0" y="15"/>
                </a:cxn>
                <a:cxn ang="0">
                  <a:pos x="1" y="0"/>
                </a:cxn>
                <a:cxn ang="0">
                  <a:pos x="19" y="0"/>
                </a:cxn>
                <a:cxn ang="0">
                  <a:pos x="111" y="30"/>
                </a:cxn>
                <a:cxn ang="0">
                  <a:pos x="0" y="30"/>
                </a:cxn>
              </a:cxnLst>
              <a:rect l="0" t="0" r="r" b="b"/>
              <a:pathLst>
                <a:path w="111" h="30">
                  <a:moveTo>
                    <a:pt x="0" y="30"/>
                  </a:moveTo>
                  <a:lnTo>
                    <a:pt x="0" y="15"/>
                  </a:lnTo>
                  <a:lnTo>
                    <a:pt x="1" y="0"/>
                  </a:lnTo>
                  <a:lnTo>
                    <a:pt x="19" y="0"/>
                  </a:lnTo>
                  <a:lnTo>
                    <a:pt x="111" y="30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sp>
          <p:nvSpPr>
            <p:cNvPr id="89499" name="Freeform 411"/>
            <p:cNvSpPr>
              <a:spLocks noChangeAspect="1"/>
            </p:cNvSpPr>
            <p:nvPr userDrawn="1"/>
          </p:nvSpPr>
          <p:spPr bwMode="black">
            <a:xfrm>
              <a:off x="2320" y="2350"/>
              <a:ext cx="239" cy="31"/>
            </a:xfrm>
            <a:custGeom>
              <a:avLst/>
              <a:gdLst/>
              <a:ahLst/>
              <a:cxnLst>
                <a:cxn ang="0">
                  <a:pos x="8" y="30"/>
                </a:cxn>
                <a:cxn ang="0">
                  <a:pos x="4" y="15"/>
                </a:cxn>
                <a:cxn ang="0">
                  <a:pos x="0" y="0"/>
                </a:cxn>
                <a:cxn ang="0">
                  <a:pos x="237" y="0"/>
                </a:cxn>
                <a:cxn ang="0">
                  <a:pos x="239" y="30"/>
                </a:cxn>
                <a:cxn ang="0">
                  <a:pos x="8" y="30"/>
                </a:cxn>
              </a:cxnLst>
              <a:rect l="0" t="0" r="r" b="b"/>
              <a:pathLst>
                <a:path w="239" h="30">
                  <a:moveTo>
                    <a:pt x="8" y="30"/>
                  </a:moveTo>
                  <a:lnTo>
                    <a:pt x="4" y="15"/>
                  </a:lnTo>
                  <a:lnTo>
                    <a:pt x="0" y="0"/>
                  </a:lnTo>
                  <a:lnTo>
                    <a:pt x="237" y="0"/>
                  </a:lnTo>
                  <a:lnTo>
                    <a:pt x="239" y="30"/>
                  </a:lnTo>
                  <a:lnTo>
                    <a:pt x="8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sp>
          <p:nvSpPr>
            <p:cNvPr id="89500" name="Freeform 412"/>
            <p:cNvSpPr>
              <a:spLocks noChangeAspect="1"/>
            </p:cNvSpPr>
            <p:nvPr userDrawn="1"/>
          </p:nvSpPr>
          <p:spPr bwMode="black">
            <a:xfrm>
              <a:off x="2363" y="2453"/>
              <a:ext cx="200" cy="31"/>
            </a:xfrm>
            <a:custGeom>
              <a:avLst/>
              <a:gdLst/>
              <a:ahLst/>
              <a:cxnLst>
                <a:cxn ang="0">
                  <a:pos x="22" y="30"/>
                </a:cxn>
                <a:cxn ang="0">
                  <a:pos x="11" y="15"/>
                </a:cxn>
                <a:cxn ang="0">
                  <a:pos x="0" y="0"/>
                </a:cxn>
                <a:cxn ang="0">
                  <a:pos x="198" y="0"/>
                </a:cxn>
                <a:cxn ang="0">
                  <a:pos x="200" y="30"/>
                </a:cxn>
                <a:cxn ang="0">
                  <a:pos x="22" y="30"/>
                </a:cxn>
              </a:cxnLst>
              <a:rect l="0" t="0" r="r" b="b"/>
              <a:pathLst>
                <a:path w="200" h="30">
                  <a:moveTo>
                    <a:pt x="22" y="30"/>
                  </a:moveTo>
                  <a:lnTo>
                    <a:pt x="11" y="15"/>
                  </a:lnTo>
                  <a:lnTo>
                    <a:pt x="0" y="0"/>
                  </a:lnTo>
                  <a:lnTo>
                    <a:pt x="198" y="0"/>
                  </a:lnTo>
                  <a:lnTo>
                    <a:pt x="200" y="30"/>
                  </a:lnTo>
                  <a:lnTo>
                    <a:pt x="22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  <p:sp>
          <p:nvSpPr>
            <p:cNvPr id="89501" name="Freeform 413"/>
            <p:cNvSpPr>
              <a:spLocks noChangeAspect="1"/>
            </p:cNvSpPr>
            <p:nvPr userDrawn="1"/>
          </p:nvSpPr>
          <p:spPr bwMode="black">
            <a:xfrm>
              <a:off x="2462" y="2559"/>
              <a:ext cx="110" cy="27"/>
            </a:xfrm>
            <a:custGeom>
              <a:avLst/>
              <a:gdLst/>
              <a:ahLst/>
              <a:cxnLst>
                <a:cxn ang="0">
                  <a:pos x="71" y="30"/>
                </a:cxn>
                <a:cxn ang="0">
                  <a:pos x="62" y="27"/>
                </a:cxn>
                <a:cxn ang="0">
                  <a:pos x="53" y="25"/>
                </a:cxn>
                <a:cxn ang="0">
                  <a:pos x="35" y="18"/>
                </a:cxn>
                <a:cxn ang="0">
                  <a:pos x="17" y="10"/>
                </a:cxn>
                <a:cxn ang="0">
                  <a:pos x="0" y="0"/>
                </a:cxn>
                <a:cxn ang="0">
                  <a:pos x="107" y="0"/>
                </a:cxn>
                <a:cxn ang="0">
                  <a:pos x="109" y="30"/>
                </a:cxn>
                <a:cxn ang="0">
                  <a:pos x="71" y="30"/>
                </a:cxn>
              </a:cxnLst>
              <a:rect l="0" t="0" r="r" b="b"/>
              <a:pathLst>
                <a:path w="109" h="30">
                  <a:moveTo>
                    <a:pt x="71" y="30"/>
                  </a:moveTo>
                  <a:lnTo>
                    <a:pt x="62" y="27"/>
                  </a:lnTo>
                  <a:lnTo>
                    <a:pt x="53" y="25"/>
                  </a:lnTo>
                  <a:lnTo>
                    <a:pt x="35" y="18"/>
                  </a:lnTo>
                  <a:lnTo>
                    <a:pt x="17" y="10"/>
                  </a:lnTo>
                  <a:lnTo>
                    <a:pt x="0" y="0"/>
                  </a:lnTo>
                  <a:lnTo>
                    <a:pt x="107" y="0"/>
                  </a:lnTo>
                  <a:lnTo>
                    <a:pt x="109" y="30"/>
                  </a:lnTo>
                  <a:lnTo>
                    <a:pt x="71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cs typeface="+mn-cs"/>
              </a:endParaRPr>
            </a:p>
          </p:txBody>
        </p:sp>
      </p:grpSp>
      <p:pic>
        <p:nvPicPr>
          <p:cNvPr id="5128" name="Picture 554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85989" y="88900"/>
            <a:ext cx="14945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43" r:id="rId1"/>
    <p:sldLayoutId id="2147484044" r:id="rId2"/>
    <p:sldLayoutId id="2147484032" r:id="rId3"/>
    <p:sldLayoutId id="2147484033" r:id="rId4"/>
    <p:sldLayoutId id="2147484034" r:id="rId5"/>
    <p:sldLayoutId id="2147484035" r:id="rId6"/>
    <p:sldLayoutId id="2147484036" r:id="rId7"/>
    <p:sldLayoutId id="2147484037" r:id="rId8"/>
    <p:sldLayoutId id="2147484038" r:id="rId9"/>
    <p:sldLayoutId id="2147484039" r:id="rId10"/>
    <p:sldLayoutId id="2147484040" r:id="rId11"/>
    <p:sldLayoutId id="2147484041" r:id="rId12"/>
    <p:sldLayoutId id="2147484042" r:id="rId13"/>
    <p:sldLayoutId id="2147484045" r:id="rId14"/>
    <p:sldLayoutId id="2147484046" r:id="rId15"/>
    <p:sldLayoutId id="2147484048" r:id="rId16"/>
    <p:sldLayoutId id="2147484047" r:id="rId17"/>
  </p:sldLayoutIdLst>
  <p:transition>
    <p:cut/>
  </p:transition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600" b="1">
          <a:solidFill>
            <a:srgbClr val="17006C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600" b="1">
          <a:solidFill>
            <a:srgbClr val="17006C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2pPr>
      <a:lvl3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600" b="1">
          <a:solidFill>
            <a:srgbClr val="17006C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3pPr>
      <a:lvl4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600" b="1">
          <a:solidFill>
            <a:srgbClr val="17006C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4pPr>
      <a:lvl5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600" b="1">
          <a:solidFill>
            <a:srgbClr val="17006C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5pPr>
      <a:lvl6pPr marL="457200" algn="l" rtl="0" fontAlgn="base">
        <a:lnSpc>
          <a:spcPct val="95000"/>
        </a:lnSpc>
        <a:spcBef>
          <a:spcPct val="0"/>
        </a:spcBef>
        <a:spcAft>
          <a:spcPct val="0"/>
        </a:spcAft>
        <a:defRPr sz="2600" b="1">
          <a:solidFill>
            <a:srgbClr val="17006C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6pPr>
      <a:lvl7pPr marL="914400" algn="l" rtl="0" fontAlgn="base">
        <a:lnSpc>
          <a:spcPct val="95000"/>
        </a:lnSpc>
        <a:spcBef>
          <a:spcPct val="0"/>
        </a:spcBef>
        <a:spcAft>
          <a:spcPct val="0"/>
        </a:spcAft>
        <a:defRPr sz="2600" b="1">
          <a:solidFill>
            <a:srgbClr val="17006C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7pPr>
      <a:lvl8pPr marL="1371600" algn="l" rtl="0" fontAlgn="base">
        <a:lnSpc>
          <a:spcPct val="95000"/>
        </a:lnSpc>
        <a:spcBef>
          <a:spcPct val="0"/>
        </a:spcBef>
        <a:spcAft>
          <a:spcPct val="0"/>
        </a:spcAft>
        <a:defRPr sz="2600" b="1">
          <a:solidFill>
            <a:srgbClr val="17006C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8pPr>
      <a:lvl9pPr marL="1828800" algn="l" rtl="0" fontAlgn="base">
        <a:lnSpc>
          <a:spcPct val="95000"/>
        </a:lnSpc>
        <a:spcBef>
          <a:spcPct val="0"/>
        </a:spcBef>
        <a:spcAft>
          <a:spcPct val="0"/>
        </a:spcAft>
        <a:defRPr sz="2600" b="1">
          <a:solidFill>
            <a:srgbClr val="17006C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lnSpc>
          <a:spcPct val="95000"/>
        </a:lnSpc>
        <a:spcBef>
          <a:spcPct val="5000"/>
        </a:spcBef>
        <a:spcAft>
          <a:spcPct val="0"/>
        </a:spcAft>
        <a:buClr>
          <a:srgbClr val="C0C0C0"/>
        </a:buClr>
        <a:buFont typeface="Wingdings" pitchFamily="2" charset="2"/>
        <a:buChar char="§"/>
        <a:defRPr sz="2500" b="1">
          <a:solidFill>
            <a:srgbClr val="17006C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ct val="95000"/>
        </a:lnSpc>
        <a:spcBef>
          <a:spcPct val="5000"/>
        </a:spcBef>
        <a:spcAft>
          <a:spcPct val="0"/>
        </a:spcAft>
        <a:buClr>
          <a:srgbClr val="C0C0C0"/>
        </a:buClr>
        <a:buFont typeface="Wingdings" pitchFamily="2" charset="2"/>
        <a:buChar char="§"/>
        <a:defRPr sz="2400">
          <a:solidFill>
            <a:srgbClr val="17006C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2pPr>
      <a:lvl3pPr marL="1143000" indent="-228600" algn="l" rtl="0" eaLnBrk="0" fontAlgn="base" hangingPunct="0">
        <a:lnSpc>
          <a:spcPct val="95000"/>
        </a:lnSpc>
        <a:spcBef>
          <a:spcPct val="5000"/>
        </a:spcBef>
        <a:spcAft>
          <a:spcPct val="0"/>
        </a:spcAft>
        <a:buClr>
          <a:srgbClr val="C0C0C0"/>
        </a:buClr>
        <a:buFont typeface="Wingdings" pitchFamily="2" charset="2"/>
        <a:buChar char="§"/>
        <a:defRPr sz="2400">
          <a:solidFill>
            <a:srgbClr val="17006C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3pPr>
      <a:lvl4pPr marL="1600200" indent="-228600" algn="l" rtl="0" eaLnBrk="0" fontAlgn="base" hangingPunct="0">
        <a:lnSpc>
          <a:spcPct val="95000"/>
        </a:lnSpc>
        <a:spcBef>
          <a:spcPct val="5000"/>
        </a:spcBef>
        <a:spcAft>
          <a:spcPct val="0"/>
        </a:spcAft>
        <a:buClr>
          <a:srgbClr val="C0C0C0"/>
        </a:buClr>
        <a:buFont typeface="Wingdings" pitchFamily="2" charset="2"/>
        <a:buChar char="§"/>
        <a:defRPr sz="2000">
          <a:solidFill>
            <a:srgbClr val="17006C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4pPr>
      <a:lvl5pPr marL="2057400" indent="-228600" algn="l" rtl="0" eaLnBrk="0" fontAlgn="base" hangingPunct="0">
        <a:lnSpc>
          <a:spcPct val="95000"/>
        </a:lnSpc>
        <a:spcBef>
          <a:spcPct val="5000"/>
        </a:spcBef>
        <a:spcAft>
          <a:spcPct val="0"/>
        </a:spcAft>
        <a:buClr>
          <a:srgbClr val="C0C0C0"/>
        </a:buClr>
        <a:buFont typeface="Wingdings" pitchFamily="2" charset="2"/>
        <a:buChar char="§"/>
        <a:defRPr sz="2000">
          <a:solidFill>
            <a:srgbClr val="17006C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5pPr>
      <a:lvl6pPr marL="2514600" indent="-228600" algn="l" rtl="0" fontAlgn="base">
        <a:lnSpc>
          <a:spcPct val="95000"/>
        </a:lnSpc>
        <a:spcBef>
          <a:spcPct val="5000"/>
        </a:spcBef>
        <a:spcAft>
          <a:spcPct val="0"/>
        </a:spcAft>
        <a:buClr>
          <a:srgbClr val="C0C0C0"/>
        </a:buClr>
        <a:buFont typeface="Wingdings" pitchFamily="2" charset="2"/>
        <a:buChar char="§"/>
        <a:defRPr sz="2000">
          <a:solidFill>
            <a:srgbClr val="17006C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6pPr>
      <a:lvl7pPr marL="2971800" indent="-228600" algn="l" rtl="0" fontAlgn="base">
        <a:lnSpc>
          <a:spcPct val="95000"/>
        </a:lnSpc>
        <a:spcBef>
          <a:spcPct val="5000"/>
        </a:spcBef>
        <a:spcAft>
          <a:spcPct val="0"/>
        </a:spcAft>
        <a:buClr>
          <a:srgbClr val="C0C0C0"/>
        </a:buClr>
        <a:buFont typeface="Wingdings" pitchFamily="2" charset="2"/>
        <a:buChar char="§"/>
        <a:defRPr sz="2000">
          <a:solidFill>
            <a:srgbClr val="17006C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7pPr>
      <a:lvl8pPr marL="3429000" indent="-228600" algn="l" rtl="0" fontAlgn="base">
        <a:lnSpc>
          <a:spcPct val="95000"/>
        </a:lnSpc>
        <a:spcBef>
          <a:spcPct val="5000"/>
        </a:spcBef>
        <a:spcAft>
          <a:spcPct val="0"/>
        </a:spcAft>
        <a:buClr>
          <a:srgbClr val="C0C0C0"/>
        </a:buClr>
        <a:buFont typeface="Wingdings" pitchFamily="2" charset="2"/>
        <a:buChar char="§"/>
        <a:defRPr sz="2000">
          <a:solidFill>
            <a:srgbClr val="17006C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8pPr>
      <a:lvl9pPr marL="3886200" indent="-228600" algn="l" rtl="0" fontAlgn="base">
        <a:lnSpc>
          <a:spcPct val="95000"/>
        </a:lnSpc>
        <a:spcBef>
          <a:spcPct val="5000"/>
        </a:spcBef>
        <a:spcAft>
          <a:spcPct val="0"/>
        </a:spcAft>
        <a:buClr>
          <a:srgbClr val="C0C0C0"/>
        </a:buClr>
        <a:buFont typeface="Wingdings" pitchFamily="2" charset="2"/>
        <a:buChar char="§"/>
        <a:defRPr sz="2000">
          <a:solidFill>
            <a:srgbClr val="17006C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.xml" />
</Relationships>
</file>

<file path=ppt/slides/_rels/slide10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4.xml" />
</Relationships>
</file>

<file path=ppt/slides/_rels/slide11.xml.rels>&#65279;<?xml version="1.0" encoding="UTF-8" standalone="yes"?>
<Relationships xmlns="http://schemas.openxmlformats.org/package/2006/relationships">
  <Relationship Id="rId8" Type="http://schemas.openxmlformats.org/officeDocument/2006/relationships/image" Target="../media/image40.png" />
  <Relationship Id="rId13" Type="http://schemas.openxmlformats.org/officeDocument/2006/relationships/image" Target="../media/image45.png" />
  <Relationship Id="rId18" Type="http://schemas.openxmlformats.org/officeDocument/2006/relationships/image" Target="../media/image50.png" />
  <Relationship Id="rId3" Type="http://schemas.openxmlformats.org/officeDocument/2006/relationships/image" Target="../media/image33.jpeg" />
  <Relationship Id="rId21" Type="http://schemas.openxmlformats.org/officeDocument/2006/relationships/image" Target="../media/image53.png" />
  <Relationship Id="rId7" Type="http://schemas.openxmlformats.org/officeDocument/2006/relationships/image" Target="../media/image39.png" />
  <Relationship Id="rId12" Type="http://schemas.openxmlformats.org/officeDocument/2006/relationships/image" Target="../media/image44.emf" />
  <Relationship Id="rId17" Type="http://schemas.openxmlformats.org/officeDocument/2006/relationships/image" Target="../media/image49.png" />
  <Relationship Id="rId16" Type="http://schemas.openxmlformats.org/officeDocument/2006/relationships/image" Target="../media/image48.png" />
  <Relationship Id="rId20" Type="http://schemas.openxmlformats.org/officeDocument/2006/relationships/image" Target="../media/image52.png" />
  <Relationship Id="rId1" Type="http://schemas.openxmlformats.org/officeDocument/2006/relationships/slideLayout" Target="../slideLayouts/slideLayout14.xml" />
  <Relationship Id="rId6" Type="http://schemas.openxmlformats.org/officeDocument/2006/relationships/image" Target="../media/image38.png" />
  <Relationship Id="rId11" Type="http://schemas.openxmlformats.org/officeDocument/2006/relationships/image" Target="../media/image43.emf" />
  <Relationship Id="rId24" Type="http://schemas.openxmlformats.org/officeDocument/2006/relationships/image" Target="../media/image56.png" />
  <Relationship Id="rId5" Type="http://schemas.openxmlformats.org/officeDocument/2006/relationships/image" Target="../media/image37.png" />
  <Relationship Id="rId15" Type="http://schemas.openxmlformats.org/officeDocument/2006/relationships/image" Target="../media/image47.png" />
  <Relationship Id="rId23" Type="http://schemas.openxmlformats.org/officeDocument/2006/relationships/image" Target="../media/image55.png" />
  <Relationship Id="rId10" Type="http://schemas.openxmlformats.org/officeDocument/2006/relationships/image" Target="../media/image42.png" />
  <Relationship Id="rId19" Type="http://schemas.openxmlformats.org/officeDocument/2006/relationships/image" Target="../media/image51.png" />
  <Relationship Id="rId4" Type="http://schemas.openxmlformats.org/officeDocument/2006/relationships/image" Target="../media/image36.emf" />
  <Relationship Id="rId9" Type="http://schemas.openxmlformats.org/officeDocument/2006/relationships/image" Target="../media/image41.png" />
  <Relationship Id="rId14" Type="http://schemas.openxmlformats.org/officeDocument/2006/relationships/image" Target="../media/image46.png" />
  <Relationship Id="rId22" Type="http://schemas.openxmlformats.org/officeDocument/2006/relationships/image" Target="../media/image54.png" />
</Relationships>
</file>

<file path=ppt/slides/_rels/slide12.xml.rels>&#65279;<?xml version="1.0" encoding="UTF-8" standalone="yes"?>
<Relationships xmlns="http://schemas.openxmlformats.org/package/2006/relationships">
  <Relationship Id="rId8" Type="http://schemas.openxmlformats.org/officeDocument/2006/relationships/image" Target="../media/image62.emf" />
  <Relationship Id="rId3" Type="http://schemas.openxmlformats.org/officeDocument/2006/relationships/image" Target="../media/image57.emf" />
  <Relationship Id="rId7" Type="http://schemas.openxmlformats.org/officeDocument/2006/relationships/image" Target="../media/image61.emf" />
  <Relationship Id="rId1" Type="http://schemas.openxmlformats.org/officeDocument/2006/relationships/slideLayout" Target="../slideLayouts/slideLayout14.xml" />
  <Relationship Id="rId6" Type="http://schemas.openxmlformats.org/officeDocument/2006/relationships/image" Target="../media/image60.emf" />
  <Relationship Id="rId11" Type="http://schemas.openxmlformats.org/officeDocument/2006/relationships/image" Target="../media/image65.emf" />
  <Relationship Id="rId5" Type="http://schemas.openxmlformats.org/officeDocument/2006/relationships/image" Target="../media/image59.emf" />
  <Relationship Id="rId10" Type="http://schemas.openxmlformats.org/officeDocument/2006/relationships/image" Target="../media/image64.emf" />
  <Relationship Id="rId4" Type="http://schemas.openxmlformats.org/officeDocument/2006/relationships/image" Target="../media/image58.emf" />
  <Relationship Id="rId9" Type="http://schemas.openxmlformats.org/officeDocument/2006/relationships/image" Target="../media/image63.emf" />
</Relationships>
</file>

<file path=ppt/slides/_rels/slide13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4.xml" />
</Relationships>
</file>

<file path=ppt/slides/_rels/slide14.xml.rels>&#65279;<?xml version="1.0" encoding="UTF-8" standalone="yes"?>
<Relationships xmlns="http://schemas.openxmlformats.org/package/2006/relationships">
  <Relationship Id="rId3" Type="http://schemas.openxmlformats.org/officeDocument/2006/relationships/diagramData" Target="../diagrams/data11.xml" />
  <Relationship Id="rId1" Type="http://schemas.openxmlformats.org/officeDocument/2006/relationships/slideLayout" Target="../slideLayouts/slideLayout14.xml" />
  <Relationship Id="rId6" Type="http://schemas.openxmlformats.org/officeDocument/2006/relationships/diagramColors" Target="../diagrams/colors11.xml" />
  <Relationship Id="rId5" Type="http://schemas.openxmlformats.org/officeDocument/2006/relationships/diagramQuickStyle" Target="../diagrams/quickStyle11.xml" />
  <Relationship Id="rId4" Type="http://schemas.openxmlformats.org/officeDocument/2006/relationships/diagramLayout" Target="../diagrams/layout11.xml" />
</Relationships>
</file>

<file path=ppt/slides/_rels/slide15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4.xml" />
</Relationships>
</file>

<file path=ppt/slides/_rels/slide16.xml.rels>&#65279;<?xml version="1.0" encoding="UTF-8" standalone="yes"?>
<Relationships xmlns="http://schemas.openxmlformats.org/package/2006/relationships">
  <Relationship Id="rId3" Type="http://schemas.openxmlformats.org/officeDocument/2006/relationships/image" Target="../media/image66.png" />
  <Relationship Id="rId1" Type="http://schemas.openxmlformats.org/officeDocument/2006/relationships/slideLayout" Target="../slideLayouts/slideLayout14.xml" />
</Relationships>
</file>

<file path=ppt/slides/_rels/slide17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4.xml" />
</Relationships>
</file>

<file path=ppt/slides/_rels/slide18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4.xml" />
</Relationships>
</file>

<file path=ppt/slides/_rels/slide19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5.xml" />
</Relationships>
</file>

<file path=ppt/slides/_rels/slide2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4.xml" />
</Relationships>
</file>

<file path=ppt/slides/_rels/slide20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5.xml" />
</Relationships>
</file>

<file path=ppt/slides/_rels/slide21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5.xml" />
</Relationships>
</file>

<file path=ppt/slides/_rels/slide22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5.xml" />
</Relationships>
</file>

<file path=ppt/slides/_rels/slide23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4.xml" />
</Relationships>
</file>

<file path=ppt/slides/_rels/slide24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6.xml" />
</Relationships>
</file>

<file path=ppt/slides/_rels/slide25.xml.rels>&#65279;<?xml version="1.0" encoding="UTF-8" standalone="yes"?>
<Relationships xmlns="http://schemas.openxmlformats.org/package/2006/relationships">
  <Relationship Id="rId3" Type="http://schemas.openxmlformats.org/officeDocument/2006/relationships/image" Target="../media/image67.jpeg" />
  <Relationship Id="rId1" Type="http://schemas.openxmlformats.org/officeDocument/2006/relationships/slideLayout" Target="../slideLayouts/slideLayout14.xml" />
</Relationships>
</file>

<file path=ppt/slides/_rels/slide26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7.xml" />
</Relationships>
</file>

<file path=ppt/slides/_rels/slide27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4.xml" />
</Relationships>
</file>

<file path=ppt/slides/_rels/slide3.xml.rels>&#65279;<?xml version="1.0" encoding="UTF-8" standalone="yes"?>
<Relationships xmlns="http://schemas.openxmlformats.org/package/2006/relationships">
  <Relationship Id="rId3" Type="http://schemas.openxmlformats.org/officeDocument/2006/relationships/diagramData" Target="../diagrams/data1.xml" />
  <Relationship Id="rId1" Type="http://schemas.openxmlformats.org/officeDocument/2006/relationships/slideLayout" Target="../slideLayouts/slideLayout14.xml" />
  <Relationship Id="rId6" Type="http://schemas.openxmlformats.org/officeDocument/2006/relationships/diagramColors" Target="../diagrams/colors1.xml" />
  <Relationship Id="rId5" Type="http://schemas.openxmlformats.org/officeDocument/2006/relationships/diagramQuickStyle" Target="../diagrams/quickStyle1.xml" />
  <Relationship Id="rId4" Type="http://schemas.openxmlformats.org/officeDocument/2006/relationships/diagramLayout" Target="../diagrams/layout1.xml" />
</Relationships>
</file>

<file path=ppt/slides/_rels/slide4.xml.rels>&#65279;<?xml version="1.0" encoding="UTF-8" standalone="yes"?>
<Relationships xmlns="http://schemas.openxmlformats.org/package/2006/relationships">
  <Relationship Id="rId8" Type="http://schemas.openxmlformats.org/officeDocument/2006/relationships/diagramLayout" Target="../diagrams/layout3.xml" />
  <Relationship Id="rId3" Type="http://schemas.openxmlformats.org/officeDocument/2006/relationships/diagramData" Target="../diagrams/data2.xml" />
  <Relationship Id="rId7" Type="http://schemas.openxmlformats.org/officeDocument/2006/relationships/diagramData" Target="../diagrams/data3.xml" />
  <Relationship Id="rId1" Type="http://schemas.openxmlformats.org/officeDocument/2006/relationships/slideLayout" Target="../slideLayouts/slideLayout14.xml" />
  <Relationship Id="rId6" Type="http://schemas.openxmlformats.org/officeDocument/2006/relationships/diagramColors" Target="../diagrams/colors2.xml" />
  <Relationship Id="rId5" Type="http://schemas.openxmlformats.org/officeDocument/2006/relationships/diagramQuickStyle" Target="../diagrams/quickStyle2.xml" />
  <Relationship Id="rId10" Type="http://schemas.openxmlformats.org/officeDocument/2006/relationships/diagramColors" Target="../diagrams/colors3.xml" />
  <Relationship Id="rId4" Type="http://schemas.openxmlformats.org/officeDocument/2006/relationships/diagramLayout" Target="../diagrams/layout2.xml" />
  <Relationship Id="rId9" Type="http://schemas.openxmlformats.org/officeDocument/2006/relationships/diagramQuickStyle" Target="../diagrams/quickStyle3.xml" />
</Relationships>
</file>

<file path=ppt/slides/_rels/slide5.xml.rels>&#65279;<?xml version="1.0" encoding="UTF-8" standalone="yes"?>
<Relationships xmlns="http://schemas.openxmlformats.org/package/2006/relationships">
  <Relationship Id="rId8" Type="http://schemas.openxmlformats.org/officeDocument/2006/relationships/diagramLayout" Target="../diagrams/layout5.xml" />
  <Relationship Id="rId13" Type="http://schemas.openxmlformats.org/officeDocument/2006/relationships/diagramQuickStyle" Target="../diagrams/quickStyle6.xml" />
  <Relationship Id="rId18" Type="http://schemas.openxmlformats.org/officeDocument/2006/relationships/diagramColors" Target="../diagrams/colors7.xml" />
  <Relationship Id="rId26" Type="http://schemas.openxmlformats.org/officeDocument/2006/relationships/diagramColors" Target="../diagrams/colors9.xml" />
  <Relationship Id="rId3" Type="http://schemas.openxmlformats.org/officeDocument/2006/relationships/diagramData" Target="../diagrams/data4.xml" />
  <Relationship Id="rId21" Type="http://schemas.openxmlformats.org/officeDocument/2006/relationships/diagramQuickStyle" Target="../diagrams/quickStyle8.xml" />
  <Relationship Id="rId7" Type="http://schemas.openxmlformats.org/officeDocument/2006/relationships/diagramData" Target="../diagrams/data5.xml" />
  <Relationship Id="rId12" Type="http://schemas.openxmlformats.org/officeDocument/2006/relationships/diagramLayout" Target="../diagrams/layout6.xml" />
  <Relationship Id="rId17" Type="http://schemas.openxmlformats.org/officeDocument/2006/relationships/diagramQuickStyle" Target="../diagrams/quickStyle7.xml" />
  <Relationship Id="rId25" Type="http://schemas.openxmlformats.org/officeDocument/2006/relationships/diagramQuickStyle" Target="../diagrams/quickStyle9.xml" />
  <Relationship Id="rId16" Type="http://schemas.openxmlformats.org/officeDocument/2006/relationships/diagramLayout" Target="../diagrams/layout7.xml" />
  <Relationship Id="rId20" Type="http://schemas.openxmlformats.org/officeDocument/2006/relationships/diagramLayout" Target="../diagrams/layout8.xml" />
  <Relationship Id="rId1" Type="http://schemas.openxmlformats.org/officeDocument/2006/relationships/slideLayout" Target="../slideLayouts/slideLayout14.xml" />
  <Relationship Id="rId6" Type="http://schemas.openxmlformats.org/officeDocument/2006/relationships/diagramColors" Target="../diagrams/colors4.xml" />
  <Relationship Id="rId11" Type="http://schemas.openxmlformats.org/officeDocument/2006/relationships/diagramData" Target="../diagrams/data6.xml" />
  <Relationship Id="rId24" Type="http://schemas.openxmlformats.org/officeDocument/2006/relationships/diagramLayout" Target="../diagrams/layout9.xml" />
  <Relationship Id="rId5" Type="http://schemas.openxmlformats.org/officeDocument/2006/relationships/diagramQuickStyle" Target="../diagrams/quickStyle4.xml" />
  <Relationship Id="rId15" Type="http://schemas.openxmlformats.org/officeDocument/2006/relationships/diagramData" Target="../diagrams/data7.xml" />
  <Relationship Id="rId23" Type="http://schemas.openxmlformats.org/officeDocument/2006/relationships/diagramData" Target="../diagrams/data9.xml" />
  <Relationship Id="rId10" Type="http://schemas.openxmlformats.org/officeDocument/2006/relationships/diagramColors" Target="../diagrams/colors5.xml" />
  <Relationship Id="rId19" Type="http://schemas.openxmlformats.org/officeDocument/2006/relationships/diagramData" Target="../diagrams/data8.xml" />
  <Relationship Id="rId4" Type="http://schemas.openxmlformats.org/officeDocument/2006/relationships/diagramLayout" Target="../diagrams/layout4.xml" />
  <Relationship Id="rId9" Type="http://schemas.openxmlformats.org/officeDocument/2006/relationships/diagramQuickStyle" Target="../diagrams/quickStyle5.xml" />
  <Relationship Id="rId14" Type="http://schemas.openxmlformats.org/officeDocument/2006/relationships/diagramColors" Target="../diagrams/colors6.xml" />
  <Relationship Id="rId22" Type="http://schemas.openxmlformats.org/officeDocument/2006/relationships/diagramColors" Target="../diagrams/colors8.xml" />
</Relationships>
</file>

<file path=ppt/slides/_rels/slide6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4.xml" />
</Relationships>
</file>

<file path=ppt/slides/_rels/slide7.xml.rels>&#65279;<?xml version="1.0" encoding="UTF-8" standalone="yes"?>
<Relationships xmlns="http://schemas.openxmlformats.org/package/2006/relationships">
  <Relationship Id="rId3" Type="http://schemas.openxmlformats.org/officeDocument/2006/relationships/diagramData" Target="../diagrams/data10.xml" />
  <Relationship Id="rId1" Type="http://schemas.openxmlformats.org/officeDocument/2006/relationships/slideLayout" Target="../slideLayouts/slideLayout14.xml" />
  <Relationship Id="rId6" Type="http://schemas.openxmlformats.org/officeDocument/2006/relationships/diagramColors" Target="../diagrams/colors10.xml" />
  <Relationship Id="rId5" Type="http://schemas.openxmlformats.org/officeDocument/2006/relationships/diagramQuickStyle" Target="../diagrams/quickStyle10.xml" />
  <Relationship Id="rId4" Type="http://schemas.openxmlformats.org/officeDocument/2006/relationships/diagramLayout" Target="../diagrams/layout10.xml" />
</Relationships>
</file>

<file path=ppt/slides/_rels/slide8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4.xml" />
</Relationships>
</file>

<file path=ppt/slides/_rels/slide9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4.xml" />
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1" name="Rectangle 23"/>
          <p:cNvSpPr>
            <a:spLocks noGrp="1" noChangeArrowheads="1"/>
          </p:cNvSpPr>
          <p:nvPr>
            <p:ph type="ctrTitle" sz="quarter"/>
          </p:nvPr>
        </p:nvSpPr>
        <p:spPr>
          <a:xfrm>
            <a:off x="1822979" y="31532"/>
            <a:ext cx="8083021" cy="2229233"/>
          </a:xfrm>
        </p:spPr>
        <p:txBody>
          <a:bodyPr/>
          <a:lstStyle/>
          <a:p>
            <a:pPr eaLnBrk="1" hangingPunct="1">
              <a:defRPr/>
            </a:pPr>
            <a:r>
              <a:rPr lang="en-US" sz="2000" dirty="0" smtClean="0">
                <a:effectLst/>
              </a:rPr>
              <a:t/>
            </a:r>
            <a:br>
              <a:rPr lang="en-US" sz="2000" dirty="0" smtClean="0">
                <a:effectLst/>
              </a:rPr>
            </a:br>
            <a:r>
              <a:rPr lang="en-US" sz="2000" dirty="0" smtClean="0">
                <a:effectLst/>
              </a:rPr>
              <a:t>NATO Consultation Command </a:t>
            </a:r>
            <a:br>
              <a:rPr lang="en-US" sz="2000" dirty="0" smtClean="0">
                <a:effectLst/>
              </a:rPr>
            </a:br>
            <a:r>
              <a:rPr lang="en-US" sz="2000" dirty="0" smtClean="0">
                <a:effectLst/>
              </a:rPr>
              <a:t>and Control Agency (NC3A)</a:t>
            </a:r>
            <a:r>
              <a:rPr lang="en-US" sz="2400" dirty="0" smtClean="0">
                <a:effectLst/>
              </a:rPr>
              <a:t/>
            </a:r>
            <a:br>
              <a:rPr lang="en-US" sz="2400" dirty="0" smtClean="0">
                <a:effectLst/>
              </a:rPr>
            </a:br>
            <a:r>
              <a:rPr lang="en-US" sz="2400" dirty="0" smtClean="0">
                <a:effectLst/>
              </a:rPr>
              <a:t/>
            </a:r>
            <a:br>
              <a:rPr lang="en-US" sz="2400" dirty="0" smtClean="0">
                <a:effectLst/>
              </a:rPr>
            </a:br>
            <a:r>
              <a:rPr lang="en-US" sz="2000" b="0" dirty="0" smtClean="0">
                <a:effectLst/>
              </a:rPr>
              <a:t/>
            </a:r>
            <a:br>
              <a:rPr lang="en-US" sz="2000" b="0" dirty="0" smtClean="0">
                <a:effectLst/>
              </a:rPr>
            </a:br>
            <a:r>
              <a:rPr lang="en-GB" sz="3600" dirty="0" smtClean="0"/>
              <a:t>NATO’s Steps Towards Interoperable Deployable Communications</a:t>
            </a:r>
            <a:r>
              <a:rPr lang="en-US" sz="3600" b="0" dirty="0" smtClean="0">
                <a:effectLst/>
              </a:rPr>
              <a:t/>
            </a:r>
            <a:br>
              <a:rPr lang="en-US" sz="3600" b="0" dirty="0" smtClean="0">
                <a:effectLst/>
              </a:rPr>
            </a:br>
            <a:r>
              <a:rPr lang="en-US" sz="3600" b="0" dirty="0" smtClean="0">
                <a:effectLst/>
              </a:rPr>
              <a:t/>
            </a:r>
            <a:br>
              <a:rPr lang="en-US" sz="3600" b="0" dirty="0" smtClean="0">
                <a:effectLst/>
              </a:rPr>
            </a:br>
            <a:r>
              <a:rPr lang="en-US" sz="3200" dirty="0" smtClean="0">
                <a:solidFill>
                  <a:schemeClr val="accent4">
                    <a:lumMod val="50000"/>
                  </a:schemeClr>
                </a:solidFill>
                <a:effectLst/>
              </a:rPr>
              <a:t>SMI Conference on </a:t>
            </a:r>
            <a:br>
              <a:rPr lang="en-US" sz="3200" dirty="0" smtClean="0">
                <a:solidFill>
                  <a:schemeClr val="accent4">
                    <a:lumMod val="50000"/>
                  </a:schemeClr>
                </a:solidFill>
                <a:effectLst/>
              </a:rPr>
            </a:br>
            <a:r>
              <a:rPr lang="en-US" sz="3200" dirty="0" smtClean="0">
                <a:solidFill>
                  <a:schemeClr val="accent4">
                    <a:lumMod val="50000"/>
                  </a:schemeClr>
                </a:solidFill>
                <a:effectLst/>
              </a:rPr>
              <a:t>Mobile Deployable Communications</a:t>
            </a:r>
            <a:br>
              <a:rPr lang="en-US" sz="3200" dirty="0" smtClean="0">
                <a:solidFill>
                  <a:schemeClr val="accent4">
                    <a:lumMod val="50000"/>
                  </a:schemeClr>
                </a:solidFill>
                <a:effectLst/>
              </a:rPr>
            </a:br>
            <a:r>
              <a:rPr lang="en-US" sz="3200" dirty="0" smtClean="0">
                <a:solidFill>
                  <a:schemeClr val="accent4">
                    <a:lumMod val="50000"/>
                  </a:schemeClr>
                </a:solidFill>
                <a:effectLst/>
              </a:rPr>
              <a:t/>
            </a:r>
            <a:br>
              <a:rPr lang="en-US" sz="3200" dirty="0" smtClean="0">
                <a:solidFill>
                  <a:schemeClr val="accent4">
                    <a:lumMod val="50000"/>
                  </a:schemeClr>
                </a:solidFill>
                <a:effectLst/>
              </a:rPr>
            </a:br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  <a:effectLst/>
              </a:rPr>
              <a:t>24-25 February 2010, Prague, CZ</a:t>
            </a:r>
            <a:r>
              <a:rPr lang="en-US" sz="3200" dirty="0" smtClean="0">
                <a:solidFill>
                  <a:schemeClr val="accent4">
                    <a:lumMod val="50000"/>
                  </a:schemeClr>
                </a:solidFill>
                <a:effectLst/>
              </a:rPr>
              <a:t/>
            </a:r>
            <a:br>
              <a:rPr lang="en-US" sz="3200" dirty="0" smtClean="0">
                <a:solidFill>
                  <a:schemeClr val="accent4">
                    <a:lumMod val="50000"/>
                  </a:schemeClr>
                </a:solidFill>
                <a:effectLst/>
              </a:rPr>
            </a:br>
            <a:r>
              <a:rPr lang="en-US" sz="2800" b="0" dirty="0" smtClean="0">
                <a:effectLst/>
              </a:rPr>
              <a:t/>
            </a:r>
            <a:br>
              <a:rPr lang="en-US" sz="2800" b="0" dirty="0" smtClean="0">
                <a:effectLst/>
              </a:rPr>
            </a:br>
            <a:r>
              <a:rPr lang="en-US" sz="2000" dirty="0" smtClean="0">
                <a:effectLst/>
              </a:rPr>
              <a:t>Malcolm Green </a:t>
            </a:r>
            <a:br>
              <a:rPr lang="en-US" sz="2000" dirty="0" smtClean="0">
                <a:effectLst/>
              </a:rPr>
            </a:br>
            <a:r>
              <a:rPr lang="en-US" sz="1800" dirty="0" smtClean="0">
                <a:effectLst/>
              </a:rPr>
              <a:t>Chief, Communications Infrastructure Services </a:t>
            </a:r>
            <a:r>
              <a:rPr lang="en-US" sz="1800" b="0" dirty="0" smtClean="0">
                <a:effectLst/>
              </a:rPr>
              <a:t/>
            </a:r>
            <a:br>
              <a:rPr lang="en-US" sz="1800" b="0" dirty="0" smtClean="0">
                <a:effectLst/>
              </a:rPr>
            </a:br>
            <a:r>
              <a:rPr lang="en-US" sz="2000" dirty="0" smtClean="0">
                <a:effectLst/>
              </a:rPr>
              <a:t/>
            </a:r>
            <a:br>
              <a:rPr lang="en-US" sz="2000" dirty="0" smtClean="0">
                <a:effectLst/>
              </a:rPr>
            </a:b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1800" dirty="0" smtClean="0"/>
              <a:t/>
            </a:r>
            <a:br>
              <a:rPr lang="en-GB" sz="1800" dirty="0" smtClean="0"/>
            </a:br>
            <a:r>
              <a:rPr lang="en-GB" sz="1800" dirty="0" smtClean="0"/>
              <a:t/>
            </a:r>
            <a:br>
              <a:rPr lang="en-GB" sz="1800" dirty="0" smtClean="0"/>
            </a:br>
            <a:r>
              <a:rPr lang="en-GB" sz="1800" b="0" dirty="0" smtClean="0"/>
              <a:t/>
            </a:r>
            <a:br>
              <a:rPr lang="en-GB" sz="1800" b="0" dirty="0" smtClean="0"/>
            </a:br>
            <a:r>
              <a:rPr lang="en-GB" sz="1800" dirty="0" smtClean="0"/>
              <a:t/>
            </a:r>
            <a:br>
              <a:rPr lang="en-GB" sz="1800" dirty="0" smtClean="0"/>
            </a:br>
            <a:r>
              <a:rPr lang="en-GB" sz="2800" dirty="0" smtClean="0"/>
              <a:t/>
            </a:r>
            <a:br>
              <a:rPr lang="en-GB" sz="2800" dirty="0" smtClean="0"/>
            </a:br>
            <a:endParaRPr lang="en-US" sz="1600" i="1" dirty="0" smtClean="0">
              <a:effectLst/>
            </a:endParaRPr>
          </a:p>
        </p:txBody>
      </p:sp>
      <p:sp>
        <p:nvSpPr>
          <p:cNvPr id="3" name="Rectangle 16"/>
          <p:cNvSpPr>
            <a:spLocks noChangeArrowheads="1"/>
          </p:cNvSpPr>
          <p:nvPr/>
        </p:nvSpPr>
        <p:spPr bwMode="auto">
          <a:xfrm>
            <a:off x="2288746" y="6479858"/>
            <a:ext cx="6963772" cy="452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lIns="63500" tIns="31750" rIns="63500" bIns="31750" anchor="ctr" anchorCtr="1"/>
          <a:lstStyle/>
          <a:p>
            <a:pPr algn="ctr">
              <a:lnSpc>
                <a:spcPct val="110000"/>
              </a:lnSpc>
              <a:spcBef>
                <a:spcPct val="5000"/>
              </a:spcBef>
              <a:buClr>
                <a:srgbClr val="C0C0C0"/>
              </a:buClr>
              <a:buFont typeface="Wingdings" pitchFamily="2" charset="2"/>
              <a:buNone/>
              <a:defRPr/>
            </a:pPr>
            <a:r>
              <a:rPr lang="en-US" sz="1600" dirty="0" smtClean="0">
                <a:solidFill>
                  <a:srgbClr val="FF3300"/>
                </a:solidFill>
              </a:rPr>
              <a:t>NATO UNCLASSIFIED – RELEASABLE</a:t>
            </a:r>
            <a:endParaRPr lang="en-GB" sz="1600" dirty="0">
              <a:solidFill>
                <a:srgbClr val="17006C"/>
              </a:solidFill>
              <a:cs typeface="+mn-cs"/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/>
          <p:cNvSpPr/>
          <p:nvPr/>
        </p:nvSpPr>
        <p:spPr bwMode="auto">
          <a:xfrm>
            <a:off x="-625508" y="1278819"/>
            <a:ext cx="4089398" cy="689681"/>
          </a:xfrm>
          <a:prstGeom prst="rect">
            <a:avLst/>
          </a:prstGeom>
          <a:noFill/>
          <a:ln w="508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  <a:scene3d>
            <a:camera prst="orthographicFront">
              <a:rot lat="900000" lon="19200000" rev="0"/>
            </a:camera>
            <a:lightRig rig="threePt" dir="t"/>
          </a:scene3d>
          <a:sp3d prstMaterial="matte">
            <a:extrusionClr>
              <a:schemeClr val="bg1"/>
            </a:extrusionClr>
            <a:contourClr>
              <a:schemeClr val="bg1">
                <a:lumMod val="65000"/>
              </a:schemeClr>
            </a:contourClr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5400" b="1" dirty="0" smtClean="0">
                <a:solidFill>
                  <a:schemeClr val="bg2">
                    <a:lumMod val="10000"/>
                  </a:schemeClr>
                </a:solidFill>
              </a:rPr>
              <a:t>DCIS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54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Arial" charset="0"/>
              </a:rPr>
              <a:t>Assets</a:t>
            </a:r>
          </a:p>
        </p:txBody>
      </p:sp>
      <p:sp>
        <p:nvSpPr>
          <p:cNvPr id="39" name="Rectangle 38"/>
          <p:cNvSpPr/>
          <p:nvPr/>
        </p:nvSpPr>
        <p:spPr bwMode="auto">
          <a:xfrm>
            <a:off x="3282936" y="279400"/>
            <a:ext cx="5572164" cy="2108343"/>
          </a:xfrm>
          <a:prstGeom prst="rect">
            <a:avLst/>
          </a:prstGeom>
          <a:noFill/>
          <a:ln w="508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  <a:scene3d>
            <a:camera prst="orthographicFront">
              <a:rot lat="600000" lon="3000000" rev="21594000"/>
            </a:camera>
            <a:lightRig rig="threePt" dir="t">
              <a:rot lat="0" lon="0" rev="2400000"/>
            </a:lightRig>
          </a:scene3d>
          <a:sp3d extrusionH="12700" prstMaterial="matte">
            <a:bevelT w="330200" h="317500" prst="coolSlant"/>
            <a:bevelB w="88900" h="10795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6000" b="1" dirty="0" smtClean="0">
                <a:solidFill>
                  <a:schemeClr val="bg2">
                    <a:lumMod val="10000"/>
                  </a:schemeClr>
                </a:solidFill>
              </a:rPr>
              <a:t>DCIS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6000" b="1" dirty="0" smtClean="0">
                <a:solidFill>
                  <a:schemeClr val="bg2">
                    <a:lumMod val="10000"/>
                  </a:schemeClr>
                </a:solidFill>
              </a:rPr>
              <a:t>Functions</a:t>
            </a:r>
            <a:endParaRPr kumimoji="0" lang="en-GB" sz="6000" b="1" i="0" u="none" strike="noStrike" cap="none" normalizeH="0" baseline="0" dirty="0" smtClean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latin typeface="Arial" charset="0"/>
            </a:endParaRPr>
          </a:p>
        </p:txBody>
      </p:sp>
      <p:sp>
        <p:nvSpPr>
          <p:cNvPr id="36" name="Rectangle 35"/>
          <p:cNvSpPr/>
          <p:nvPr/>
        </p:nvSpPr>
        <p:spPr bwMode="auto">
          <a:xfrm>
            <a:off x="2647547" y="4759173"/>
            <a:ext cx="976236" cy="1466043"/>
          </a:xfrm>
          <a:prstGeom prst="rect">
            <a:avLst/>
          </a:prstGeom>
          <a:solidFill>
            <a:srgbClr val="4C705C"/>
          </a:solidFill>
          <a:ln w="50800" cap="flat" cmpd="sng" algn="ctr">
            <a:solidFill>
              <a:srgbClr val="4C705C"/>
            </a:solidFill>
            <a:prstDash val="solid"/>
            <a:round/>
            <a:headEnd type="none" w="sm" len="sm"/>
            <a:tailEnd type="none" w="sm" len="sm"/>
          </a:ln>
          <a:effectLst/>
          <a:scene3d>
            <a:camera prst="orthographicFront">
              <a:rot lat="900000" lon="19200000" rev="0"/>
            </a:camera>
            <a:lightRig rig="threePt" dir="t"/>
          </a:scene3d>
          <a:sp3d extrusionH="76200" contourW="12700" prstMaterial="matte">
            <a:bevelT/>
            <a:bevelB w="57150" h="1352550" prst="relaxedInset"/>
            <a:extrusionClr>
              <a:schemeClr val="bg2">
                <a:lumMod val="10000"/>
              </a:schemeClr>
            </a:extrusionClr>
            <a:contourClr>
              <a:schemeClr val="bg2">
                <a:lumMod val="10000"/>
              </a:schemeClr>
            </a:contourClr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7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fibre</a:t>
            </a:r>
          </a:p>
        </p:txBody>
      </p:sp>
      <p:sp>
        <p:nvSpPr>
          <p:cNvPr id="21" name="Rectangle 20"/>
          <p:cNvSpPr/>
          <p:nvPr/>
        </p:nvSpPr>
        <p:spPr bwMode="auto">
          <a:xfrm>
            <a:off x="1864906" y="4929037"/>
            <a:ext cx="909551" cy="1489875"/>
          </a:xfrm>
          <a:prstGeom prst="rect">
            <a:avLst/>
          </a:prstGeom>
          <a:solidFill>
            <a:srgbClr val="4C705C"/>
          </a:solidFill>
          <a:ln w="50800" cap="flat" cmpd="sng" algn="ctr">
            <a:solidFill>
              <a:srgbClr val="4C705C"/>
            </a:solidFill>
            <a:prstDash val="solid"/>
            <a:round/>
            <a:headEnd type="none" w="sm" len="sm"/>
            <a:tailEnd type="none" w="sm" len="sm"/>
          </a:ln>
          <a:effectLst/>
          <a:scene3d>
            <a:camera prst="orthographicFront">
              <a:rot lat="900000" lon="19200000" rev="0"/>
            </a:camera>
            <a:lightRig rig="threePt" dir="t"/>
          </a:scene3d>
          <a:sp3d extrusionH="76200" contourW="12700" prstMaterial="matte">
            <a:bevelT/>
            <a:bevelB w="57150" h="1352550" prst="relaxedInset"/>
            <a:extrusionClr>
              <a:schemeClr val="bg2">
                <a:lumMod val="10000"/>
              </a:schemeClr>
            </a:extrusionClr>
            <a:contourClr>
              <a:schemeClr val="bg2">
                <a:lumMod val="10000"/>
              </a:schemeClr>
            </a:contourClr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7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LOS</a:t>
            </a:r>
          </a:p>
        </p:txBody>
      </p:sp>
      <p:sp>
        <p:nvSpPr>
          <p:cNvPr id="5" name="Rectangle 4"/>
          <p:cNvSpPr/>
          <p:nvPr/>
        </p:nvSpPr>
        <p:spPr bwMode="auto">
          <a:xfrm>
            <a:off x="2939885" y="5883292"/>
            <a:ext cx="5572164" cy="678637"/>
          </a:xfrm>
          <a:prstGeom prst="rect">
            <a:avLst/>
          </a:prstGeom>
          <a:solidFill>
            <a:schemeClr val="tx1">
              <a:lumMod val="50000"/>
            </a:schemeClr>
          </a:solidFill>
          <a:ln w="508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scene3d>
            <a:camera prst="orthographicFront">
              <a:rot lat="600000" lon="3000000" rev="21594000"/>
            </a:camera>
            <a:lightRig rig="threePt" dir="t">
              <a:rot lat="0" lon="0" rev="2400000"/>
            </a:lightRig>
          </a:scene3d>
          <a:sp3d extrusionH="12700" prstMaterial="matte">
            <a:bevelT w="330200" h="317500" prst="coolSlant"/>
            <a:bevelB w="88900" h="10795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WAN Transmission</a:t>
            </a:r>
          </a:p>
        </p:txBody>
      </p:sp>
      <p:sp>
        <p:nvSpPr>
          <p:cNvPr id="6" name="Rectangle 5"/>
          <p:cNvSpPr/>
          <p:nvPr/>
        </p:nvSpPr>
        <p:spPr bwMode="auto">
          <a:xfrm>
            <a:off x="2950518" y="4307812"/>
            <a:ext cx="5572164" cy="678637"/>
          </a:xfrm>
          <a:prstGeom prst="rect">
            <a:avLst/>
          </a:prstGeom>
          <a:solidFill>
            <a:schemeClr val="tx1">
              <a:lumMod val="50000"/>
            </a:schemeClr>
          </a:solidFill>
          <a:ln w="508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scene3d>
            <a:camera prst="orthographicFront">
              <a:rot lat="600000" lon="3000000" rev="21594000"/>
            </a:camera>
            <a:lightRig rig="threePt" dir="t">
              <a:rot lat="0" lon="0" rev="2400000"/>
            </a:lightRig>
          </a:scene3d>
          <a:sp3d extrusionH="12700" prstMaterial="matte">
            <a:bevelT w="330200" h="317500" prst="coolSlant"/>
            <a:bevelB w="88900" h="10795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3200" dirty="0" smtClean="0">
                <a:solidFill>
                  <a:schemeClr val="bg1"/>
                </a:solidFill>
              </a:rPr>
              <a:t>WAN Switching</a:t>
            </a:r>
            <a:endParaRPr kumimoji="0" lang="en-GB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2950518" y="5097474"/>
            <a:ext cx="5572164" cy="678637"/>
          </a:xfrm>
          <a:prstGeom prst="rect">
            <a:avLst/>
          </a:prstGeom>
          <a:solidFill>
            <a:schemeClr val="tx1">
              <a:lumMod val="50000"/>
            </a:schemeClr>
          </a:solidFill>
          <a:ln w="508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scene3d>
            <a:camera prst="orthographicFront">
              <a:rot lat="600000" lon="3000000" rev="21594000"/>
            </a:camera>
            <a:lightRig rig="threePt" dir="t">
              <a:rot lat="0" lon="0" rev="2400000"/>
            </a:lightRig>
          </a:scene3d>
          <a:sp3d extrusionH="12700" prstMaterial="matte">
            <a:bevelT w="330200" h="317500" prst="coolSlant"/>
            <a:bevelB w="88900" h="10795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3200" dirty="0" smtClean="0">
                <a:solidFill>
                  <a:schemeClr val="bg1"/>
                </a:solidFill>
              </a:rPr>
              <a:t>TRANSEC</a:t>
            </a:r>
            <a:endParaRPr kumimoji="0" lang="en-GB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2963218" y="3532627"/>
            <a:ext cx="5572164" cy="678637"/>
          </a:xfrm>
          <a:prstGeom prst="rect">
            <a:avLst/>
          </a:prstGeom>
          <a:solidFill>
            <a:schemeClr val="tx1">
              <a:lumMod val="50000"/>
            </a:schemeClr>
          </a:solidFill>
          <a:ln w="508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scene3d>
            <a:camera prst="orthographicFront">
              <a:rot lat="600000" lon="3000000" rev="21594000"/>
            </a:camera>
            <a:lightRig rig="threePt" dir="t">
              <a:rot lat="0" lon="0" rev="2400000"/>
            </a:lightRig>
          </a:scene3d>
          <a:sp3d extrusionH="12700" prstMaterial="matte">
            <a:bevelT w="330200" h="317500" prst="coolSlant"/>
            <a:bevelB w="88900" h="10795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BW</a:t>
            </a:r>
            <a:r>
              <a:rPr lang="en-GB" sz="3200" dirty="0" smtClean="0">
                <a:solidFill>
                  <a:schemeClr val="bg1"/>
                </a:solidFill>
              </a:rPr>
              <a:t>,</a:t>
            </a:r>
            <a:r>
              <a:rPr kumimoji="0" lang="en-GB" sz="32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 </a:t>
            </a:r>
            <a:r>
              <a:rPr kumimoji="0" lang="en-GB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QoS</a:t>
            </a:r>
            <a:r>
              <a:rPr kumimoji="0" lang="en-GB" sz="32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, CAC</a:t>
            </a:r>
            <a:endParaRPr kumimoji="0" lang="en-GB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2952736" y="2013906"/>
            <a:ext cx="5572164" cy="678637"/>
          </a:xfrm>
          <a:prstGeom prst="rect">
            <a:avLst/>
          </a:prstGeom>
          <a:solidFill>
            <a:srgbClr val="C00000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scene3d>
            <a:camera prst="orthographicFront">
              <a:rot lat="600000" lon="3000000" rev="21594000"/>
            </a:camera>
            <a:lightRig rig="threePt" dir="t">
              <a:rot lat="0" lon="0" rev="2400000"/>
            </a:lightRig>
          </a:scene3d>
          <a:sp3d extrusionH="12700" prstMaterial="matte">
            <a:bevelT w="330200" h="317500" prst="coolSlant"/>
            <a:bevelB w="88900" h="10795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COMSEC</a:t>
            </a:r>
          </a:p>
        </p:txBody>
      </p:sp>
      <p:sp>
        <p:nvSpPr>
          <p:cNvPr id="10" name="Rectangle 9"/>
          <p:cNvSpPr/>
          <p:nvPr/>
        </p:nvSpPr>
        <p:spPr bwMode="auto">
          <a:xfrm>
            <a:off x="2971784" y="1282684"/>
            <a:ext cx="5572164" cy="678637"/>
          </a:xfrm>
          <a:prstGeom prst="rect">
            <a:avLst/>
          </a:prstGeom>
          <a:solidFill>
            <a:srgbClr val="C00000"/>
          </a:solidFill>
          <a:ln w="50800" cap="flat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  <a:scene3d>
            <a:camera prst="orthographicFront">
              <a:rot lat="600000" lon="3000000" rev="21594000"/>
            </a:camera>
            <a:lightRig rig="threePt" dir="t">
              <a:rot lat="0" lon="0" rev="2400000"/>
            </a:lightRig>
          </a:scene3d>
          <a:sp3d extrusionH="12700" contourW="12700" prstMaterial="matte">
            <a:bevelT w="330200" h="317500" prst="coolSlant"/>
            <a:bevelB w="88900" h="107950"/>
            <a:extrusionClr>
              <a:srgbClr val="C00000"/>
            </a:extrusionClr>
            <a:contourClr>
              <a:srgbClr val="C00000"/>
            </a:contourClr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GB" sz="3200" dirty="0" smtClean="0">
                <a:solidFill>
                  <a:schemeClr val="bg1"/>
                </a:solidFill>
              </a:rPr>
              <a:t>BW, QoS, CAC</a:t>
            </a:r>
          </a:p>
        </p:txBody>
      </p:sp>
      <p:sp>
        <p:nvSpPr>
          <p:cNvPr id="11" name="Rectangle 10"/>
          <p:cNvSpPr/>
          <p:nvPr/>
        </p:nvSpPr>
        <p:spPr bwMode="auto">
          <a:xfrm>
            <a:off x="2971784" y="547666"/>
            <a:ext cx="5572164" cy="678637"/>
          </a:xfrm>
          <a:prstGeom prst="rect">
            <a:avLst/>
          </a:prstGeom>
          <a:solidFill>
            <a:srgbClr val="C00000"/>
          </a:solidFill>
          <a:ln w="50800" cap="flat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  <a:scene3d>
            <a:camera prst="orthographicFront">
              <a:rot lat="600000" lon="3000000" rev="21594000"/>
            </a:camera>
            <a:lightRig rig="threePt" dir="t">
              <a:rot lat="0" lon="0" rev="2400000"/>
            </a:lightRig>
          </a:scene3d>
          <a:sp3d extrusionH="12700" contourW="12700" prstMaterial="matte">
            <a:bevelT w="330200" h="317500" prst="coolSlant"/>
            <a:bevelB w="88900" h="107950"/>
            <a:extrusionClr>
              <a:srgbClr val="C00000"/>
            </a:extrusionClr>
            <a:contourClr>
              <a:srgbClr val="C00000"/>
            </a:contourClr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3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Voice,</a:t>
            </a:r>
            <a:r>
              <a:rPr kumimoji="0" lang="en-GB" sz="30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 Data &amp; Legacy </a:t>
            </a:r>
            <a:r>
              <a:rPr kumimoji="0" lang="en-GB" sz="3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Services</a:t>
            </a:r>
          </a:p>
        </p:txBody>
      </p:sp>
      <p:sp>
        <p:nvSpPr>
          <p:cNvPr id="15" name="Rectangle 14"/>
          <p:cNvSpPr/>
          <p:nvPr/>
        </p:nvSpPr>
        <p:spPr bwMode="auto">
          <a:xfrm>
            <a:off x="146050" y="5193523"/>
            <a:ext cx="1968200" cy="1489875"/>
          </a:xfrm>
          <a:prstGeom prst="rect">
            <a:avLst/>
          </a:prstGeom>
          <a:solidFill>
            <a:srgbClr val="4C705C"/>
          </a:solidFill>
          <a:ln w="50800" cap="flat" cmpd="sng" algn="ctr">
            <a:solidFill>
              <a:srgbClr val="4C705C"/>
            </a:solidFill>
            <a:prstDash val="solid"/>
            <a:round/>
            <a:headEnd type="none" w="sm" len="sm"/>
            <a:tailEnd type="none" w="sm" len="sm"/>
          </a:ln>
          <a:effectLst/>
          <a:scene3d>
            <a:camera prst="orthographicFront">
              <a:rot lat="900000" lon="19200000" rev="0"/>
            </a:camera>
            <a:lightRig rig="threePt" dir="t"/>
          </a:scene3d>
          <a:sp3d extrusionH="76200" contourW="12700" prstMaterial="matte">
            <a:bevelT/>
            <a:bevelB w="57150" h="1352550" prst="relaxedInset"/>
            <a:extrusionClr>
              <a:schemeClr val="bg2">
                <a:lumMod val="10000"/>
              </a:schemeClr>
            </a:extrusionClr>
            <a:contourClr>
              <a:schemeClr val="bg2">
                <a:lumMod val="10000"/>
              </a:schemeClr>
            </a:contourClr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SAT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COM</a:t>
            </a:r>
          </a:p>
        </p:txBody>
      </p:sp>
      <p:sp>
        <p:nvSpPr>
          <p:cNvPr id="16" name="Rectangle 15"/>
          <p:cNvSpPr/>
          <p:nvPr/>
        </p:nvSpPr>
        <p:spPr bwMode="auto">
          <a:xfrm>
            <a:off x="-127000" y="4282122"/>
            <a:ext cx="4102100" cy="689681"/>
          </a:xfrm>
          <a:prstGeom prst="rect">
            <a:avLst/>
          </a:prstGeom>
          <a:solidFill>
            <a:srgbClr val="4C705C"/>
          </a:solidFill>
          <a:ln w="50800" cap="flat" cmpd="sng" algn="ctr">
            <a:solidFill>
              <a:srgbClr val="4C705C"/>
            </a:solidFill>
            <a:prstDash val="solid"/>
            <a:round/>
            <a:headEnd type="none" w="sm" len="sm"/>
            <a:tailEnd type="none" w="sm" len="sm"/>
          </a:ln>
          <a:effectLst/>
          <a:scene3d>
            <a:camera prst="orthographicFront">
              <a:rot lat="900000" lon="19200000" rev="0"/>
            </a:camera>
            <a:lightRig rig="threePt" dir="t"/>
          </a:scene3d>
          <a:sp3d extrusionH="76200" contourW="12700" prstMaterial="matte">
            <a:bevelT/>
            <a:bevelB w="57150" h="1352550" prst="relaxedInset"/>
            <a:extrusionClr>
              <a:schemeClr val="bg2">
                <a:lumMod val="10000"/>
              </a:schemeClr>
            </a:extrusionClr>
            <a:contourClr>
              <a:schemeClr val="bg2">
                <a:lumMod val="10000"/>
              </a:schemeClr>
            </a:contourClr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b="1" dirty="0" smtClean="0">
                <a:solidFill>
                  <a:schemeClr val="bg1"/>
                </a:solidFill>
              </a:rPr>
              <a:t>MPLS</a:t>
            </a:r>
            <a:endParaRPr kumimoji="0" lang="en-GB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-133350" y="3527353"/>
            <a:ext cx="4108450" cy="689681"/>
          </a:xfrm>
          <a:prstGeom prst="rect">
            <a:avLst/>
          </a:prstGeom>
          <a:solidFill>
            <a:srgbClr val="4C705C"/>
          </a:solidFill>
          <a:ln w="50800" cap="flat" cmpd="sng" algn="ctr">
            <a:solidFill>
              <a:srgbClr val="4C705C"/>
            </a:solidFill>
            <a:prstDash val="solid"/>
            <a:round/>
            <a:headEnd type="none" w="sm" len="sm"/>
            <a:tailEnd type="none" w="sm" len="sm"/>
          </a:ln>
          <a:effectLst/>
          <a:scene3d>
            <a:camera prst="orthographicFront">
              <a:rot lat="900000" lon="19200000" rev="0"/>
            </a:camera>
            <a:lightRig rig="threePt" dir="t"/>
          </a:scene3d>
          <a:sp3d extrusionH="76200" contourW="12700" prstMaterial="matte">
            <a:bevelT/>
            <a:bevelB w="57150" h="1352550" prst="relaxedInset"/>
            <a:extrusionClr>
              <a:schemeClr val="bg2">
                <a:lumMod val="10000"/>
              </a:schemeClr>
            </a:extrusionClr>
            <a:contourClr>
              <a:schemeClr val="bg2">
                <a:lumMod val="10000"/>
              </a:schemeClr>
            </a:contourClr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b="1" dirty="0" smtClean="0">
                <a:solidFill>
                  <a:schemeClr val="bg1"/>
                </a:solidFill>
              </a:rPr>
              <a:t>PBR / RSVP / TE</a:t>
            </a:r>
            <a:endParaRPr kumimoji="0" lang="en-GB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1759161" y="2592309"/>
            <a:ext cx="1965107" cy="689681"/>
          </a:xfrm>
          <a:prstGeom prst="rect">
            <a:avLst/>
          </a:prstGeom>
          <a:solidFill>
            <a:srgbClr val="4C705C"/>
          </a:solidFill>
          <a:ln w="50800" cap="flat" cmpd="sng" algn="ctr">
            <a:solidFill>
              <a:srgbClr val="4C705C"/>
            </a:solidFill>
            <a:prstDash val="solid"/>
            <a:round/>
            <a:headEnd type="none" w="sm" len="sm"/>
            <a:tailEnd type="none" w="sm" len="sm"/>
          </a:ln>
          <a:effectLst/>
          <a:scene3d>
            <a:camera prst="orthographicFront">
              <a:rot lat="900000" lon="19200000" rev="0"/>
            </a:camera>
            <a:lightRig rig="threePt" dir="t"/>
          </a:scene3d>
          <a:sp3d extrusionH="76200" contourW="12700" prstMaterial="matte">
            <a:bevelT/>
            <a:bevelB w="57150" h="1352550" prst="relaxedInset"/>
            <a:extrusionClr>
              <a:schemeClr val="bg2">
                <a:lumMod val="10000"/>
              </a:schemeClr>
            </a:extrusionClr>
            <a:contourClr>
              <a:schemeClr val="bg2">
                <a:lumMod val="10000"/>
              </a:schemeClr>
            </a:contourClr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2400" b="1" dirty="0" err="1" smtClean="0">
                <a:solidFill>
                  <a:schemeClr val="bg1"/>
                </a:solidFill>
              </a:rPr>
              <a:t>MetroEther</a:t>
            </a:r>
            <a:endParaRPr kumimoji="0" lang="en-GB" sz="2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30" name="Rectangle 29"/>
          <p:cNvSpPr/>
          <p:nvPr/>
        </p:nvSpPr>
        <p:spPr bwMode="auto">
          <a:xfrm>
            <a:off x="7378716" y="2812305"/>
            <a:ext cx="3295672" cy="2192442"/>
          </a:xfrm>
          <a:prstGeom prst="rect">
            <a:avLst/>
          </a:prstGeom>
          <a:solidFill>
            <a:schemeClr val="tx1">
              <a:lumMod val="50000"/>
            </a:schemeClr>
          </a:solidFill>
          <a:ln w="508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scene3d>
            <a:camera prst="orthographicFront">
              <a:rot lat="600000" lon="17820000" rev="21594000"/>
            </a:camera>
            <a:lightRig rig="threePt" dir="t">
              <a:rot lat="0" lon="0" rev="2400000"/>
            </a:lightRig>
          </a:scene3d>
          <a:sp3d extrusionH="12700" prstMaterial="matte">
            <a:bevelT w="330200" h="317500" prst="coolSlant"/>
            <a:bevelB w="88900" h="107950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WAN / MAN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management</a:t>
            </a:r>
          </a:p>
        </p:txBody>
      </p:sp>
      <p:sp>
        <p:nvSpPr>
          <p:cNvPr id="31" name="Rectangle 30"/>
          <p:cNvSpPr/>
          <p:nvPr/>
        </p:nvSpPr>
        <p:spPr bwMode="auto">
          <a:xfrm>
            <a:off x="7381892" y="596900"/>
            <a:ext cx="3307504" cy="1389361"/>
          </a:xfrm>
          <a:prstGeom prst="rect">
            <a:avLst/>
          </a:prstGeom>
          <a:solidFill>
            <a:srgbClr val="C00000"/>
          </a:solidFill>
          <a:ln w="50800" cap="flat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  <a:scene3d>
            <a:camera prst="orthographicFront">
              <a:rot lat="600000" lon="17820000" rev="21594000"/>
            </a:camera>
            <a:lightRig rig="threePt" dir="t">
              <a:rot lat="0" lon="0" rev="2400000"/>
            </a:lightRig>
          </a:scene3d>
          <a:sp3d extrusionH="12700" prstMaterial="matte">
            <a:bevelT w="330200" h="317500" prst="coolSlant"/>
            <a:bevelB w="88900" h="10795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3200" dirty="0" smtClean="0">
                <a:solidFill>
                  <a:schemeClr val="bg1"/>
                </a:solidFill>
              </a:rPr>
              <a:t>Access</a:t>
            </a:r>
            <a:endParaRPr kumimoji="0" lang="en-GB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3200" dirty="0" smtClean="0">
                <a:solidFill>
                  <a:schemeClr val="bg1"/>
                </a:solidFill>
              </a:rPr>
              <a:t>management</a:t>
            </a:r>
            <a:endParaRPr kumimoji="0" lang="en-GB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32" name="Rectangle 31"/>
          <p:cNvSpPr/>
          <p:nvPr/>
        </p:nvSpPr>
        <p:spPr bwMode="auto">
          <a:xfrm>
            <a:off x="7392525" y="2061360"/>
            <a:ext cx="3307504" cy="678637"/>
          </a:xfrm>
          <a:prstGeom prst="rect">
            <a:avLst/>
          </a:prstGeom>
          <a:solidFill>
            <a:srgbClr val="C00000"/>
          </a:solidFill>
          <a:ln w="50800" cap="flat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  <a:scene3d>
            <a:camera prst="orthographicFront">
              <a:rot lat="600000" lon="17820000" rev="21594000"/>
            </a:camera>
            <a:lightRig rig="threePt" dir="t">
              <a:rot lat="0" lon="0" rev="2400000"/>
            </a:lightRig>
          </a:scene3d>
          <a:sp3d extrusionH="12700" prstMaterial="matte">
            <a:bevelT w="330200" h="317500" prst="coolSlant"/>
            <a:bevelB w="88900" h="10795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COMSEC </a:t>
            </a:r>
            <a:r>
              <a:rPr kumimoji="0" lang="en-GB" sz="28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mng</a:t>
            </a:r>
            <a:r>
              <a:rPr kumimoji="0" lang="en-GB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.</a:t>
            </a:r>
          </a:p>
        </p:txBody>
      </p:sp>
      <p:sp>
        <p:nvSpPr>
          <p:cNvPr id="33" name="Rectangle 32"/>
          <p:cNvSpPr/>
          <p:nvPr/>
        </p:nvSpPr>
        <p:spPr bwMode="auto">
          <a:xfrm>
            <a:off x="7381892" y="5111880"/>
            <a:ext cx="3295672" cy="1557230"/>
          </a:xfrm>
          <a:prstGeom prst="rect">
            <a:avLst/>
          </a:prstGeom>
          <a:solidFill>
            <a:schemeClr val="tx1">
              <a:lumMod val="50000"/>
            </a:schemeClr>
          </a:solidFill>
          <a:ln w="508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scene3d>
            <a:camera prst="orthographicFront">
              <a:rot lat="600000" lon="17820000" rev="21594000"/>
            </a:camera>
            <a:lightRig rig="threePt" dir="t">
              <a:rot lat="0" lon="0" rev="2400000"/>
            </a:lightRig>
          </a:scene3d>
          <a:sp3d extrusionH="12700" prstMaterial="matte">
            <a:bevelT w="330200" h="317500" prst="coolSlant"/>
            <a:bevelB w="88900" h="10795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Transmission Assets Management</a:t>
            </a:r>
          </a:p>
        </p:txBody>
      </p:sp>
      <p:sp>
        <p:nvSpPr>
          <p:cNvPr id="34" name="Rectangle 33"/>
          <p:cNvSpPr/>
          <p:nvPr/>
        </p:nvSpPr>
        <p:spPr bwMode="auto">
          <a:xfrm>
            <a:off x="139374" y="2942670"/>
            <a:ext cx="1986272" cy="689681"/>
          </a:xfrm>
          <a:prstGeom prst="rect">
            <a:avLst/>
          </a:prstGeom>
          <a:solidFill>
            <a:srgbClr val="4C705C"/>
          </a:solidFill>
          <a:ln w="50800" cap="flat" cmpd="sng" algn="ctr">
            <a:solidFill>
              <a:srgbClr val="4C705C"/>
            </a:solidFill>
            <a:prstDash val="solid"/>
            <a:round/>
            <a:headEnd type="none" w="sm" len="sm"/>
            <a:tailEnd type="none" w="sm" len="sm"/>
          </a:ln>
          <a:effectLst/>
          <a:scene3d>
            <a:camera prst="orthographicFront">
              <a:rot lat="900000" lon="19200000" rev="0"/>
            </a:camera>
            <a:lightRig rig="threePt" dir="t"/>
          </a:scene3d>
          <a:sp3d extrusionH="76200" contourW="12700" prstMaterial="matte">
            <a:bevelT/>
            <a:bevelB w="57150" h="1352550" prst="relaxedInset"/>
            <a:extrusionClr>
              <a:schemeClr val="bg2">
                <a:lumMod val="10000"/>
              </a:schemeClr>
            </a:extrusionClr>
            <a:contourClr>
              <a:schemeClr val="bg2">
                <a:lumMod val="10000"/>
              </a:schemeClr>
            </a:contourClr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3200" b="1" dirty="0" smtClean="0">
                <a:solidFill>
                  <a:schemeClr val="bg1"/>
                </a:solidFill>
              </a:rPr>
              <a:t>WiMAX</a:t>
            </a:r>
            <a:endParaRPr kumimoji="0" lang="en-GB" sz="32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35" name="Rectangle 34"/>
          <p:cNvSpPr/>
          <p:nvPr/>
        </p:nvSpPr>
        <p:spPr bwMode="auto">
          <a:xfrm>
            <a:off x="2950518" y="2772257"/>
            <a:ext cx="5572164" cy="678637"/>
          </a:xfrm>
          <a:prstGeom prst="rect">
            <a:avLst/>
          </a:prstGeom>
          <a:solidFill>
            <a:schemeClr val="tx1">
              <a:lumMod val="50000"/>
            </a:schemeClr>
          </a:solidFill>
          <a:ln w="508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scene3d>
            <a:camera prst="orthographicFront">
              <a:rot lat="600000" lon="3000000" rev="21594000"/>
            </a:camera>
            <a:lightRig rig="threePt" dir="t">
              <a:rot lat="0" lon="0" rev="2400000"/>
            </a:lightRig>
          </a:scene3d>
          <a:sp3d extrusionH="12700" prstMaterial="matte">
            <a:bevelT w="330200" h="317500" prst="coolSlant"/>
            <a:bevelB w="88900" h="10795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GB" sz="3100" dirty="0" smtClean="0">
                <a:solidFill>
                  <a:schemeClr val="bg1"/>
                </a:solidFill>
              </a:rPr>
              <a:t>MAN switching &amp; transmission</a:t>
            </a:r>
          </a:p>
        </p:txBody>
      </p:sp>
      <p:sp>
        <p:nvSpPr>
          <p:cNvPr id="20" name="Rectangle 19"/>
          <p:cNvSpPr/>
          <p:nvPr/>
        </p:nvSpPr>
        <p:spPr bwMode="auto">
          <a:xfrm>
            <a:off x="-117508" y="2022173"/>
            <a:ext cx="4089398" cy="689681"/>
          </a:xfrm>
          <a:prstGeom prst="rect">
            <a:avLst/>
          </a:prstGeom>
          <a:solidFill>
            <a:srgbClr val="4C705C"/>
          </a:solidFill>
          <a:ln w="50800" cap="flat" cmpd="sng" algn="ctr">
            <a:solidFill>
              <a:srgbClr val="4C705C"/>
            </a:solidFill>
            <a:prstDash val="solid"/>
            <a:round/>
            <a:headEnd type="none" w="sm" len="sm"/>
            <a:tailEnd type="none" w="sm" len="sm"/>
          </a:ln>
          <a:effectLst/>
          <a:scene3d>
            <a:camera prst="orthographicFront">
              <a:rot lat="900000" lon="19200000" rev="0"/>
            </a:camera>
            <a:lightRig rig="threePt" dir="t"/>
          </a:scene3d>
          <a:sp3d extrusionH="76200" contourW="12700" prstMaterial="matte">
            <a:bevelT/>
            <a:bevelB w="57150" h="1352550" prst="relaxedInset"/>
            <a:extrusionClr>
              <a:schemeClr val="bg2">
                <a:lumMod val="10000"/>
              </a:schemeClr>
            </a:extrusionClr>
            <a:contourClr>
              <a:schemeClr val="bg2">
                <a:lumMod val="10000"/>
              </a:schemeClr>
            </a:contourClr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3200" b="1" dirty="0" smtClean="0">
                <a:solidFill>
                  <a:schemeClr val="bg1"/>
                </a:solidFill>
              </a:rPr>
              <a:t>Military IP </a:t>
            </a:r>
            <a:r>
              <a:rPr lang="en-GB" sz="3200" b="1" dirty="0" err="1" smtClean="0">
                <a:solidFill>
                  <a:schemeClr val="bg1"/>
                </a:solidFill>
              </a:rPr>
              <a:t>Cryptos</a:t>
            </a:r>
            <a:endParaRPr kumimoji="0" lang="en-GB" sz="32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37" name="Rectangle 36"/>
          <p:cNvSpPr/>
          <p:nvPr/>
        </p:nvSpPr>
        <p:spPr bwMode="auto">
          <a:xfrm>
            <a:off x="-117508" y="1275274"/>
            <a:ext cx="4089398" cy="689681"/>
          </a:xfrm>
          <a:prstGeom prst="rect">
            <a:avLst/>
          </a:prstGeom>
          <a:solidFill>
            <a:srgbClr val="4C705C"/>
          </a:solidFill>
          <a:ln w="50800" cap="flat" cmpd="sng" algn="ctr">
            <a:solidFill>
              <a:srgbClr val="4C705C"/>
            </a:solidFill>
            <a:prstDash val="solid"/>
            <a:round/>
            <a:headEnd type="none" w="sm" len="sm"/>
            <a:tailEnd type="none" w="sm" len="sm"/>
          </a:ln>
          <a:effectLst/>
          <a:scene3d>
            <a:camera prst="orthographicFront">
              <a:rot lat="900000" lon="19200000" rev="0"/>
            </a:camera>
            <a:lightRig rig="threePt" dir="t"/>
          </a:scene3d>
          <a:sp3d extrusionH="76200" contourW="12700" prstMaterial="matte">
            <a:bevelT/>
            <a:bevelB w="57150" h="1352550" prst="relaxedInset"/>
            <a:extrusionClr>
              <a:schemeClr val="bg2">
                <a:lumMod val="10000"/>
              </a:schemeClr>
            </a:extrusionClr>
            <a:contourClr>
              <a:schemeClr val="bg2">
                <a:lumMod val="10000"/>
              </a:schemeClr>
            </a:contourClr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3200" b="1" dirty="0" smtClean="0">
                <a:solidFill>
                  <a:schemeClr val="bg1"/>
                </a:solidFill>
              </a:rPr>
              <a:t>Access Routers</a:t>
            </a:r>
            <a:endParaRPr kumimoji="0" lang="en-GB" sz="32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38" name="Rectangle 37"/>
          <p:cNvSpPr/>
          <p:nvPr/>
        </p:nvSpPr>
        <p:spPr bwMode="auto">
          <a:xfrm>
            <a:off x="-130208" y="524741"/>
            <a:ext cx="4089398" cy="689681"/>
          </a:xfrm>
          <a:prstGeom prst="rect">
            <a:avLst/>
          </a:prstGeom>
          <a:solidFill>
            <a:srgbClr val="4C705C"/>
          </a:solidFill>
          <a:ln w="50800" cap="flat" cmpd="sng" algn="ctr">
            <a:solidFill>
              <a:srgbClr val="4C705C"/>
            </a:solidFill>
            <a:prstDash val="solid"/>
            <a:round/>
            <a:headEnd type="none" w="sm" len="sm"/>
            <a:tailEnd type="none" w="sm" len="sm"/>
          </a:ln>
          <a:effectLst/>
          <a:scene3d>
            <a:camera prst="orthographicFront">
              <a:rot lat="900000" lon="19200000" rev="0"/>
            </a:camera>
            <a:lightRig rig="threePt" dir="t"/>
          </a:scene3d>
          <a:sp3d extrusionH="76200" contourW="12700" prstMaterial="matte">
            <a:bevelT/>
            <a:bevelB w="57150" h="1352550" prst="relaxedInset"/>
            <a:extrusionClr>
              <a:schemeClr val="bg2">
                <a:lumMod val="10000"/>
              </a:schemeClr>
            </a:extrusionClr>
            <a:contourClr>
              <a:schemeClr val="bg2">
                <a:lumMod val="10000"/>
              </a:schemeClr>
            </a:contourClr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3200" b="1" dirty="0" smtClean="0">
                <a:solidFill>
                  <a:schemeClr val="bg1"/>
                </a:solidFill>
              </a:rPr>
              <a:t>Applications</a:t>
            </a:r>
            <a:endParaRPr kumimoji="0" lang="en-GB" sz="32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cxnSp>
        <p:nvCxnSpPr>
          <p:cNvPr id="51" name="Straight Arrow Connector 50"/>
          <p:cNvCxnSpPr/>
          <p:nvPr/>
        </p:nvCxnSpPr>
        <p:spPr bwMode="auto">
          <a:xfrm rot="16200000" flipV="1">
            <a:off x="717550" y="3054350"/>
            <a:ext cx="6121400" cy="12700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rgbClr val="333300"/>
            </a:solidFill>
            <a:prstDash val="solid"/>
            <a:round/>
            <a:headEnd type="oval" w="lg" len="lg"/>
            <a:tailEnd type="arrow"/>
          </a:ln>
          <a:effectLst/>
        </p:spPr>
      </p:cxnSp>
      <p:cxnSp>
        <p:nvCxnSpPr>
          <p:cNvPr id="53" name="Straight Arrow Connector 52"/>
          <p:cNvCxnSpPr/>
          <p:nvPr/>
        </p:nvCxnSpPr>
        <p:spPr bwMode="auto">
          <a:xfrm rot="10800000" flipV="1">
            <a:off x="1498600" y="6134100"/>
            <a:ext cx="2273300" cy="571500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rgbClr val="333300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55" name="Straight Arrow Connector 54"/>
          <p:cNvCxnSpPr/>
          <p:nvPr/>
        </p:nvCxnSpPr>
        <p:spPr bwMode="auto">
          <a:xfrm>
            <a:off x="3797300" y="6146800"/>
            <a:ext cx="2387600" cy="533400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rgbClr val="333300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2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401983" y="6245225"/>
            <a:ext cx="2311400" cy="476250"/>
          </a:xfrm>
        </p:spPr>
        <p:txBody>
          <a:bodyPr/>
          <a:lstStyle/>
          <a:p>
            <a:pPr>
              <a:defRPr/>
            </a:pPr>
            <a:fld id="{820F26F1-3BB3-456F-A53E-19DF9320130E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4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359792" y="6318686"/>
            <a:ext cx="3136900" cy="476250"/>
          </a:xfrm>
        </p:spPr>
        <p:txBody>
          <a:bodyPr/>
          <a:lstStyle/>
          <a:p>
            <a:pPr>
              <a:defRPr/>
            </a:pPr>
            <a:r>
              <a:rPr lang="en-US" smtClean="0"/>
              <a:t>NATO UNCLASSIFIED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1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2" presetClass="entr" presetSubtype="1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500"/>
                            </p:stCondLst>
                            <p:childTnLst>
                              <p:par>
                                <p:cTn id="54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000"/>
                            </p:stCondLst>
                            <p:childTnLst>
                              <p:par>
                                <p:cTn id="59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500"/>
                            </p:stCondLst>
                            <p:childTnLst>
                              <p:par>
                                <p:cTn id="6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000"/>
                            </p:stCondLst>
                            <p:childTnLst>
                              <p:par>
                                <p:cTn id="73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4500"/>
                            </p:stCondLst>
                            <p:childTnLst>
                              <p:par>
                                <p:cTn id="7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000"/>
                            </p:stCondLst>
                            <p:childTnLst>
                              <p:par>
                                <p:cTn id="87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500"/>
                            </p:stCondLst>
                            <p:childTnLst>
                              <p:par>
                                <p:cTn id="96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6000"/>
                            </p:stCondLst>
                            <p:childTnLst>
                              <p:par>
                                <p:cTn id="10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21" grpId="0" animBg="1"/>
      <p:bldP spid="5" grpId="0" animBg="1"/>
      <p:bldP spid="6" grpId="0" animBg="1"/>
      <p:bldP spid="7" grpId="0" animBg="1"/>
      <p:bldP spid="8" grpId="1" animBg="1"/>
      <p:bldP spid="9" grpId="0" animBg="1"/>
      <p:bldP spid="10" grpId="0" animBg="1"/>
      <p:bldP spid="11" grpId="0" animBg="1"/>
      <p:bldP spid="15" grpId="0" animBg="1"/>
      <p:bldP spid="16" grpId="0" animBg="1"/>
      <p:bldP spid="17" grpId="1" animBg="1"/>
      <p:bldP spid="18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20" grpId="0" animBg="1"/>
      <p:bldP spid="37" grpId="0" animBg="1"/>
      <p:bldP spid="3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Picture 51" descr="GoogleEarth_Image.jpg"/>
          <p:cNvPicPr>
            <a:picLocks noChangeAspect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r="6730" b="11458"/>
          <a:stretch>
            <a:fillRect/>
          </a:stretch>
        </p:blipFill>
        <p:spPr>
          <a:xfrm flipH="1">
            <a:off x="0" y="0"/>
            <a:ext cx="9906000" cy="6858000"/>
          </a:xfrm>
          <a:prstGeom prst="rect">
            <a:avLst/>
          </a:prstGeom>
        </p:spPr>
      </p:pic>
      <p:pic>
        <p:nvPicPr>
          <p:cNvPr id="80" name="Picture 3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chemeClr val="accent4">
                <a:tint val="45000"/>
                <a:satMod val="400000"/>
              </a:schemeClr>
            </a:duotone>
            <a:lum bright="-30000" contrast="-20000"/>
          </a:blip>
          <a:srcRect/>
          <a:stretch>
            <a:fillRect/>
          </a:stretch>
        </p:blipFill>
        <p:spPr bwMode="auto">
          <a:xfrm>
            <a:off x="5707443" y="1444969"/>
            <a:ext cx="598765" cy="1434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45" name="Group 144"/>
          <p:cNvGrpSpPr/>
          <p:nvPr/>
        </p:nvGrpSpPr>
        <p:grpSpPr>
          <a:xfrm>
            <a:off x="-13518" y="3275491"/>
            <a:ext cx="3958196" cy="2251076"/>
            <a:chOff x="-13518" y="3286124"/>
            <a:chExt cx="3958196" cy="2251076"/>
          </a:xfrm>
        </p:grpSpPr>
        <p:pic>
          <p:nvPicPr>
            <p:cNvPr id="109" name="Picture 4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-13518" y="3286124"/>
              <a:ext cx="2472590" cy="22510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42" name="Rectangle 141"/>
            <p:cNvSpPr/>
            <p:nvPr/>
          </p:nvSpPr>
          <p:spPr>
            <a:xfrm>
              <a:off x="0" y="4579927"/>
              <a:ext cx="3944678" cy="584775"/>
            </a:xfrm>
            <a:prstGeom prst="rect">
              <a:avLst/>
            </a:prstGeom>
            <a:noFill/>
            <a:scene3d>
              <a:camera prst="orthographicFront">
                <a:rot lat="1620000" lon="18600000" rev="0"/>
              </a:camera>
              <a:lightRig rig="threePt" dir="t"/>
            </a:scene3d>
          </p:spPr>
          <p:txBody>
            <a:bodyPr wrap="square" lIns="91440" tIns="45720" rIns="91440" bIns="45720">
              <a:spAutoFit/>
              <a:scene3d>
                <a:camera prst="orthographicFront"/>
                <a:lightRig rig="soft" dir="t">
                  <a:rot lat="0" lon="0" rev="10800000"/>
                </a:lightRig>
              </a:scene3d>
              <a:sp3d>
                <a:bevelT w="27940" h="12700"/>
                <a:contourClr>
                  <a:srgbClr val="DDDDDD"/>
                </a:contourClr>
              </a:sp3d>
            </a:bodyPr>
            <a:lstStyle/>
            <a:p>
              <a:pPr algn="ctr"/>
              <a:r>
                <a:rPr lang="en-US" sz="3200" b="1" spc="150" dirty="0" smtClean="0">
                  <a:ln w="11430"/>
                  <a:solidFill>
                    <a:schemeClr val="bg1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</a:rPr>
                <a:t>MAN</a:t>
              </a:r>
              <a:endParaRPr lang="en-US" sz="3200" b="1" cap="none" spc="150" dirty="0">
                <a:ln w="11430"/>
                <a:solidFill>
                  <a:schemeClr val="bg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endParaRPr>
            </a:p>
          </p:txBody>
        </p:sp>
      </p:grpSp>
      <p:grpSp>
        <p:nvGrpSpPr>
          <p:cNvPr id="75" name="Group 74"/>
          <p:cNvGrpSpPr/>
          <p:nvPr/>
        </p:nvGrpSpPr>
        <p:grpSpPr>
          <a:xfrm>
            <a:off x="-18734" y="2714623"/>
            <a:ext cx="2559917" cy="2262147"/>
            <a:chOff x="-18734" y="2714623"/>
            <a:chExt cx="2559917" cy="2262147"/>
          </a:xfrm>
        </p:grpSpPr>
        <p:grpSp>
          <p:nvGrpSpPr>
            <p:cNvPr id="146" name="Group 145"/>
            <p:cNvGrpSpPr/>
            <p:nvPr/>
          </p:nvGrpSpPr>
          <p:grpSpPr>
            <a:xfrm>
              <a:off x="-18734" y="2714623"/>
              <a:ext cx="2559917" cy="2262147"/>
              <a:chOff x="-8101" y="2714623"/>
              <a:chExt cx="2559917" cy="2262147"/>
            </a:xfrm>
          </p:grpSpPr>
          <p:pic>
            <p:nvPicPr>
              <p:cNvPr id="110" name="Picture 2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-8101" y="2714623"/>
                <a:ext cx="2484601" cy="226214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143" name="Rectangle 142"/>
              <p:cNvSpPr/>
              <p:nvPr/>
            </p:nvSpPr>
            <p:spPr>
              <a:xfrm>
                <a:off x="1116419" y="4083741"/>
                <a:ext cx="1435397" cy="584775"/>
              </a:xfrm>
              <a:prstGeom prst="rect">
                <a:avLst/>
              </a:prstGeom>
              <a:noFill/>
              <a:scene3d>
                <a:camera prst="orthographicFront">
                  <a:rot lat="1620000" lon="18600000" rev="0"/>
                </a:camera>
                <a:lightRig rig="threePt" dir="t"/>
              </a:scene3d>
            </p:spPr>
            <p:txBody>
              <a:bodyPr wrap="square" lIns="91440" tIns="45720" rIns="91440" bIns="45720">
                <a:spAutoFit/>
                <a:scene3d>
                  <a:camera prst="orthographicFront"/>
                  <a:lightRig rig="soft" dir="t">
                    <a:rot lat="0" lon="0" rev="10800000"/>
                  </a:lightRig>
                </a:scene3d>
                <a:sp3d>
                  <a:bevelT w="27940" h="12700"/>
                  <a:contourClr>
                    <a:srgbClr val="DDDDDD"/>
                  </a:contourClr>
                </a:sp3d>
              </a:bodyPr>
              <a:lstStyle/>
              <a:p>
                <a:pPr algn="ctr"/>
                <a:r>
                  <a:rPr lang="en-US" sz="3200" b="1" spc="150" dirty="0" smtClean="0">
                    <a:ln w="11430"/>
                    <a:solidFill>
                      <a:schemeClr val="bg1"/>
                    </a:solidFill>
                    <a:effectLst>
                      <a:outerShdw blurRad="25400" algn="tl" rotWithShape="0">
                        <a:srgbClr val="000000">
                          <a:alpha val="43000"/>
                        </a:srgbClr>
                      </a:outerShdw>
                    </a:effectLst>
                  </a:rPr>
                  <a:t>QoS</a:t>
                </a:r>
                <a:endParaRPr lang="en-US" sz="3200" b="1" cap="none" spc="150" dirty="0">
                  <a:ln w="11430"/>
                  <a:solidFill>
                    <a:schemeClr val="bg1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58" name="Rectangle 57"/>
            <p:cNvSpPr/>
            <p:nvPr/>
          </p:nvSpPr>
          <p:spPr>
            <a:xfrm>
              <a:off x="0" y="4127887"/>
              <a:ext cx="1552705" cy="584775"/>
            </a:xfrm>
            <a:prstGeom prst="rect">
              <a:avLst/>
            </a:prstGeom>
            <a:noFill/>
            <a:scene3d>
              <a:camera prst="orthographicFront">
                <a:rot lat="19800000" lon="18600000" rev="0"/>
              </a:camera>
              <a:lightRig rig="threePt" dir="t"/>
            </a:scene3d>
          </p:spPr>
          <p:txBody>
            <a:bodyPr wrap="square" lIns="91440" tIns="45720" rIns="91440" bIns="45720">
              <a:spAutoFit/>
              <a:scene3d>
                <a:camera prst="orthographicFront"/>
                <a:lightRig rig="soft" dir="t">
                  <a:rot lat="0" lon="0" rev="10800000"/>
                </a:lightRig>
              </a:scene3d>
              <a:sp3d>
                <a:bevelT w="27940" h="12700"/>
                <a:contourClr>
                  <a:srgbClr val="DDDDDD"/>
                </a:contourClr>
              </a:sp3d>
            </a:bodyPr>
            <a:lstStyle/>
            <a:p>
              <a:pPr algn="ctr"/>
              <a:r>
                <a:rPr lang="en-US" sz="3200" b="1" spc="150" dirty="0" smtClean="0">
                  <a:ln w="11430"/>
                  <a:solidFill>
                    <a:schemeClr val="bg1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</a:rPr>
                <a:t>CAC</a:t>
              </a:r>
              <a:endParaRPr lang="en-US" sz="3200" b="1" cap="none" spc="150" dirty="0">
                <a:ln w="11430"/>
                <a:solidFill>
                  <a:schemeClr val="bg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1505031" y="-110757"/>
            <a:ext cx="1576308" cy="3107957"/>
            <a:chOff x="1505031" y="-110757"/>
            <a:chExt cx="1576308" cy="3107957"/>
          </a:xfrm>
        </p:grpSpPr>
        <p:pic>
          <p:nvPicPr>
            <p:cNvPr id="150530" name="Picture 2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1505031" y="200025"/>
              <a:ext cx="1576308" cy="27971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63" name="Picture 3"/>
            <p:cNvPicPr>
              <a:picLocks noChangeAspect="1" noChangeArrowheads="1"/>
            </p:cNvPicPr>
            <p:nvPr/>
          </p:nvPicPr>
          <p:blipFill>
            <a:blip r:embed="rId8">
              <a:duotone>
                <a:prstClr val="black"/>
                <a:srgbClr val="FFFF00">
                  <a:tint val="45000"/>
                  <a:satMod val="400000"/>
                </a:srgbClr>
              </a:duotone>
              <a:lum bright="20000"/>
            </a:blip>
            <a:srcRect/>
            <a:stretch>
              <a:fillRect/>
            </a:stretch>
          </p:blipFill>
          <p:spPr bwMode="auto">
            <a:xfrm>
              <a:off x="1529255" y="-110757"/>
              <a:ext cx="1535009" cy="13949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cxnSp>
        <p:nvCxnSpPr>
          <p:cNvPr id="43" name="Straight Connector 42"/>
          <p:cNvCxnSpPr/>
          <p:nvPr/>
        </p:nvCxnSpPr>
        <p:spPr bwMode="auto">
          <a:xfrm rot="16200000" flipV="1">
            <a:off x="3997842" y="4072270"/>
            <a:ext cx="2243470" cy="159488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grpSp>
        <p:nvGrpSpPr>
          <p:cNvPr id="148" name="Group 147"/>
          <p:cNvGrpSpPr/>
          <p:nvPr/>
        </p:nvGrpSpPr>
        <p:grpSpPr>
          <a:xfrm>
            <a:off x="5301799" y="4536104"/>
            <a:ext cx="3982778" cy="2344229"/>
            <a:chOff x="5301799" y="4551870"/>
            <a:chExt cx="3982778" cy="2344229"/>
          </a:xfrm>
        </p:grpSpPr>
        <p:pic>
          <p:nvPicPr>
            <p:cNvPr id="96" name="Picture 5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5301799" y="4551870"/>
              <a:ext cx="2575527" cy="23442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39" name="Rectangle 138"/>
            <p:cNvSpPr/>
            <p:nvPr/>
          </p:nvSpPr>
          <p:spPr>
            <a:xfrm>
              <a:off x="5339899" y="5908995"/>
              <a:ext cx="3944678" cy="584775"/>
            </a:xfrm>
            <a:prstGeom prst="rect">
              <a:avLst/>
            </a:prstGeom>
            <a:noFill/>
            <a:scene3d>
              <a:camera prst="orthographicFront">
                <a:rot lat="1620000" lon="18600000" rev="0"/>
              </a:camera>
              <a:lightRig rig="threePt" dir="t"/>
            </a:scene3d>
          </p:spPr>
          <p:txBody>
            <a:bodyPr wrap="square" lIns="91440" tIns="45720" rIns="91440" bIns="45720">
              <a:spAutoFit/>
              <a:scene3d>
                <a:camera prst="orthographicFront"/>
                <a:lightRig rig="soft" dir="t">
                  <a:rot lat="0" lon="0" rev="10800000"/>
                </a:lightRig>
              </a:scene3d>
              <a:sp3d>
                <a:bevelT w="27940" h="12700"/>
                <a:contourClr>
                  <a:srgbClr val="DDDDDD"/>
                </a:contourClr>
              </a:sp3d>
            </a:bodyPr>
            <a:lstStyle/>
            <a:p>
              <a:pPr algn="ctr"/>
              <a:r>
                <a:rPr lang="en-US" sz="3200" b="1" cap="none" spc="150" dirty="0" smtClean="0">
                  <a:ln w="11430"/>
                  <a:solidFill>
                    <a:schemeClr val="bg1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</a:rPr>
                <a:t>WAN</a:t>
              </a:r>
              <a:endParaRPr lang="en-US" sz="3200" b="1" cap="none" spc="150" dirty="0">
                <a:ln w="11430"/>
                <a:solidFill>
                  <a:schemeClr val="bg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endParaRPr>
            </a:p>
          </p:txBody>
        </p:sp>
      </p:grp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282950" y="6381750"/>
            <a:ext cx="3136900" cy="476250"/>
          </a:xfrm>
        </p:spPr>
        <p:txBody>
          <a:bodyPr/>
          <a:lstStyle/>
          <a:p>
            <a:pPr>
              <a:defRPr/>
            </a:pPr>
            <a:r>
              <a:rPr lang="en-US" smtClean="0"/>
              <a:t>NATO UNCLASSIFIED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594600" y="6381750"/>
            <a:ext cx="2311400" cy="476250"/>
          </a:xfrm>
        </p:spPr>
        <p:txBody>
          <a:bodyPr/>
          <a:lstStyle/>
          <a:p>
            <a:pPr>
              <a:defRPr/>
            </a:pPr>
            <a:fld id="{820F26F1-3BB3-456F-A53E-19DF9320130E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pic>
        <p:nvPicPr>
          <p:cNvPr id="150534" name="Picture 6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963336" y="1339740"/>
            <a:ext cx="1475564" cy="1986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78" name="Straight Connector 77"/>
          <p:cNvCxnSpPr/>
          <p:nvPr/>
        </p:nvCxnSpPr>
        <p:spPr bwMode="auto">
          <a:xfrm>
            <a:off x="1483792" y="4966504"/>
            <a:ext cx="3261629" cy="756379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37" name="Straight Connector 36"/>
          <p:cNvCxnSpPr/>
          <p:nvPr/>
        </p:nvCxnSpPr>
        <p:spPr bwMode="auto">
          <a:xfrm rot="16200000" flipH="1">
            <a:off x="2638203" y="2733896"/>
            <a:ext cx="2691514" cy="2430721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40" name="Straight Connector 39"/>
          <p:cNvCxnSpPr/>
          <p:nvPr/>
        </p:nvCxnSpPr>
        <p:spPr bwMode="auto">
          <a:xfrm>
            <a:off x="2768600" y="2654300"/>
            <a:ext cx="2235200" cy="203200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pic>
        <p:nvPicPr>
          <p:cNvPr id="116" name="Picture 8"/>
          <p:cNvPicPr>
            <a:picLocks noChangeAspect="1" noChangeArrowheads="1"/>
          </p:cNvPicPr>
          <p:nvPr/>
        </p:nvPicPr>
        <p:blipFill>
          <a:blip r:embed="rId11">
            <a:duotone>
              <a:prstClr val="black"/>
              <a:schemeClr val="accent4">
                <a:tint val="45000"/>
                <a:satMod val="400000"/>
              </a:schemeClr>
            </a:duotone>
            <a:lum bright="-30000" contrast="-40000"/>
          </a:blip>
          <a:srcRect/>
          <a:stretch>
            <a:fillRect/>
          </a:stretch>
        </p:blipFill>
        <p:spPr bwMode="auto">
          <a:xfrm flipH="1">
            <a:off x="4710224" y="2327718"/>
            <a:ext cx="662763" cy="911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0537" name="Picture 9"/>
          <p:cNvPicPr>
            <a:picLocks noChangeAspect="1" noChangeArrowheads="1"/>
          </p:cNvPicPr>
          <p:nvPr/>
        </p:nvPicPr>
        <p:blipFill>
          <a:blip r:embed="rId12">
            <a:grayscl/>
            <a:lum bright="-30000" contrast="-40000"/>
          </a:blip>
          <a:srcRect/>
          <a:stretch>
            <a:fillRect/>
          </a:stretch>
        </p:blipFill>
        <p:spPr bwMode="auto">
          <a:xfrm flipH="1">
            <a:off x="2330860" y="2297814"/>
            <a:ext cx="860347" cy="68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47" name="Group 146"/>
          <p:cNvGrpSpPr/>
          <p:nvPr/>
        </p:nvGrpSpPr>
        <p:grpSpPr>
          <a:xfrm>
            <a:off x="-15766" y="2171700"/>
            <a:ext cx="2805041" cy="2245087"/>
            <a:chOff x="-15766" y="2171700"/>
            <a:chExt cx="2805041" cy="2245087"/>
          </a:xfrm>
        </p:grpSpPr>
        <p:pic>
          <p:nvPicPr>
            <p:cNvPr id="111" name="Picture 3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-15766" y="2171700"/>
              <a:ext cx="2470431" cy="22450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44" name="Rectangle 143"/>
            <p:cNvSpPr/>
            <p:nvPr/>
          </p:nvSpPr>
          <p:spPr>
            <a:xfrm>
              <a:off x="956928" y="3449331"/>
              <a:ext cx="1832347" cy="584775"/>
            </a:xfrm>
            <a:prstGeom prst="rect">
              <a:avLst/>
            </a:prstGeom>
            <a:noFill/>
            <a:scene3d>
              <a:camera prst="orthographicFront">
                <a:rot lat="1620000" lon="18600000" rev="0"/>
              </a:camera>
              <a:lightRig rig="threePt" dir="t"/>
            </a:scene3d>
          </p:spPr>
          <p:txBody>
            <a:bodyPr wrap="square" lIns="91440" tIns="45720" rIns="91440" bIns="45720">
              <a:spAutoFit/>
              <a:scene3d>
                <a:camera prst="orthographicFront"/>
                <a:lightRig rig="soft" dir="t">
                  <a:rot lat="0" lon="0" rev="10800000"/>
                </a:lightRig>
              </a:scene3d>
              <a:sp3d>
                <a:bevelT w="27940" h="12700"/>
                <a:contourClr>
                  <a:srgbClr val="DDDDDD"/>
                </a:contourClr>
              </a:sp3d>
            </a:bodyPr>
            <a:lstStyle/>
            <a:p>
              <a:pPr algn="ctr"/>
              <a:r>
                <a:rPr lang="en-US" sz="3200" b="1" spc="150" dirty="0" err="1" smtClean="0">
                  <a:ln w="11430"/>
                  <a:solidFill>
                    <a:schemeClr val="bg1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</a:rPr>
                <a:t>comsec</a:t>
              </a:r>
              <a:endParaRPr lang="en-US" sz="3200" b="1" cap="none" spc="150" dirty="0">
                <a:ln w="11430"/>
                <a:solidFill>
                  <a:schemeClr val="bg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31" y="5924332"/>
            <a:ext cx="4441160" cy="965200"/>
          </a:xfrm>
        </p:spPr>
        <p:txBody>
          <a:bodyPr wrap="square" lIns="0"/>
          <a:lstStyle/>
          <a:p>
            <a:r>
              <a:rPr lang="en-GB" sz="2800" dirty="0" smtClean="0"/>
              <a:t>Modular implementation of DCIS</a:t>
            </a:r>
            <a:endParaRPr lang="en-GB" sz="2800" dirty="0"/>
          </a:p>
        </p:txBody>
      </p:sp>
      <p:grpSp>
        <p:nvGrpSpPr>
          <p:cNvPr id="74" name="Group 73"/>
          <p:cNvGrpSpPr/>
          <p:nvPr/>
        </p:nvGrpSpPr>
        <p:grpSpPr>
          <a:xfrm>
            <a:off x="5285152" y="3967671"/>
            <a:ext cx="3944678" cy="2344228"/>
            <a:chOff x="5285152" y="3967671"/>
            <a:chExt cx="3944678" cy="2344228"/>
          </a:xfrm>
        </p:grpSpPr>
        <p:grpSp>
          <p:nvGrpSpPr>
            <p:cNvPr id="149" name="Group 148"/>
            <p:cNvGrpSpPr/>
            <p:nvPr/>
          </p:nvGrpSpPr>
          <p:grpSpPr>
            <a:xfrm>
              <a:off x="5285152" y="3967671"/>
              <a:ext cx="3944678" cy="2344228"/>
              <a:chOff x="5300918" y="3967671"/>
              <a:chExt cx="3944678" cy="2344228"/>
            </a:xfrm>
          </p:grpSpPr>
          <p:pic>
            <p:nvPicPr>
              <p:cNvPr id="97" name="Picture 6"/>
              <p:cNvPicPr>
                <a:picLocks noChangeAspect="1" noChangeArrowheads="1"/>
              </p:cNvPicPr>
              <p:nvPr/>
            </p:nvPicPr>
            <p:blipFill>
              <a:blip r:embed="rId13"/>
              <a:srcRect/>
              <a:stretch>
                <a:fillRect/>
              </a:stretch>
            </p:blipFill>
            <p:spPr bwMode="auto">
              <a:xfrm>
                <a:off x="5311026" y="3967671"/>
                <a:ext cx="2581777" cy="23442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140" name="Rectangle 139"/>
              <p:cNvSpPr/>
              <p:nvPr/>
            </p:nvSpPr>
            <p:spPr>
              <a:xfrm>
                <a:off x="5300918" y="5402177"/>
                <a:ext cx="3944678" cy="523220"/>
              </a:xfrm>
              <a:prstGeom prst="rect">
                <a:avLst/>
              </a:prstGeom>
              <a:noFill/>
              <a:scene3d>
                <a:camera prst="orthographicFront">
                  <a:rot lat="1620000" lon="18600000" rev="0"/>
                </a:camera>
                <a:lightRig rig="threePt" dir="t"/>
              </a:scene3d>
            </p:spPr>
            <p:txBody>
              <a:bodyPr wrap="square" lIns="91440" tIns="45720" rIns="91440" bIns="45720">
                <a:spAutoFit/>
                <a:scene3d>
                  <a:camera prst="orthographicFront"/>
                  <a:lightRig rig="soft" dir="t">
                    <a:rot lat="0" lon="0" rev="10800000"/>
                  </a:lightRig>
                </a:scene3d>
                <a:sp3d>
                  <a:bevelT w="27940" h="12700"/>
                  <a:contourClr>
                    <a:srgbClr val="DDDDDD"/>
                  </a:contourClr>
                </a:sp3d>
              </a:bodyPr>
              <a:lstStyle/>
              <a:p>
                <a:pPr algn="ctr"/>
                <a:r>
                  <a:rPr lang="en-US" sz="2800" b="1" spc="150" dirty="0" smtClean="0">
                    <a:ln w="11430"/>
                    <a:solidFill>
                      <a:schemeClr val="bg1"/>
                    </a:solidFill>
                    <a:effectLst>
                      <a:outerShdw blurRad="25400" algn="tl" rotWithShape="0">
                        <a:srgbClr val="000000">
                          <a:alpha val="43000"/>
                        </a:srgbClr>
                      </a:outerShdw>
                    </a:effectLst>
                  </a:rPr>
                  <a:t>BW </a:t>
                </a:r>
                <a:r>
                  <a:rPr lang="en-US" sz="2800" b="1" spc="150" dirty="0" err="1" smtClean="0">
                    <a:ln w="11430"/>
                    <a:solidFill>
                      <a:schemeClr val="bg1"/>
                    </a:solidFill>
                    <a:effectLst>
                      <a:outerShdw blurRad="25400" algn="tl" rotWithShape="0">
                        <a:srgbClr val="000000">
                          <a:alpha val="43000"/>
                        </a:srgbClr>
                      </a:outerShdw>
                    </a:effectLst>
                  </a:rPr>
                  <a:t>mng</a:t>
                </a:r>
                <a:endParaRPr lang="en-US" sz="2800" b="1" cap="none" spc="150" dirty="0">
                  <a:ln w="11430"/>
                  <a:solidFill>
                    <a:schemeClr val="bg1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51" name="Rectangle 50"/>
            <p:cNvSpPr/>
            <p:nvPr/>
          </p:nvSpPr>
          <p:spPr>
            <a:xfrm>
              <a:off x="5472057" y="5509998"/>
              <a:ext cx="1552705" cy="584775"/>
            </a:xfrm>
            <a:prstGeom prst="rect">
              <a:avLst/>
            </a:prstGeom>
            <a:noFill/>
            <a:scene3d>
              <a:camera prst="orthographicFront">
                <a:rot lat="19800000" lon="18600000" rev="0"/>
              </a:camera>
              <a:lightRig rig="threePt" dir="t"/>
            </a:scene3d>
          </p:spPr>
          <p:txBody>
            <a:bodyPr wrap="square" lIns="91440" tIns="45720" rIns="91440" bIns="45720">
              <a:spAutoFit/>
              <a:scene3d>
                <a:camera prst="orthographicFront"/>
                <a:lightRig rig="soft" dir="t">
                  <a:rot lat="0" lon="0" rev="10800000"/>
                </a:lightRig>
              </a:scene3d>
              <a:sp3d>
                <a:bevelT w="27940" h="12700"/>
                <a:contourClr>
                  <a:srgbClr val="DDDDDD"/>
                </a:contourClr>
              </a:sp3d>
            </a:bodyPr>
            <a:lstStyle/>
            <a:p>
              <a:pPr algn="ctr"/>
              <a:r>
                <a:rPr lang="en-US" sz="3200" b="1" spc="150" dirty="0" smtClean="0">
                  <a:ln w="11430"/>
                  <a:solidFill>
                    <a:schemeClr val="bg1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</a:rPr>
                <a:t>QoS</a:t>
              </a:r>
              <a:endParaRPr lang="en-US" sz="3200" b="1" cap="none" spc="150" dirty="0">
                <a:ln w="11430"/>
                <a:solidFill>
                  <a:schemeClr val="bg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endParaRPr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-15766" y="1646181"/>
            <a:ext cx="2805041" cy="2245087"/>
            <a:chOff x="-15766" y="1646181"/>
            <a:chExt cx="2805041" cy="2245087"/>
          </a:xfrm>
        </p:grpSpPr>
        <p:grpSp>
          <p:nvGrpSpPr>
            <p:cNvPr id="54" name="Group 53"/>
            <p:cNvGrpSpPr/>
            <p:nvPr/>
          </p:nvGrpSpPr>
          <p:grpSpPr>
            <a:xfrm>
              <a:off x="-15766" y="1646181"/>
              <a:ext cx="2805041" cy="2245087"/>
              <a:chOff x="-15766" y="2171700"/>
              <a:chExt cx="2805041" cy="2245087"/>
            </a:xfrm>
          </p:grpSpPr>
          <p:pic>
            <p:nvPicPr>
              <p:cNvPr id="55" name="Picture 3"/>
              <p:cNvPicPr>
                <a:picLocks noChangeAspect="1" noChangeArrowheads="1"/>
              </p:cNvPicPr>
              <p:nvPr/>
            </p:nvPicPr>
            <p:blipFill>
              <a:blip r:embed="rId8">
                <a:duotone>
                  <a:prstClr val="black"/>
                  <a:srgbClr val="FFFF00">
                    <a:tint val="45000"/>
                    <a:satMod val="400000"/>
                  </a:srgbClr>
                </a:duotone>
                <a:lum bright="20000"/>
              </a:blip>
              <a:srcRect/>
              <a:stretch>
                <a:fillRect/>
              </a:stretch>
            </p:blipFill>
            <p:spPr bwMode="auto">
              <a:xfrm>
                <a:off x="-15766" y="2171700"/>
                <a:ext cx="2470431" cy="22450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56" name="Rectangle 55"/>
              <p:cNvSpPr/>
              <p:nvPr/>
            </p:nvSpPr>
            <p:spPr>
              <a:xfrm>
                <a:off x="956928" y="3449331"/>
                <a:ext cx="1832347" cy="584775"/>
              </a:xfrm>
              <a:prstGeom prst="rect">
                <a:avLst/>
              </a:prstGeom>
              <a:noFill/>
              <a:scene3d>
                <a:camera prst="orthographicFront">
                  <a:rot lat="1620000" lon="18600000" rev="0"/>
                </a:camera>
                <a:lightRig rig="threePt" dir="t"/>
              </a:scene3d>
            </p:spPr>
            <p:txBody>
              <a:bodyPr wrap="square" lIns="91440" tIns="45720" rIns="91440" bIns="45720">
                <a:spAutoFit/>
                <a:scene3d>
                  <a:camera prst="orthographicFront"/>
                  <a:lightRig rig="soft" dir="t">
                    <a:rot lat="0" lon="0" rev="10800000"/>
                  </a:lightRig>
                </a:scene3d>
                <a:sp3d>
                  <a:bevelT w="27940" h="12700"/>
                  <a:contourClr>
                    <a:srgbClr val="DDDDDD"/>
                  </a:contourClr>
                </a:sp3d>
              </a:bodyPr>
              <a:lstStyle/>
              <a:p>
                <a:pPr algn="ctr"/>
                <a:r>
                  <a:rPr lang="en-US" sz="3200" b="1" spc="150" dirty="0" smtClean="0">
                    <a:ln w="11430"/>
                    <a:solidFill>
                      <a:schemeClr val="bg1"/>
                    </a:solidFill>
                    <a:effectLst>
                      <a:outerShdw blurRad="25400" algn="tl" rotWithShape="0">
                        <a:srgbClr val="000000">
                          <a:alpha val="43000"/>
                        </a:srgbClr>
                      </a:outerShdw>
                    </a:effectLst>
                  </a:rPr>
                  <a:t>QoS</a:t>
                </a:r>
                <a:endParaRPr lang="en-US" sz="3200" b="1" cap="none" spc="150" dirty="0">
                  <a:ln w="11430"/>
                  <a:solidFill>
                    <a:schemeClr val="bg1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57" name="Rectangle 56"/>
            <p:cNvSpPr/>
            <p:nvPr/>
          </p:nvSpPr>
          <p:spPr>
            <a:xfrm>
              <a:off x="0" y="3013790"/>
              <a:ext cx="1552705" cy="584775"/>
            </a:xfrm>
            <a:prstGeom prst="rect">
              <a:avLst/>
            </a:prstGeom>
            <a:noFill/>
            <a:scene3d>
              <a:camera prst="orthographicFront">
                <a:rot lat="19800000" lon="18600000" rev="0"/>
              </a:camera>
              <a:lightRig rig="threePt" dir="t"/>
            </a:scene3d>
          </p:spPr>
          <p:txBody>
            <a:bodyPr wrap="square" lIns="91440" tIns="45720" rIns="91440" bIns="45720">
              <a:spAutoFit/>
              <a:scene3d>
                <a:camera prst="orthographicFront"/>
                <a:lightRig rig="soft" dir="t">
                  <a:rot lat="0" lon="0" rev="10800000"/>
                </a:lightRig>
              </a:scene3d>
              <a:sp3d>
                <a:bevelT w="27940" h="12700"/>
                <a:contourClr>
                  <a:srgbClr val="DDDDDD"/>
                </a:contourClr>
              </a:sp3d>
            </a:bodyPr>
            <a:lstStyle/>
            <a:p>
              <a:pPr algn="ctr"/>
              <a:r>
                <a:rPr lang="en-US" sz="3200" b="1" spc="150" dirty="0" smtClean="0">
                  <a:ln w="11430"/>
                  <a:solidFill>
                    <a:schemeClr val="bg1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</a:rPr>
                <a:t>CAC</a:t>
              </a:r>
              <a:endParaRPr lang="en-US" sz="3200" b="1" cap="none" spc="150" dirty="0">
                <a:ln w="11430"/>
                <a:solidFill>
                  <a:schemeClr val="bg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endParaRPr>
            </a:p>
          </p:txBody>
        </p:sp>
      </p:grpSp>
      <p:grpSp>
        <p:nvGrpSpPr>
          <p:cNvPr id="72" name="Group 71"/>
          <p:cNvGrpSpPr/>
          <p:nvPr/>
        </p:nvGrpSpPr>
        <p:grpSpPr>
          <a:xfrm>
            <a:off x="7305566" y="-204952"/>
            <a:ext cx="1244600" cy="1882440"/>
            <a:chOff x="7305566" y="-204952"/>
            <a:chExt cx="1244600" cy="1882440"/>
          </a:xfrm>
        </p:grpSpPr>
        <p:pic>
          <p:nvPicPr>
            <p:cNvPr id="150533" name="Picture 5"/>
            <p:cNvPicPr>
              <a:picLocks noChangeAspect="1" noChangeArrowheads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7305566" y="30224"/>
              <a:ext cx="1244600" cy="16472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64" name="Picture 3"/>
            <p:cNvPicPr>
              <a:picLocks noChangeAspect="1" noChangeArrowheads="1"/>
            </p:cNvPicPr>
            <p:nvPr/>
          </p:nvPicPr>
          <p:blipFill>
            <a:blip r:embed="rId15" cstate="print">
              <a:duotone>
                <a:prstClr val="black"/>
                <a:srgbClr val="FFFF00">
                  <a:tint val="45000"/>
                  <a:satMod val="400000"/>
                </a:srgbClr>
              </a:duotone>
              <a:lum bright="20000"/>
            </a:blip>
            <a:srcRect/>
            <a:stretch>
              <a:fillRect/>
            </a:stretch>
          </p:blipFill>
          <p:spPr bwMode="auto">
            <a:xfrm>
              <a:off x="7315337" y="-204952"/>
              <a:ext cx="1197008" cy="10878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71" name="Group 70"/>
          <p:cNvGrpSpPr/>
          <p:nvPr/>
        </p:nvGrpSpPr>
        <p:grpSpPr>
          <a:xfrm>
            <a:off x="3467100" y="-12888"/>
            <a:ext cx="922338" cy="1414121"/>
            <a:chOff x="3467100" y="-12888"/>
            <a:chExt cx="922338" cy="1414121"/>
          </a:xfrm>
        </p:grpSpPr>
        <p:pic>
          <p:nvPicPr>
            <p:cNvPr id="149511" name="Picture 7"/>
            <p:cNvPicPr>
              <a:picLocks noChangeAspect="1" noChangeArrowheads="1"/>
            </p:cNvPicPr>
            <p:nvPr/>
          </p:nvPicPr>
          <p:blipFill>
            <a:blip r:embed="rId16"/>
            <a:srcRect/>
            <a:stretch>
              <a:fillRect/>
            </a:stretch>
          </p:blipFill>
          <p:spPr bwMode="auto">
            <a:xfrm>
              <a:off x="3467100" y="171450"/>
              <a:ext cx="922338" cy="12297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65" name="Picture 3"/>
            <p:cNvPicPr>
              <a:picLocks noChangeAspect="1" noChangeArrowheads="1"/>
            </p:cNvPicPr>
            <p:nvPr/>
          </p:nvPicPr>
          <p:blipFill>
            <a:blip r:embed="rId17" cstate="print">
              <a:duotone>
                <a:prstClr val="black"/>
                <a:srgbClr val="FFFF00">
                  <a:tint val="45000"/>
                  <a:satMod val="400000"/>
                </a:srgbClr>
              </a:duotone>
              <a:lum bright="20000"/>
            </a:blip>
            <a:srcRect/>
            <a:stretch>
              <a:fillRect/>
            </a:stretch>
          </p:blipFill>
          <p:spPr bwMode="auto">
            <a:xfrm>
              <a:off x="3484181" y="-12888"/>
              <a:ext cx="898930" cy="8169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73" name="Group 72"/>
          <p:cNvGrpSpPr/>
          <p:nvPr/>
        </p:nvGrpSpPr>
        <p:grpSpPr>
          <a:xfrm>
            <a:off x="8087030" y="1477697"/>
            <a:ext cx="1782189" cy="2783423"/>
            <a:chOff x="8087030" y="1477697"/>
            <a:chExt cx="1782189" cy="2783423"/>
          </a:xfrm>
        </p:grpSpPr>
        <p:pic>
          <p:nvPicPr>
            <p:cNvPr id="150531" name="Picture 3"/>
            <p:cNvPicPr>
              <a:picLocks noChangeAspect="1" noChangeArrowheads="1"/>
            </p:cNvPicPr>
            <p:nvPr/>
          </p:nvPicPr>
          <p:blipFill>
            <a:blip r:embed="rId18"/>
            <a:srcRect/>
            <a:stretch>
              <a:fillRect/>
            </a:stretch>
          </p:blipFill>
          <p:spPr bwMode="auto">
            <a:xfrm>
              <a:off x="8087030" y="1873249"/>
              <a:ext cx="1780870" cy="23878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66" name="Picture 3"/>
            <p:cNvPicPr>
              <a:picLocks noChangeAspect="1" noChangeArrowheads="1"/>
            </p:cNvPicPr>
            <p:nvPr/>
          </p:nvPicPr>
          <p:blipFill>
            <a:blip r:embed="rId8">
              <a:duotone>
                <a:prstClr val="black"/>
                <a:srgbClr val="FFFF00">
                  <a:tint val="45000"/>
                  <a:satMod val="400000"/>
                </a:srgbClr>
              </a:duotone>
              <a:lum bright="20000"/>
            </a:blip>
            <a:srcRect/>
            <a:stretch>
              <a:fillRect/>
            </a:stretch>
          </p:blipFill>
          <p:spPr bwMode="auto">
            <a:xfrm>
              <a:off x="8119242" y="1477697"/>
              <a:ext cx="1749977" cy="15903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163" name="Group 162"/>
          <p:cNvGrpSpPr/>
          <p:nvPr/>
        </p:nvGrpSpPr>
        <p:grpSpPr>
          <a:xfrm>
            <a:off x="0" y="907840"/>
            <a:ext cx="9906000" cy="5950160"/>
            <a:chOff x="0" y="907840"/>
            <a:chExt cx="9906000" cy="5950160"/>
          </a:xfrm>
        </p:grpSpPr>
        <p:pic>
          <p:nvPicPr>
            <p:cNvPr id="158" name="Picture 2"/>
            <p:cNvPicPr>
              <a:picLocks noChangeAspect="1" noChangeArrowheads="1"/>
            </p:cNvPicPr>
            <p:nvPr/>
          </p:nvPicPr>
          <p:blipFill>
            <a:blip r:embed="rId19" cstate="print">
              <a:grayscl/>
              <a:lum bright="20000"/>
            </a:blip>
            <a:srcRect t="1574"/>
            <a:stretch>
              <a:fillRect/>
            </a:stretch>
          </p:blipFill>
          <p:spPr bwMode="auto">
            <a:xfrm>
              <a:off x="2973576" y="1956388"/>
              <a:ext cx="1003754" cy="6901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53" name="Picture 2"/>
            <p:cNvPicPr>
              <a:picLocks noChangeAspect="1" noChangeArrowheads="1"/>
            </p:cNvPicPr>
            <p:nvPr/>
          </p:nvPicPr>
          <p:blipFill>
            <a:blip r:embed="rId20" cstate="print">
              <a:clrChange>
                <a:clrFrom>
                  <a:srgbClr val="757467"/>
                </a:clrFrom>
                <a:clrTo>
                  <a:srgbClr val="757467">
                    <a:alpha val="0"/>
                  </a:srgbClr>
                </a:clrTo>
              </a:clrChange>
              <a:grayscl/>
              <a:lum bright="20000"/>
            </a:blip>
            <a:srcRect t="1574"/>
            <a:stretch>
              <a:fillRect/>
            </a:stretch>
          </p:blipFill>
          <p:spPr bwMode="auto">
            <a:xfrm>
              <a:off x="0" y="4859077"/>
              <a:ext cx="1905331" cy="13100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55" name="Picture 2"/>
            <p:cNvPicPr>
              <a:picLocks noChangeAspect="1" noChangeArrowheads="1"/>
            </p:cNvPicPr>
            <p:nvPr/>
          </p:nvPicPr>
          <p:blipFill>
            <a:blip r:embed="rId21" cstate="print">
              <a:grayscl/>
              <a:lum bright="20000"/>
            </a:blip>
            <a:srcRect t="1574"/>
            <a:stretch>
              <a:fillRect/>
            </a:stretch>
          </p:blipFill>
          <p:spPr bwMode="auto">
            <a:xfrm>
              <a:off x="8420986" y="3679394"/>
              <a:ext cx="1485014" cy="10210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56" name="Picture 2"/>
            <p:cNvPicPr>
              <a:picLocks noChangeAspect="1" noChangeArrowheads="1"/>
            </p:cNvPicPr>
            <p:nvPr/>
          </p:nvPicPr>
          <p:blipFill>
            <a:blip r:embed="rId22" cstate="print">
              <a:grayscl/>
              <a:lum bright="20000"/>
            </a:blip>
            <a:srcRect t="1574"/>
            <a:stretch>
              <a:fillRect/>
            </a:stretch>
          </p:blipFill>
          <p:spPr bwMode="auto">
            <a:xfrm>
              <a:off x="8169347" y="907840"/>
              <a:ext cx="1017183" cy="6993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57" name="Picture 2"/>
            <p:cNvPicPr>
              <a:picLocks noChangeAspect="1" noChangeArrowheads="1"/>
            </p:cNvPicPr>
            <p:nvPr/>
          </p:nvPicPr>
          <p:blipFill>
            <a:blip r:embed="rId23" cstate="print">
              <a:grayscl/>
              <a:lum bright="20000"/>
            </a:blip>
            <a:srcRect t="1574"/>
            <a:stretch>
              <a:fillRect/>
            </a:stretch>
          </p:blipFill>
          <p:spPr bwMode="auto">
            <a:xfrm>
              <a:off x="3391787" y="1155932"/>
              <a:ext cx="832883" cy="5726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60" name="Picture 2"/>
            <p:cNvPicPr>
              <a:picLocks noChangeAspect="1" noChangeArrowheads="1"/>
            </p:cNvPicPr>
            <p:nvPr/>
          </p:nvPicPr>
          <p:blipFill>
            <a:blip r:embed="rId24" cstate="print">
              <a:grayscl/>
              <a:lum bright="20000"/>
            </a:blip>
            <a:srcRect t="1574"/>
            <a:stretch>
              <a:fillRect/>
            </a:stretch>
          </p:blipFill>
          <p:spPr bwMode="auto">
            <a:xfrm>
              <a:off x="7549115" y="5398323"/>
              <a:ext cx="2122969" cy="14596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61" name="Picture 2"/>
            <p:cNvPicPr>
              <a:picLocks noChangeAspect="1" noChangeArrowheads="1"/>
            </p:cNvPicPr>
            <p:nvPr/>
          </p:nvPicPr>
          <p:blipFill>
            <a:blip r:embed="rId19" cstate="print">
              <a:grayscl/>
              <a:lum bright="20000"/>
            </a:blip>
            <a:srcRect t="1574"/>
            <a:stretch>
              <a:fillRect/>
            </a:stretch>
          </p:blipFill>
          <p:spPr bwMode="auto">
            <a:xfrm>
              <a:off x="5276312" y="2753338"/>
              <a:ext cx="1003754" cy="6901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150" name="Group 149"/>
          <p:cNvGrpSpPr/>
          <p:nvPr/>
        </p:nvGrpSpPr>
        <p:grpSpPr>
          <a:xfrm>
            <a:off x="5261936" y="3405489"/>
            <a:ext cx="3944678" cy="2350481"/>
            <a:chOff x="5261937" y="3389723"/>
            <a:chExt cx="3944678" cy="2350481"/>
          </a:xfrm>
        </p:grpSpPr>
        <p:pic>
          <p:nvPicPr>
            <p:cNvPr id="98" name="Picture 4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301857" y="3389723"/>
              <a:ext cx="2581777" cy="23504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41" name="Rectangle 140"/>
            <p:cNvSpPr/>
            <p:nvPr/>
          </p:nvSpPr>
          <p:spPr>
            <a:xfrm>
              <a:off x="5261937" y="4895359"/>
              <a:ext cx="3944678" cy="584775"/>
            </a:xfrm>
            <a:prstGeom prst="rect">
              <a:avLst/>
            </a:prstGeom>
            <a:noFill/>
            <a:scene3d>
              <a:camera prst="orthographicFront">
                <a:rot lat="1620000" lon="18600000" rev="0"/>
              </a:camera>
              <a:lightRig rig="threePt" dir="t"/>
            </a:scene3d>
          </p:spPr>
          <p:txBody>
            <a:bodyPr wrap="square" lIns="91440" tIns="45720" rIns="91440" bIns="45720">
              <a:spAutoFit/>
              <a:scene3d>
                <a:camera prst="orthographicFront"/>
                <a:lightRig rig="soft" dir="t">
                  <a:rot lat="0" lon="0" rev="10800000"/>
                </a:lightRig>
              </a:scene3d>
              <a:sp3d>
                <a:bevelT w="27940" h="12700"/>
                <a:contourClr>
                  <a:srgbClr val="DDDDDD"/>
                </a:contourClr>
              </a:sp3d>
            </a:bodyPr>
            <a:lstStyle/>
            <a:p>
              <a:pPr algn="ctr"/>
              <a:r>
                <a:rPr lang="en-US" sz="3200" b="1" spc="150" dirty="0" smtClean="0">
                  <a:ln w="11430"/>
                  <a:solidFill>
                    <a:schemeClr val="bg1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</a:rPr>
                <a:t>MAN</a:t>
              </a:r>
              <a:endParaRPr lang="en-US" sz="3200" b="1" cap="none" spc="150" dirty="0">
                <a:ln w="11430"/>
                <a:solidFill>
                  <a:schemeClr val="bg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endParaRPr>
            </a:p>
          </p:txBody>
        </p:sp>
      </p:grpSp>
      <p:grpSp>
        <p:nvGrpSpPr>
          <p:cNvPr id="81" name="Group 80"/>
          <p:cNvGrpSpPr/>
          <p:nvPr/>
        </p:nvGrpSpPr>
        <p:grpSpPr>
          <a:xfrm>
            <a:off x="4041553" y="304800"/>
            <a:ext cx="4315212" cy="3636579"/>
            <a:chOff x="4025787" y="268014"/>
            <a:chExt cx="4315212" cy="3636579"/>
          </a:xfrm>
        </p:grpSpPr>
        <p:grpSp>
          <p:nvGrpSpPr>
            <p:cNvPr id="113" name="Group 112"/>
            <p:cNvGrpSpPr/>
            <p:nvPr/>
          </p:nvGrpSpPr>
          <p:grpSpPr>
            <a:xfrm>
              <a:off x="4178300" y="1104900"/>
              <a:ext cx="4013200" cy="2501900"/>
              <a:chOff x="4178300" y="1104900"/>
              <a:chExt cx="4013200" cy="2501900"/>
            </a:xfrm>
          </p:grpSpPr>
          <p:cxnSp>
            <p:nvCxnSpPr>
              <p:cNvPr id="70" name="Straight Connector 69"/>
              <p:cNvCxnSpPr>
                <a:stCxn id="76" idx="0"/>
              </p:cNvCxnSpPr>
              <p:nvPr/>
            </p:nvCxnSpPr>
            <p:spPr bwMode="auto">
              <a:xfrm rot="16200000" flipV="1">
                <a:off x="7213066" y="1878383"/>
                <a:ext cx="1387365" cy="394821"/>
              </a:xfrm>
              <a:prstGeom prst="line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accent1">
                    <a:lumMod val="50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</p:cxnSp>
          <p:cxnSp>
            <p:nvCxnSpPr>
              <p:cNvPr id="49" name="Straight Connector 48"/>
              <p:cNvCxnSpPr/>
              <p:nvPr/>
            </p:nvCxnSpPr>
            <p:spPr bwMode="auto">
              <a:xfrm>
                <a:off x="4178300" y="1193800"/>
                <a:ext cx="1670706" cy="945055"/>
              </a:xfrm>
              <a:prstGeom prst="line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accent1">
                    <a:lumMod val="50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</p:cxnSp>
          <p:cxnSp>
            <p:nvCxnSpPr>
              <p:cNvPr id="53" name="Straight Connector 52"/>
              <p:cNvCxnSpPr/>
              <p:nvPr/>
            </p:nvCxnSpPr>
            <p:spPr bwMode="auto">
              <a:xfrm flipV="1">
                <a:off x="6180082" y="1277008"/>
                <a:ext cx="1308539" cy="719958"/>
              </a:xfrm>
              <a:prstGeom prst="line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accent1">
                    <a:lumMod val="50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</p:cxnSp>
          <p:cxnSp>
            <p:nvCxnSpPr>
              <p:cNvPr id="59" name="Straight Connector 58"/>
              <p:cNvCxnSpPr/>
              <p:nvPr/>
            </p:nvCxnSpPr>
            <p:spPr bwMode="auto">
              <a:xfrm>
                <a:off x="6057900" y="2247900"/>
                <a:ext cx="2133600" cy="1358900"/>
              </a:xfrm>
              <a:prstGeom prst="line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accent1">
                    <a:lumMod val="50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</p:cxnSp>
          <p:cxnSp>
            <p:nvCxnSpPr>
              <p:cNvPr id="67" name="Straight Connector 66"/>
              <p:cNvCxnSpPr/>
              <p:nvPr/>
            </p:nvCxnSpPr>
            <p:spPr bwMode="auto">
              <a:xfrm>
                <a:off x="4343400" y="1104900"/>
                <a:ext cx="2956034" cy="14452"/>
              </a:xfrm>
              <a:prstGeom prst="line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accent1">
                    <a:lumMod val="50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</p:cxnSp>
        </p:grpSp>
        <p:pic>
          <p:nvPicPr>
            <p:cNvPr id="153603" name="Picture 3"/>
            <p:cNvPicPr>
              <a:picLocks noChangeAspect="1" noChangeArrowheads="1"/>
            </p:cNvPicPr>
            <p:nvPr/>
          </p:nvPicPr>
          <p:blipFill>
            <a:blip r:embed="rId4">
              <a:duotone>
                <a:prstClr val="black"/>
                <a:schemeClr val="accent4">
                  <a:tint val="45000"/>
                  <a:satMod val="400000"/>
                </a:schemeClr>
              </a:duotone>
              <a:lum bright="-30000" contrast="-20000"/>
            </a:blip>
            <a:srcRect/>
            <a:stretch>
              <a:fillRect/>
            </a:stretch>
          </p:blipFill>
          <p:spPr bwMode="auto">
            <a:xfrm>
              <a:off x="4025787" y="268014"/>
              <a:ext cx="473681" cy="11351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76" name="Picture 3"/>
            <p:cNvPicPr>
              <a:picLocks noChangeAspect="1" noChangeArrowheads="1"/>
            </p:cNvPicPr>
            <p:nvPr/>
          </p:nvPicPr>
          <p:blipFill>
            <a:blip r:embed="rId4">
              <a:duotone>
                <a:prstClr val="black"/>
                <a:schemeClr val="accent4">
                  <a:tint val="45000"/>
                  <a:satMod val="400000"/>
                </a:schemeClr>
              </a:duotone>
              <a:lum bright="-30000" contrast="-20000"/>
            </a:blip>
            <a:srcRect/>
            <a:stretch>
              <a:fillRect/>
            </a:stretch>
          </p:blipFill>
          <p:spPr bwMode="auto">
            <a:xfrm flipH="1">
              <a:off x="7867318" y="2769476"/>
              <a:ext cx="473681" cy="11351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77" name="Picture 3"/>
            <p:cNvPicPr>
              <a:picLocks noChangeAspect="1" noChangeArrowheads="1"/>
            </p:cNvPicPr>
            <p:nvPr/>
          </p:nvPicPr>
          <p:blipFill>
            <a:blip r:embed="rId4">
              <a:duotone>
                <a:prstClr val="black"/>
                <a:schemeClr val="accent4">
                  <a:tint val="45000"/>
                  <a:satMod val="400000"/>
                </a:schemeClr>
              </a:duotone>
              <a:lum bright="-30000" contrast="-20000"/>
            </a:blip>
            <a:srcRect/>
            <a:stretch>
              <a:fillRect/>
            </a:stretch>
          </p:blipFill>
          <p:spPr bwMode="auto">
            <a:xfrm flipH="1">
              <a:off x="7326035" y="352097"/>
              <a:ext cx="473681" cy="11351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150536" name="Picture 8"/>
          <p:cNvPicPr>
            <a:picLocks noChangeAspect="1" noChangeArrowheads="1"/>
          </p:cNvPicPr>
          <p:nvPr/>
        </p:nvPicPr>
        <p:blipFill>
          <a:blip r:embed="rId11">
            <a:duotone>
              <a:prstClr val="black"/>
              <a:schemeClr val="accent4">
                <a:tint val="45000"/>
                <a:satMod val="400000"/>
              </a:schemeClr>
            </a:duotone>
            <a:lum bright="-30000" contrast="-40000"/>
          </a:blip>
          <a:srcRect/>
          <a:stretch>
            <a:fillRect/>
          </a:stretch>
        </p:blipFill>
        <p:spPr bwMode="auto">
          <a:xfrm flipH="1">
            <a:off x="4891250" y="5017161"/>
            <a:ext cx="965200" cy="132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9" name="Picture 3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chemeClr val="accent4">
                <a:tint val="45000"/>
                <a:satMod val="400000"/>
              </a:schemeClr>
            </a:duotone>
            <a:lum bright="-30000" contrast="-20000"/>
          </a:blip>
          <a:srcRect/>
          <a:stretch>
            <a:fillRect/>
          </a:stretch>
        </p:blipFill>
        <p:spPr bwMode="auto">
          <a:xfrm flipH="1">
            <a:off x="4593346" y="5507421"/>
            <a:ext cx="473681" cy="1135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2" name="Picture 3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chemeClr val="accent4">
                <a:tint val="45000"/>
                <a:satMod val="400000"/>
              </a:schemeClr>
            </a:duotone>
            <a:lum bright="-30000" contrast="-20000"/>
          </a:blip>
          <a:srcRect/>
          <a:stretch>
            <a:fillRect/>
          </a:stretch>
        </p:blipFill>
        <p:spPr bwMode="auto">
          <a:xfrm>
            <a:off x="1230032" y="4540470"/>
            <a:ext cx="473681" cy="1135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50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50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5"/>
          <p:cNvGrpSpPr/>
          <p:nvPr/>
        </p:nvGrpSpPr>
        <p:grpSpPr>
          <a:xfrm>
            <a:off x="7200778" y="4911930"/>
            <a:ext cx="2666671" cy="1943464"/>
            <a:chOff x="2628610" y="4597040"/>
            <a:chExt cx="2461542" cy="1943464"/>
          </a:xfrm>
        </p:grpSpPr>
        <p:pic>
          <p:nvPicPr>
            <p:cNvPr id="87" name="Picture 7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431484" y="4597040"/>
              <a:ext cx="1658668" cy="14903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88" name="Picture 6"/>
            <p:cNvPicPr>
              <a:picLocks noChangeAspect="1" noChangeArrowheads="1"/>
            </p:cNvPicPr>
            <p:nvPr/>
          </p:nvPicPr>
          <p:blipFill>
            <a:blip r:embed="rId4"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2628610" y="5043724"/>
              <a:ext cx="1671806" cy="14967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3" name="Group 76"/>
          <p:cNvGrpSpPr/>
          <p:nvPr/>
        </p:nvGrpSpPr>
        <p:grpSpPr>
          <a:xfrm>
            <a:off x="3670803" y="1876991"/>
            <a:ext cx="1811123" cy="1840369"/>
            <a:chOff x="3384086" y="2067607"/>
            <a:chExt cx="1671806" cy="1840369"/>
          </a:xfrm>
        </p:grpSpPr>
        <p:pic>
          <p:nvPicPr>
            <p:cNvPr id="56" name="Picture 6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384086" y="2411196"/>
              <a:ext cx="1671806" cy="14967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55" name="Picture 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396348" y="2067607"/>
              <a:ext cx="1654631" cy="14754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4" name="Group 29"/>
          <p:cNvGrpSpPr/>
          <p:nvPr/>
        </p:nvGrpSpPr>
        <p:grpSpPr>
          <a:xfrm>
            <a:off x="2025389" y="4318658"/>
            <a:ext cx="3520475" cy="2417716"/>
            <a:chOff x="1840483" y="4597040"/>
            <a:chExt cx="3249669" cy="2417716"/>
          </a:xfrm>
        </p:grpSpPr>
        <p:pic>
          <p:nvPicPr>
            <p:cNvPr id="1031" name="Picture 7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431484" y="4597040"/>
              <a:ext cx="1658668" cy="14903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4"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2628610" y="5056424"/>
              <a:ext cx="1671806" cy="14967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7" name="Picture 6"/>
            <p:cNvPicPr>
              <a:picLocks noChangeAspect="1" noChangeArrowheads="1"/>
            </p:cNvPicPr>
            <p:nvPr/>
          </p:nvPicPr>
          <p:blipFill>
            <a:blip r:embed="rId4">
              <a:duotone>
                <a:prstClr val="black"/>
                <a:srgbClr val="66FF66">
                  <a:tint val="45000"/>
                  <a:satMod val="400000"/>
                </a:srgbClr>
              </a:duotone>
              <a:lum bright="10000"/>
            </a:blip>
            <a:srcRect/>
            <a:stretch>
              <a:fillRect/>
            </a:stretch>
          </p:blipFill>
          <p:spPr bwMode="auto">
            <a:xfrm>
              <a:off x="1840483" y="5517976"/>
              <a:ext cx="1671806" cy="14967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5" name="Group 31"/>
          <p:cNvGrpSpPr/>
          <p:nvPr/>
        </p:nvGrpSpPr>
        <p:grpSpPr>
          <a:xfrm>
            <a:off x="2019058" y="3611490"/>
            <a:ext cx="3525201" cy="2750412"/>
            <a:chOff x="1849192" y="3863746"/>
            <a:chExt cx="3254032" cy="2750412"/>
          </a:xfrm>
        </p:grpSpPr>
        <p:pic>
          <p:nvPicPr>
            <p:cNvPr id="26" name="Picture 6"/>
            <p:cNvPicPr>
              <a:picLocks noChangeAspect="1" noChangeArrowheads="1"/>
            </p:cNvPicPr>
            <p:nvPr/>
          </p:nvPicPr>
          <p:blipFill>
            <a:blip r:embed="rId4">
              <a:duotone>
                <a:prstClr val="black"/>
                <a:srgbClr val="99CCFF">
                  <a:tint val="45000"/>
                  <a:satMod val="400000"/>
                </a:srgbClr>
              </a:duotone>
              <a:lum bright="20000"/>
            </a:blip>
            <a:srcRect/>
            <a:stretch>
              <a:fillRect/>
            </a:stretch>
          </p:blipFill>
          <p:spPr bwMode="auto">
            <a:xfrm>
              <a:off x="3429798" y="4207336"/>
              <a:ext cx="1671806" cy="14967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5" name="Picture 6"/>
            <p:cNvPicPr>
              <a:picLocks noChangeAspect="1" noChangeArrowheads="1"/>
            </p:cNvPicPr>
            <p:nvPr/>
          </p:nvPicPr>
          <p:blipFill>
            <a:blip r:embed="rId4">
              <a:duotone>
                <a:prstClr val="black"/>
                <a:srgbClr val="99CCFF">
                  <a:tint val="45000"/>
                  <a:satMod val="400000"/>
                </a:srgbClr>
              </a:duotone>
              <a:lum bright="20000"/>
            </a:blip>
            <a:srcRect/>
            <a:stretch>
              <a:fillRect/>
            </a:stretch>
          </p:blipFill>
          <p:spPr bwMode="auto">
            <a:xfrm>
              <a:off x="2650382" y="4655826"/>
              <a:ext cx="1671806" cy="14967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8" name="Picture 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448593" y="3863746"/>
              <a:ext cx="1654631" cy="14754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656112" y="4320948"/>
              <a:ext cx="1654631" cy="14754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8" name="Picture 6"/>
            <p:cNvPicPr>
              <a:picLocks noChangeAspect="1" noChangeArrowheads="1"/>
            </p:cNvPicPr>
            <p:nvPr/>
          </p:nvPicPr>
          <p:blipFill>
            <a:blip r:embed="rId4">
              <a:duotone>
                <a:prstClr val="black"/>
                <a:srgbClr val="99CCFF">
                  <a:tint val="45000"/>
                  <a:satMod val="400000"/>
                </a:srgbClr>
              </a:duotone>
              <a:lum bright="20000"/>
            </a:blip>
            <a:srcRect/>
            <a:stretch>
              <a:fillRect/>
            </a:stretch>
          </p:blipFill>
          <p:spPr bwMode="auto">
            <a:xfrm>
              <a:off x="1849192" y="5117378"/>
              <a:ext cx="1671806" cy="14967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9" name="Picture 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867987" y="4786857"/>
              <a:ext cx="1654631" cy="14754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48092" y="1060630"/>
            <a:ext cx="6938623" cy="4193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0" name="Group 32"/>
          <p:cNvGrpSpPr/>
          <p:nvPr/>
        </p:nvGrpSpPr>
        <p:grpSpPr>
          <a:xfrm>
            <a:off x="1161252" y="2173082"/>
            <a:ext cx="1767982" cy="1802139"/>
            <a:chOff x="1887667" y="4101736"/>
            <a:chExt cx="1631983" cy="1802139"/>
          </a:xfrm>
        </p:grpSpPr>
        <p:pic>
          <p:nvPicPr>
            <p:cNvPr id="42" name="Picture 9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1887667" y="4439194"/>
              <a:ext cx="1630048" cy="14646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3" name="Picture 11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1890392" y="4101736"/>
              <a:ext cx="1629258" cy="14586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44" name="Picture 4"/>
          <p:cNvPicPr>
            <a:picLocks noChangeAspect="1" noChangeArrowheads="1"/>
          </p:cNvPicPr>
          <p:nvPr/>
        </p:nvPicPr>
        <p:blipFill>
          <a:blip r:embed="rId6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 l="56730"/>
          <a:stretch>
            <a:fillRect/>
          </a:stretch>
        </p:blipFill>
        <p:spPr bwMode="auto">
          <a:xfrm>
            <a:off x="1" y="400887"/>
            <a:ext cx="3002314" cy="4193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1" name="Group 36"/>
          <p:cNvGrpSpPr/>
          <p:nvPr/>
        </p:nvGrpSpPr>
        <p:grpSpPr>
          <a:xfrm>
            <a:off x="2030821" y="3199203"/>
            <a:ext cx="1775914" cy="2476113"/>
            <a:chOff x="1874604" y="3440825"/>
            <a:chExt cx="1639305" cy="2476113"/>
          </a:xfrm>
        </p:grpSpPr>
        <p:grpSp>
          <p:nvGrpSpPr>
            <p:cNvPr id="12" name="Group 32"/>
            <p:cNvGrpSpPr/>
            <p:nvPr/>
          </p:nvGrpSpPr>
          <p:grpSpPr>
            <a:xfrm>
              <a:off x="1874604" y="4114799"/>
              <a:ext cx="1631983" cy="1802139"/>
              <a:chOff x="1887667" y="4101736"/>
              <a:chExt cx="1631983" cy="1802139"/>
            </a:xfrm>
          </p:grpSpPr>
          <p:pic>
            <p:nvPicPr>
              <p:cNvPr id="59" name="Picture 9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1887667" y="4439194"/>
                <a:ext cx="1630048" cy="14646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69" name="Picture 11"/>
              <p:cNvPicPr>
                <a:picLocks noChangeAspect="1" noChangeArrowheads="1"/>
              </p:cNvPicPr>
              <p:nvPr/>
            </p:nvPicPr>
            <p:blipFill>
              <a:blip r:embed="rId8"/>
              <a:srcRect/>
              <a:stretch>
                <a:fillRect/>
              </a:stretch>
            </p:blipFill>
            <p:spPr bwMode="auto">
              <a:xfrm>
                <a:off x="1890392" y="4101736"/>
                <a:ext cx="1629258" cy="14586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pic>
          <p:nvPicPr>
            <p:cNvPr id="1038" name="Picture 14"/>
            <p:cNvPicPr>
              <a:picLocks noChangeAspect="1" noChangeArrowheads="1"/>
            </p:cNvPicPr>
            <p:nvPr/>
          </p:nvPicPr>
          <p:blipFill>
            <a:blip r:embed="rId9">
              <a:duotone>
                <a:prstClr val="black"/>
                <a:srgbClr val="0EDC13">
                  <a:tint val="45000"/>
                  <a:satMod val="400000"/>
                </a:srgbClr>
              </a:duotone>
              <a:lum bright="-20000" contrast="-30000"/>
            </a:blip>
            <a:srcRect/>
            <a:stretch>
              <a:fillRect/>
            </a:stretch>
          </p:blipFill>
          <p:spPr bwMode="auto">
            <a:xfrm>
              <a:off x="1881051" y="3773305"/>
              <a:ext cx="1630295" cy="14649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39" name="Picture 15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1885702" y="3440825"/>
              <a:ext cx="1628207" cy="14577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17" name="Group 78"/>
          <p:cNvGrpSpPr/>
          <p:nvPr/>
        </p:nvGrpSpPr>
        <p:grpSpPr>
          <a:xfrm>
            <a:off x="7210214" y="4561415"/>
            <a:ext cx="2655490" cy="1945270"/>
            <a:chOff x="2650382" y="4207336"/>
            <a:chExt cx="2451220" cy="1945270"/>
          </a:xfrm>
        </p:grpSpPr>
        <p:pic>
          <p:nvPicPr>
            <p:cNvPr id="80" name="Picture 6"/>
            <p:cNvPicPr>
              <a:picLocks noChangeAspect="1" noChangeArrowheads="1"/>
            </p:cNvPicPr>
            <p:nvPr/>
          </p:nvPicPr>
          <p:blipFill>
            <a:blip r:embed="rId4">
              <a:duotone>
                <a:prstClr val="black"/>
                <a:srgbClr val="99CCFF">
                  <a:tint val="45000"/>
                  <a:satMod val="400000"/>
                </a:srgbClr>
              </a:duotone>
              <a:lum bright="20000"/>
            </a:blip>
            <a:srcRect/>
            <a:stretch>
              <a:fillRect/>
            </a:stretch>
          </p:blipFill>
          <p:spPr bwMode="auto">
            <a:xfrm>
              <a:off x="3429796" y="4207336"/>
              <a:ext cx="1671806" cy="14967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81" name="Picture 6"/>
            <p:cNvPicPr>
              <a:picLocks noChangeAspect="1" noChangeArrowheads="1"/>
            </p:cNvPicPr>
            <p:nvPr/>
          </p:nvPicPr>
          <p:blipFill>
            <a:blip r:embed="rId4">
              <a:duotone>
                <a:prstClr val="black"/>
                <a:srgbClr val="99CCFF">
                  <a:tint val="45000"/>
                  <a:satMod val="400000"/>
                </a:srgbClr>
              </a:duotone>
              <a:lum bright="20000"/>
            </a:blip>
            <a:srcRect/>
            <a:stretch>
              <a:fillRect/>
            </a:stretch>
          </p:blipFill>
          <p:spPr bwMode="auto">
            <a:xfrm>
              <a:off x="2650382" y="4655826"/>
              <a:ext cx="1671806" cy="14967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79" name="Group 36"/>
          <p:cNvGrpSpPr/>
          <p:nvPr/>
        </p:nvGrpSpPr>
        <p:grpSpPr>
          <a:xfrm>
            <a:off x="4596811" y="1533435"/>
            <a:ext cx="1775914" cy="2476113"/>
            <a:chOff x="1874604" y="3440825"/>
            <a:chExt cx="1639305" cy="2476113"/>
          </a:xfrm>
        </p:grpSpPr>
        <p:grpSp>
          <p:nvGrpSpPr>
            <p:cNvPr id="82" name="Group 32"/>
            <p:cNvGrpSpPr/>
            <p:nvPr/>
          </p:nvGrpSpPr>
          <p:grpSpPr>
            <a:xfrm>
              <a:off x="1874604" y="4114799"/>
              <a:ext cx="1631983" cy="1802139"/>
              <a:chOff x="1887667" y="4101736"/>
              <a:chExt cx="1631983" cy="1802139"/>
            </a:xfrm>
          </p:grpSpPr>
          <p:pic>
            <p:nvPicPr>
              <p:cNvPr id="85" name="Picture 9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1887667" y="4439194"/>
                <a:ext cx="1630048" cy="14646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86" name="Picture 11"/>
              <p:cNvPicPr>
                <a:picLocks noChangeAspect="1" noChangeArrowheads="1"/>
              </p:cNvPicPr>
              <p:nvPr/>
            </p:nvPicPr>
            <p:blipFill>
              <a:blip r:embed="rId8"/>
              <a:srcRect/>
              <a:stretch>
                <a:fillRect/>
              </a:stretch>
            </p:blipFill>
            <p:spPr bwMode="auto">
              <a:xfrm>
                <a:off x="1890392" y="4101736"/>
                <a:ext cx="1629258" cy="14586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pic>
          <p:nvPicPr>
            <p:cNvPr id="83" name="Picture 14"/>
            <p:cNvPicPr>
              <a:picLocks noChangeAspect="1" noChangeArrowheads="1"/>
            </p:cNvPicPr>
            <p:nvPr/>
          </p:nvPicPr>
          <p:blipFill>
            <a:blip r:embed="rId9">
              <a:duotone>
                <a:prstClr val="black"/>
                <a:srgbClr val="0EDC13">
                  <a:tint val="45000"/>
                  <a:satMod val="400000"/>
                </a:srgbClr>
              </a:duotone>
              <a:lum bright="-20000" contrast="-30000"/>
            </a:blip>
            <a:srcRect/>
            <a:stretch>
              <a:fillRect/>
            </a:stretch>
          </p:blipFill>
          <p:spPr bwMode="auto">
            <a:xfrm>
              <a:off x="1881051" y="3773305"/>
              <a:ext cx="1630295" cy="14649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84" name="Picture 15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1885702" y="3440825"/>
              <a:ext cx="1628207" cy="14577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89" name="Group 36"/>
          <p:cNvGrpSpPr/>
          <p:nvPr/>
        </p:nvGrpSpPr>
        <p:grpSpPr>
          <a:xfrm>
            <a:off x="-448259" y="1994179"/>
            <a:ext cx="1768930" cy="1797382"/>
            <a:chOff x="1881051" y="3440825"/>
            <a:chExt cx="1632858" cy="1797382"/>
          </a:xfrm>
        </p:grpSpPr>
        <p:pic>
          <p:nvPicPr>
            <p:cNvPr id="91" name="Picture 14"/>
            <p:cNvPicPr>
              <a:picLocks noChangeAspect="1" noChangeArrowheads="1"/>
            </p:cNvPicPr>
            <p:nvPr/>
          </p:nvPicPr>
          <p:blipFill>
            <a:blip r:embed="rId9">
              <a:duotone>
                <a:prstClr val="black"/>
                <a:srgbClr val="0EDC13">
                  <a:tint val="45000"/>
                  <a:satMod val="400000"/>
                </a:srgbClr>
              </a:duotone>
              <a:lum bright="-20000" contrast="-30000"/>
            </a:blip>
            <a:srcRect/>
            <a:stretch>
              <a:fillRect/>
            </a:stretch>
          </p:blipFill>
          <p:spPr bwMode="auto">
            <a:xfrm>
              <a:off x="1881051" y="3773305"/>
              <a:ext cx="1630295" cy="14649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96" name="Picture 15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1885702" y="3440825"/>
              <a:ext cx="1628207" cy="14577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99" name="Group 36"/>
          <p:cNvGrpSpPr/>
          <p:nvPr/>
        </p:nvGrpSpPr>
        <p:grpSpPr>
          <a:xfrm>
            <a:off x="342000" y="636756"/>
            <a:ext cx="1776881" cy="1797382"/>
            <a:chOff x="1871149" y="3440825"/>
            <a:chExt cx="1640197" cy="1797382"/>
          </a:xfrm>
        </p:grpSpPr>
        <p:pic>
          <p:nvPicPr>
            <p:cNvPr id="100" name="Picture 14"/>
            <p:cNvPicPr>
              <a:picLocks noChangeAspect="1" noChangeArrowheads="1"/>
            </p:cNvPicPr>
            <p:nvPr/>
          </p:nvPicPr>
          <p:blipFill>
            <a:blip r:embed="rId9">
              <a:duotone>
                <a:prstClr val="black"/>
                <a:srgbClr val="0EDC13">
                  <a:tint val="45000"/>
                  <a:satMod val="400000"/>
                </a:srgbClr>
              </a:duotone>
              <a:lum bright="-20000" contrast="-30000"/>
            </a:blip>
            <a:srcRect/>
            <a:stretch>
              <a:fillRect/>
            </a:stretch>
          </p:blipFill>
          <p:spPr bwMode="auto">
            <a:xfrm>
              <a:off x="1881051" y="3773305"/>
              <a:ext cx="1630295" cy="14649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1" name="Picture 15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1871149" y="3440825"/>
              <a:ext cx="1628207" cy="14577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102" name="Group 36"/>
          <p:cNvGrpSpPr/>
          <p:nvPr/>
        </p:nvGrpSpPr>
        <p:grpSpPr>
          <a:xfrm>
            <a:off x="7291844" y="3227557"/>
            <a:ext cx="2582258" cy="2600370"/>
            <a:chOff x="1130287" y="3440825"/>
            <a:chExt cx="2383622" cy="2600370"/>
          </a:xfrm>
        </p:grpSpPr>
        <p:grpSp>
          <p:nvGrpSpPr>
            <p:cNvPr id="103" name="Group 32"/>
            <p:cNvGrpSpPr/>
            <p:nvPr/>
          </p:nvGrpSpPr>
          <p:grpSpPr>
            <a:xfrm>
              <a:off x="1130287" y="4114799"/>
              <a:ext cx="2376300" cy="1926396"/>
              <a:chOff x="1143350" y="4101736"/>
              <a:chExt cx="2376300" cy="1926396"/>
            </a:xfrm>
          </p:grpSpPr>
          <p:pic>
            <p:nvPicPr>
              <p:cNvPr id="106" name="Picture 9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1887667" y="4439194"/>
                <a:ext cx="1630048" cy="14646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07" name="Picture 11"/>
              <p:cNvPicPr>
                <a:picLocks noChangeAspect="1" noChangeArrowheads="1"/>
              </p:cNvPicPr>
              <p:nvPr/>
            </p:nvPicPr>
            <p:blipFill>
              <a:blip r:embed="rId8"/>
              <a:srcRect/>
              <a:stretch>
                <a:fillRect/>
              </a:stretch>
            </p:blipFill>
            <p:spPr bwMode="auto">
              <a:xfrm>
                <a:off x="1890392" y="4101736"/>
                <a:ext cx="1629258" cy="14586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23" name="Picture 11"/>
              <p:cNvPicPr>
                <a:picLocks noChangeAspect="1" noChangeArrowheads="1"/>
              </p:cNvPicPr>
              <p:nvPr/>
            </p:nvPicPr>
            <p:blipFill>
              <a:blip r:embed="rId8"/>
              <a:srcRect/>
              <a:stretch>
                <a:fillRect/>
              </a:stretch>
            </p:blipFill>
            <p:spPr bwMode="auto">
              <a:xfrm>
                <a:off x="1143350" y="4569446"/>
                <a:ext cx="1629258" cy="14586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pic>
          <p:nvPicPr>
            <p:cNvPr id="104" name="Picture 14"/>
            <p:cNvPicPr>
              <a:picLocks noChangeAspect="1" noChangeArrowheads="1"/>
            </p:cNvPicPr>
            <p:nvPr/>
          </p:nvPicPr>
          <p:blipFill>
            <a:blip r:embed="rId9">
              <a:duotone>
                <a:prstClr val="black"/>
                <a:srgbClr val="0EDC13">
                  <a:tint val="45000"/>
                  <a:satMod val="400000"/>
                </a:srgbClr>
              </a:duotone>
              <a:lum bright="-20000" contrast="-30000"/>
            </a:blip>
            <a:srcRect/>
            <a:stretch>
              <a:fillRect/>
            </a:stretch>
          </p:blipFill>
          <p:spPr bwMode="auto">
            <a:xfrm>
              <a:off x="1881051" y="3773305"/>
              <a:ext cx="1630295" cy="14649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5" name="Picture 15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1885702" y="3440825"/>
              <a:ext cx="1628207" cy="14577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20" name="Group 115"/>
          <p:cNvGrpSpPr/>
          <p:nvPr/>
        </p:nvGrpSpPr>
        <p:grpSpPr>
          <a:xfrm>
            <a:off x="6373392" y="4007585"/>
            <a:ext cx="2665421" cy="1945279"/>
            <a:chOff x="5714325" y="3909059"/>
            <a:chExt cx="2460389" cy="1945279"/>
          </a:xfrm>
        </p:grpSpPr>
        <p:grpSp>
          <p:nvGrpSpPr>
            <p:cNvPr id="21" name="Group 105"/>
            <p:cNvGrpSpPr/>
            <p:nvPr/>
          </p:nvGrpSpPr>
          <p:grpSpPr>
            <a:xfrm>
              <a:off x="5714325" y="3909059"/>
              <a:ext cx="2460389" cy="1945279"/>
              <a:chOff x="2596657" y="-201386"/>
              <a:chExt cx="2460389" cy="1945279"/>
            </a:xfrm>
          </p:grpSpPr>
          <p:pic>
            <p:nvPicPr>
              <p:cNvPr id="108" name="Picture 10"/>
              <p:cNvPicPr>
                <a:picLocks noChangeAspect="1" noChangeArrowheads="1"/>
              </p:cNvPicPr>
              <p:nvPr/>
            </p:nvPicPr>
            <p:blipFill>
              <a:blip r:embed="rId11"/>
              <a:srcRect/>
              <a:stretch>
                <a:fillRect/>
              </a:stretch>
            </p:blipFill>
            <p:spPr bwMode="auto">
              <a:xfrm>
                <a:off x="3391313" y="-201386"/>
                <a:ext cx="1665733" cy="14913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09" name="Picture 10"/>
              <p:cNvPicPr>
                <a:picLocks noChangeAspect="1" noChangeArrowheads="1"/>
              </p:cNvPicPr>
              <p:nvPr/>
            </p:nvPicPr>
            <p:blipFill>
              <a:blip r:embed="rId11"/>
              <a:srcRect/>
              <a:stretch>
                <a:fillRect/>
              </a:stretch>
            </p:blipFill>
            <p:spPr bwMode="auto">
              <a:xfrm>
                <a:off x="2596657" y="252550"/>
                <a:ext cx="1665733" cy="14913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pic>
          <p:nvPicPr>
            <p:cNvPr id="114" name="Picture 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725883" y="4027034"/>
              <a:ext cx="1654631" cy="14754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9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226259" y="6381750"/>
            <a:ext cx="679741" cy="476250"/>
          </a:xfrm>
        </p:spPr>
        <p:txBody>
          <a:bodyPr/>
          <a:lstStyle/>
          <a:p>
            <a:pPr>
              <a:defRPr/>
            </a:pPr>
            <a:fld id="{820F26F1-3BB3-456F-A53E-19DF9320130E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19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463378" y="6381750"/>
            <a:ext cx="3136900" cy="47625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NATO UNCLASSIFIED</a:t>
            </a:r>
            <a:endParaRPr lang="en-US" dirty="0"/>
          </a:p>
        </p:txBody>
      </p:sp>
      <p:sp>
        <p:nvSpPr>
          <p:cNvPr id="200" name="Title 1"/>
          <p:cNvSpPr>
            <a:spLocks noGrp="1"/>
          </p:cNvSpPr>
          <p:nvPr>
            <p:ph type="title"/>
          </p:nvPr>
        </p:nvSpPr>
        <p:spPr>
          <a:xfrm>
            <a:off x="5595882" y="31532"/>
            <a:ext cx="4089400" cy="965200"/>
          </a:xfrm>
        </p:spPr>
        <p:txBody>
          <a:bodyPr wrap="square" lIns="0"/>
          <a:lstStyle/>
          <a:p>
            <a:pPr algn="r"/>
            <a:r>
              <a:rPr lang="en-GB" sz="2800" dirty="0" smtClean="0"/>
              <a:t>Connecting the DCIS </a:t>
            </a:r>
            <a:br>
              <a:rPr lang="en-GB" sz="2800" dirty="0" smtClean="0"/>
            </a:br>
            <a:r>
              <a:rPr lang="en-GB" sz="2800" dirty="0" smtClean="0"/>
              <a:t>‘building bricks’</a:t>
            </a:r>
            <a:endParaRPr lang="en-GB" sz="2800" dirty="0"/>
          </a:p>
        </p:txBody>
      </p:sp>
      <p:grpSp>
        <p:nvGrpSpPr>
          <p:cNvPr id="126" name="Group 36"/>
          <p:cNvGrpSpPr/>
          <p:nvPr/>
        </p:nvGrpSpPr>
        <p:grpSpPr>
          <a:xfrm>
            <a:off x="2810053" y="-316385"/>
            <a:ext cx="1775914" cy="2476113"/>
            <a:chOff x="1874604" y="3440825"/>
            <a:chExt cx="1639305" cy="2476113"/>
          </a:xfrm>
        </p:grpSpPr>
        <p:grpSp>
          <p:nvGrpSpPr>
            <p:cNvPr id="127" name="Group 32"/>
            <p:cNvGrpSpPr/>
            <p:nvPr/>
          </p:nvGrpSpPr>
          <p:grpSpPr>
            <a:xfrm>
              <a:off x="1874604" y="4114799"/>
              <a:ext cx="1631983" cy="1802139"/>
              <a:chOff x="1887667" y="4101736"/>
              <a:chExt cx="1631983" cy="1802139"/>
            </a:xfrm>
          </p:grpSpPr>
          <p:pic>
            <p:nvPicPr>
              <p:cNvPr id="130" name="Picture 9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1887667" y="4439194"/>
                <a:ext cx="1630048" cy="14646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31" name="Picture 11"/>
              <p:cNvPicPr>
                <a:picLocks noChangeAspect="1" noChangeArrowheads="1"/>
              </p:cNvPicPr>
              <p:nvPr/>
            </p:nvPicPr>
            <p:blipFill>
              <a:blip r:embed="rId8"/>
              <a:srcRect/>
              <a:stretch>
                <a:fillRect/>
              </a:stretch>
            </p:blipFill>
            <p:spPr bwMode="auto">
              <a:xfrm>
                <a:off x="1890392" y="4101736"/>
                <a:ext cx="1629258" cy="14586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pic>
          <p:nvPicPr>
            <p:cNvPr id="128" name="Picture 14"/>
            <p:cNvPicPr>
              <a:picLocks noChangeAspect="1" noChangeArrowheads="1"/>
            </p:cNvPicPr>
            <p:nvPr/>
          </p:nvPicPr>
          <p:blipFill>
            <a:blip r:embed="rId9">
              <a:duotone>
                <a:prstClr val="black"/>
                <a:srgbClr val="0EDC13">
                  <a:tint val="45000"/>
                  <a:satMod val="400000"/>
                </a:srgbClr>
              </a:duotone>
              <a:lum bright="-20000" contrast="-30000"/>
            </a:blip>
            <a:srcRect/>
            <a:stretch>
              <a:fillRect/>
            </a:stretch>
          </p:blipFill>
          <p:spPr bwMode="auto">
            <a:xfrm>
              <a:off x="1881051" y="3773305"/>
              <a:ext cx="1630295" cy="14649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29" name="Picture 15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1885702" y="3440825"/>
              <a:ext cx="1628207" cy="14577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147" name="Group 146"/>
          <p:cNvGrpSpPr/>
          <p:nvPr/>
        </p:nvGrpSpPr>
        <p:grpSpPr>
          <a:xfrm>
            <a:off x="-854981" y="434782"/>
            <a:ext cx="11758073" cy="6268616"/>
            <a:chOff x="-854981" y="434782"/>
            <a:chExt cx="11758073" cy="6268616"/>
          </a:xfrm>
        </p:grpSpPr>
        <p:grpSp>
          <p:nvGrpSpPr>
            <p:cNvPr id="145" name="Group 144"/>
            <p:cNvGrpSpPr/>
            <p:nvPr/>
          </p:nvGrpSpPr>
          <p:grpSpPr>
            <a:xfrm>
              <a:off x="-854981" y="434782"/>
              <a:ext cx="11758073" cy="6268616"/>
              <a:chOff x="-854981" y="434782"/>
              <a:chExt cx="11758073" cy="6268616"/>
            </a:xfrm>
          </p:grpSpPr>
          <p:sp>
            <p:nvSpPr>
              <p:cNvPr id="124" name="Rectangle 123"/>
              <p:cNvSpPr/>
              <p:nvPr/>
            </p:nvSpPr>
            <p:spPr>
              <a:xfrm rot="21289988">
                <a:off x="4283280" y="3015369"/>
                <a:ext cx="1552705" cy="461665"/>
              </a:xfrm>
              <a:prstGeom prst="rect">
                <a:avLst/>
              </a:prstGeom>
              <a:noFill/>
              <a:scene3d>
                <a:camera prst="orthographicFront">
                  <a:rot lat="19800000" lon="18600000" rev="0"/>
                </a:camera>
                <a:lightRig rig="threePt" dir="t"/>
              </a:scene3d>
            </p:spPr>
            <p:txBody>
              <a:bodyPr wrap="square" lIns="91440" tIns="45720" rIns="91440" bIns="45720">
                <a:spAutoFit/>
                <a:scene3d>
                  <a:camera prst="orthographicFront"/>
                  <a:lightRig rig="soft" dir="t">
                    <a:rot lat="0" lon="0" rev="10800000"/>
                  </a:lightRig>
                </a:scene3d>
                <a:sp3d>
                  <a:bevelT w="27940" h="12700"/>
                  <a:contourClr>
                    <a:srgbClr val="DDDDDD"/>
                  </a:contourClr>
                </a:sp3d>
              </a:bodyPr>
              <a:lstStyle/>
              <a:p>
                <a:pPr algn="ctr"/>
                <a:r>
                  <a:rPr lang="en-US" sz="2400" b="1" cap="none" spc="150" dirty="0" smtClean="0">
                    <a:ln w="11430"/>
                    <a:solidFill>
                      <a:schemeClr val="bg1">
                        <a:lumMod val="85000"/>
                      </a:schemeClr>
                    </a:solidFill>
                    <a:effectLst>
                      <a:outerShdw blurRad="25400" algn="tl" rotWithShape="0">
                        <a:srgbClr val="000000">
                          <a:alpha val="43000"/>
                        </a:srgbClr>
                      </a:outerShdw>
                    </a:effectLst>
                  </a:rPr>
                  <a:t>CAC</a:t>
                </a:r>
                <a:endParaRPr lang="en-US" sz="2400" b="1" cap="none" spc="150" dirty="0">
                  <a:ln w="11430"/>
                  <a:solidFill>
                    <a:schemeClr val="bg1">
                      <a:lumMod val="85000"/>
                    </a:schemeClr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</a:endParaRPr>
              </a:p>
            </p:txBody>
          </p:sp>
          <p:sp>
            <p:nvSpPr>
              <p:cNvPr id="125" name="Rectangle 124"/>
              <p:cNvSpPr/>
              <p:nvPr/>
            </p:nvSpPr>
            <p:spPr>
              <a:xfrm rot="21289988">
                <a:off x="1708245" y="4681258"/>
                <a:ext cx="1552705" cy="461665"/>
              </a:xfrm>
              <a:prstGeom prst="rect">
                <a:avLst/>
              </a:prstGeom>
              <a:noFill/>
              <a:scene3d>
                <a:camera prst="orthographicFront">
                  <a:rot lat="19800000" lon="18600000" rev="0"/>
                </a:camera>
                <a:lightRig rig="threePt" dir="t"/>
              </a:scene3d>
            </p:spPr>
            <p:txBody>
              <a:bodyPr wrap="square" lIns="91440" tIns="45720" rIns="91440" bIns="45720">
                <a:spAutoFit/>
                <a:scene3d>
                  <a:camera prst="orthographicFront"/>
                  <a:lightRig rig="soft" dir="t">
                    <a:rot lat="0" lon="0" rev="10800000"/>
                  </a:lightRig>
                </a:scene3d>
                <a:sp3d>
                  <a:bevelT w="27940" h="12700"/>
                  <a:contourClr>
                    <a:srgbClr val="DDDDDD"/>
                  </a:contourClr>
                </a:sp3d>
              </a:bodyPr>
              <a:lstStyle/>
              <a:p>
                <a:pPr algn="ctr"/>
                <a:r>
                  <a:rPr lang="en-US" sz="2400" b="1" cap="none" spc="150" dirty="0" smtClean="0">
                    <a:ln w="11430"/>
                    <a:solidFill>
                      <a:schemeClr val="bg1">
                        <a:lumMod val="85000"/>
                      </a:schemeClr>
                    </a:solidFill>
                    <a:effectLst>
                      <a:outerShdw blurRad="25400" algn="tl" rotWithShape="0">
                        <a:srgbClr val="000000">
                          <a:alpha val="43000"/>
                        </a:srgbClr>
                      </a:outerShdw>
                    </a:effectLst>
                  </a:rPr>
                  <a:t>CAC</a:t>
                </a:r>
                <a:endParaRPr lang="en-US" sz="2400" b="1" cap="none" spc="150" dirty="0">
                  <a:ln w="11430"/>
                  <a:solidFill>
                    <a:schemeClr val="bg1">
                      <a:lumMod val="85000"/>
                    </a:schemeClr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</a:endParaRPr>
              </a:p>
            </p:txBody>
          </p:sp>
          <p:grpSp>
            <p:nvGrpSpPr>
              <p:cNvPr id="144" name="Group 143"/>
              <p:cNvGrpSpPr/>
              <p:nvPr/>
            </p:nvGrpSpPr>
            <p:grpSpPr>
              <a:xfrm>
                <a:off x="-854981" y="434782"/>
                <a:ext cx="11758073" cy="6268616"/>
                <a:chOff x="-854981" y="434782"/>
                <a:chExt cx="11758073" cy="6268616"/>
              </a:xfrm>
            </p:grpSpPr>
            <p:grpSp>
              <p:nvGrpSpPr>
                <p:cNvPr id="143" name="Group 142"/>
                <p:cNvGrpSpPr/>
                <p:nvPr/>
              </p:nvGrpSpPr>
              <p:grpSpPr>
                <a:xfrm>
                  <a:off x="5878222" y="4988492"/>
                  <a:ext cx="4469210" cy="553894"/>
                  <a:chOff x="5878222" y="4988492"/>
                  <a:chExt cx="4469210" cy="553894"/>
                </a:xfrm>
              </p:grpSpPr>
              <p:sp>
                <p:nvSpPr>
                  <p:cNvPr id="121" name="Rectangle 120"/>
                  <p:cNvSpPr/>
                  <p:nvPr/>
                </p:nvSpPr>
                <p:spPr>
                  <a:xfrm>
                    <a:off x="6659908" y="4988492"/>
                    <a:ext cx="2126511" cy="400110"/>
                  </a:xfrm>
                  <a:prstGeom prst="rect">
                    <a:avLst/>
                  </a:prstGeom>
                  <a:noFill/>
                  <a:scene3d>
                    <a:camera prst="orthographicFront">
                      <a:rot lat="1620000" lon="18600000" rev="0"/>
                    </a:camera>
                    <a:lightRig rig="threePt" dir="t"/>
                  </a:scene3d>
                </p:spPr>
                <p:txBody>
                  <a:bodyPr wrap="square" lIns="91440" tIns="45720" rIns="91440" bIns="45720">
                    <a:spAutoFit/>
                    <a:scene3d>
                      <a:camera prst="orthographicFront"/>
                      <a:lightRig rig="soft" dir="t">
                        <a:rot lat="0" lon="0" rev="10800000"/>
                      </a:lightRig>
                    </a:scene3d>
                    <a:sp3d>
                      <a:bevelT w="27940" h="12700"/>
                      <a:contourClr>
                        <a:srgbClr val="DDDDDD"/>
                      </a:contourClr>
                    </a:sp3d>
                  </a:bodyPr>
                  <a:lstStyle/>
                  <a:p>
                    <a:pPr algn="ctr"/>
                    <a:r>
                      <a:rPr lang="en-US" sz="2000" b="1" cap="none" spc="150" dirty="0" smtClean="0">
                        <a:ln w="11430"/>
                        <a:solidFill>
                          <a:schemeClr val="bg1">
                            <a:lumMod val="85000"/>
                          </a:schemeClr>
                        </a:solidFill>
                        <a:effectLst>
                          <a:outerShdw blurRad="25400" algn="tl" rotWithShape="0">
                            <a:srgbClr val="000000">
                              <a:alpha val="43000"/>
                            </a:srgbClr>
                          </a:outerShdw>
                        </a:effectLst>
                      </a:rPr>
                      <a:t>BW / QoS</a:t>
                    </a:r>
                    <a:endParaRPr lang="en-US" sz="2000" b="1" cap="none" spc="150" dirty="0">
                      <a:ln w="11430"/>
                      <a:solidFill>
                        <a:schemeClr val="bg1">
                          <a:lumMod val="85000"/>
                        </a:schemeClr>
                      </a:solidFill>
                      <a:effectLst>
                        <a:outerShdw blurRad="25400" algn="tl" rotWithShape="0">
                          <a:srgbClr val="000000">
                            <a:alpha val="43000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122" name="Rectangle 121"/>
                  <p:cNvSpPr/>
                  <p:nvPr/>
                </p:nvSpPr>
                <p:spPr>
                  <a:xfrm>
                    <a:off x="5878222" y="5142276"/>
                    <a:ext cx="4469210" cy="400110"/>
                  </a:xfrm>
                  <a:prstGeom prst="rect">
                    <a:avLst/>
                  </a:prstGeom>
                  <a:noFill/>
                  <a:scene3d>
                    <a:camera prst="orthographicFront">
                      <a:rot lat="1620000" lon="18600000" rev="0"/>
                    </a:camera>
                    <a:lightRig rig="threePt" dir="t"/>
                  </a:scene3d>
                </p:spPr>
                <p:txBody>
                  <a:bodyPr wrap="square" lIns="91440" tIns="45720" rIns="91440" bIns="45720">
                    <a:spAutoFit/>
                    <a:scene3d>
                      <a:camera prst="orthographicFront"/>
                      <a:lightRig rig="soft" dir="t">
                        <a:rot lat="0" lon="0" rev="10800000"/>
                      </a:lightRig>
                    </a:scene3d>
                    <a:sp3d>
                      <a:bevelT w="27940" h="12700"/>
                      <a:contourClr>
                        <a:srgbClr val="DDDDDD"/>
                      </a:contourClr>
                    </a:sp3d>
                  </a:bodyPr>
                  <a:lstStyle/>
                  <a:p>
                    <a:pPr algn="ctr"/>
                    <a:r>
                      <a:rPr lang="en-US" sz="2000" b="1" cap="none" spc="150" dirty="0" smtClean="0">
                        <a:ln w="11430"/>
                        <a:solidFill>
                          <a:schemeClr val="bg1">
                            <a:lumMod val="85000"/>
                          </a:schemeClr>
                        </a:solidFill>
                        <a:effectLst>
                          <a:outerShdw blurRad="25400" algn="tl" rotWithShape="0">
                            <a:srgbClr val="000000">
                              <a:alpha val="43000"/>
                            </a:srgbClr>
                          </a:outerShdw>
                        </a:effectLst>
                      </a:rPr>
                      <a:t>Gateway to Nation</a:t>
                    </a:r>
                    <a:endParaRPr lang="en-US" sz="2000" b="1" cap="none" spc="150" dirty="0">
                      <a:ln w="11430"/>
                      <a:solidFill>
                        <a:schemeClr val="bg1">
                          <a:lumMod val="85000"/>
                        </a:schemeClr>
                      </a:solidFill>
                      <a:effectLst>
                        <a:outerShdw blurRad="25400" algn="tl" rotWithShape="0">
                          <a:srgbClr val="000000">
                            <a:alpha val="43000"/>
                          </a:srgbClr>
                        </a:outerShdw>
                      </a:effectLst>
                    </a:endParaRPr>
                  </a:p>
                </p:txBody>
              </p:sp>
            </p:grpSp>
            <p:grpSp>
              <p:nvGrpSpPr>
                <p:cNvPr id="141" name="Group 140"/>
                <p:cNvGrpSpPr/>
                <p:nvPr/>
              </p:nvGrpSpPr>
              <p:grpSpPr>
                <a:xfrm>
                  <a:off x="-854981" y="434782"/>
                  <a:ext cx="11758073" cy="6268616"/>
                  <a:chOff x="-854981" y="434782"/>
                  <a:chExt cx="11758073" cy="6268616"/>
                </a:xfrm>
              </p:grpSpPr>
              <p:grpSp>
                <p:nvGrpSpPr>
                  <p:cNvPr id="197" name="Group 196"/>
                  <p:cNvGrpSpPr/>
                  <p:nvPr/>
                </p:nvGrpSpPr>
                <p:grpSpPr>
                  <a:xfrm>
                    <a:off x="-854981" y="1433265"/>
                    <a:ext cx="11758073" cy="5270133"/>
                    <a:chOff x="-854981" y="1685521"/>
                    <a:chExt cx="11758073" cy="5270133"/>
                  </a:xfrm>
                </p:grpSpPr>
                <p:sp>
                  <p:nvSpPr>
                    <p:cNvPr id="134" name="Rectangle 133"/>
                    <p:cNvSpPr/>
                    <p:nvPr/>
                  </p:nvSpPr>
                  <p:spPr>
                    <a:xfrm>
                      <a:off x="-854981" y="3365874"/>
                      <a:ext cx="4756293" cy="523220"/>
                    </a:xfrm>
                    <a:prstGeom prst="rect">
                      <a:avLst/>
                    </a:prstGeom>
                    <a:noFill/>
                    <a:scene3d>
                      <a:camera prst="orthographicFront">
                        <a:rot lat="1620000" lon="18600000" rev="0"/>
                      </a:camera>
                      <a:lightRig rig="threePt" dir="t"/>
                    </a:scene3d>
                  </p:spPr>
                  <p:txBody>
                    <a:bodyPr wrap="square" lIns="91440" tIns="45720" rIns="91440" bIns="45720">
                      <a:spAutoFit/>
                      <a:scene3d>
                        <a:camera prst="orthographicFront"/>
                        <a:lightRig rig="soft" dir="t">
                          <a:rot lat="0" lon="0" rev="10800000"/>
                        </a:lightRig>
                      </a:scene3d>
                      <a:sp3d>
                        <a:bevelT w="27940" h="12700"/>
                        <a:contourClr>
                          <a:srgbClr val="DDDDDD"/>
                        </a:contourClr>
                      </a:sp3d>
                    </a:bodyPr>
                    <a:lstStyle/>
                    <a:p>
                      <a:pPr algn="ctr"/>
                      <a:r>
                        <a:rPr lang="en-US" sz="2800" b="1" cap="none" spc="150" dirty="0" smtClean="0">
                          <a:ln w="11430"/>
                          <a:solidFill>
                            <a:schemeClr val="bg1">
                              <a:lumMod val="85000"/>
                            </a:schemeClr>
                          </a:solidFill>
                          <a:effectLst>
                            <a:outerShdw blurRad="254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</a:rPr>
                        <a:t>Secure MAN transport</a:t>
                      </a:r>
                      <a:endParaRPr lang="en-US" sz="2800" b="1" cap="none" spc="150" dirty="0">
                        <a:ln w="11430"/>
                        <a:solidFill>
                          <a:schemeClr val="bg1">
                            <a:lumMod val="85000"/>
                          </a:schemeClr>
                        </a:solidFill>
                        <a:effectLst>
                          <a:outerShdw blurRad="25400" algn="tl" rotWithShape="0">
                            <a:srgbClr val="000000">
                              <a:alpha val="43000"/>
                            </a:srgbClr>
                          </a:outerShdw>
                        </a:effectLst>
                      </a:endParaRPr>
                    </a:p>
                  </p:txBody>
                </p:sp>
                <p:grpSp>
                  <p:nvGrpSpPr>
                    <p:cNvPr id="142" name="Group 141"/>
                    <p:cNvGrpSpPr/>
                    <p:nvPr/>
                  </p:nvGrpSpPr>
                  <p:grpSpPr>
                    <a:xfrm>
                      <a:off x="-661836" y="1685521"/>
                      <a:ext cx="11564928" cy="5270133"/>
                      <a:chOff x="-630304" y="1669755"/>
                      <a:chExt cx="11564928" cy="5270133"/>
                    </a:xfrm>
                  </p:grpSpPr>
                  <p:sp>
                    <p:nvSpPr>
                      <p:cNvPr id="156" name="Rectangle 155"/>
                      <p:cNvSpPr/>
                      <p:nvPr/>
                    </p:nvSpPr>
                    <p:spPr>
                      <a:xfrm>
                        <a:off x="4313623" y="5387823"/>
                        <a:ext cx="1552705" cy="523220"/>
                      </a:xfrm>
                      <a:prstGeom prst="rect">
                        <a:avLst/>
                      </a:prstGeom>
                      <a:noFill/>
                      <a:scene3d>
                        <a:camera prst="orthographicFront">
                          <a:rot lat="1620000" lon="18600000" rev="0"/>
                        </a:camera>
                        <a:lightRig rig="threePt" dir="t"/>
                      </a:scene3d>
                    </p:spPr>
                    <p:txBody>
                      <a:bodyPr wrap="square" lIns="91440" tIns="45720" rIns="91440" bIns="45720">
                        <a:spAutoFit/>
                        <a:scene3d>
                          <a:camera prst="orthographicFront"/>
                          <a:lightRig rig="soft" dir="t">
                            <a:rot lat="0" lon="0" rev="10800000"/>
                          </a:lightRig>
                        </a:scene3d>
                        <a:sp3d>
                          <a:bevelT w="27940" h="12700"/>
                          <a:contourClr>
                            <a:srgbClr val="DDDDDD"/>
                          </a:contourClr>
                        </a:sp3d>
                      </a:bodyPr>
                      <a:lstStyle/>
                      <a:p>
                        <a:pPr algn="ctr"/>
                        <a:r>
                          <a:rPr lang="en-US" sz="2800" b="1" cap="none" spc="150" dirty="0" smtClean="0">
                            <a:ln w="11430"/>
                            <a:solidFill>
                              <a:schemeClr val="bg1">
                                <a:lumMod val="85000"/>
                              </a:schemeClr>
                            </a:solidFill>
                            <a:effectLst>
                              <a:outerShdw blurRad="25400" algn="tl" rotWithShape="0">
                                <a:srgbClr val="000000">
                                  <a:alpha val="43000"/>
                                </a:srgbClr>
                              </a:outerShdw>
                            </a:effectLst>
                          </a:rPr>
                          <a:t>satcom</a:t>
                        </a:r>
                        <a:endParaRPr lang="en-US" sz="2800" b="1" cap="none" spc="150" dirty="0">
                          <a:ln w="11430"/>
                          <a:solidFill>
                            <a:schemeClr val="bg1">
                              <a:lumMod val="85000"/>
                            </a:schemeClr>
                          </a:solidFill>
                          <a:effectLst>
                            <a:outerShdw blurRad="254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</a:endParaRPr>
                      </a:p>
                    </p:txBody>
                  </p:sp>
                  <p:sp>
                    <p:nvSpPr>
                      <p:cNvPr id="157" name="Rectangle 156"/>
                      <p:cNvSpPr/>
                      <p:nvPr/>
                    </p:nvSpPr>
                    <p:spPr>
                      <a:xfrm>
                        <a:off x="2176821" y="6328589"/>
                        <a:ext cx="2480686" cy="400110"/>
                      </a:xfrm>
                      <a:prstGeom prst="rect">
                        <a:avLst/>
                      </a:prstGeom>
                      <a:noFill/>
                      <a:scene3d>
                        <a:camera prst="orthographicFront">
                          <a:rot lat="1620000" lon="18600000" rev="0"/>
                        </a:camera>
                        <a:lightRig rig="threePt" dir="t"/>
                      </a:scene3d>
                    </p:spPr>
                    <p:txBody>
                      <a:bodyPr wrap="square" lIns="91440" tIns="45720" rIns="91440" bIns="45720">
                        <a:spAutoFit/>
                        <a:scene3d>
                          <a:camera prst="orthographicFront"/>
                          <a:lightRig rig="soft" dir="t">
                            <a:rot lat="0" lon="0" rev="10800000"/>
                          </a:lightRig>
                        </a:scene3d>
                        <a:sp3d>
                          <a:bevelT w="27940" h="12700"/>
                          <a:contourClr>
                            <a:srgbClr val="DDDDDD"/>
                          </a:contourClr>
                        </a:sp3d>
                      </a:bodyPr>
                      <a:lstStyle/>
                      <a:p>
                        <a:pPr algn="ctr"/>
                        <a:r>
                          <a:rPr lang="en-US" sz="2000" b="1" spc="150" dirty="0" smtClean="0">
                            <a:ln w="11430"/>
                            <a:solidFill>
                              <a:schemeClr val="bg1">
                                <a:lumMod val="85000"/>
                              </a:schemeClr>
                            </a:solidFill>
                            <a:effectLst>
                              <a:outerShdw blurRad="25400" algn="tl" rotWithShape="0">
                                <a:srgbClr val="000000">
                                  <a:alpha val="43000"/>
                                </a:srgbClr>
                              </a:outerShdw>
                            </a:effectLst>
                          </a:rPr>
                          <a:t>broadcast</a:t>
                        </a:r>
                        <a:endParaRPr lang="en-US" sz="2000" b="1" cap="none" spc="150" dirty="0">
                          <a:ln w="11430"/>
                          <a:solidFill>
                            <a:schemeClr val="bg1">
                              <a:lumMod val="85000"/>
                            </a:schemeClr>
                          </a:solidFill>
                          <a:effectLst>
                            <a:outerShdw blurRad="254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</a:endParaRPr>
                      </a:p>
                    </p:txBody>
                  </p:sp>
                  <p:sp>
                    <p:nvSpPr>
                      <p:cNvPr id="158" name="Rectangle 157"/>
                      <p:cNvSpPr/>
                      <p:nvPr/>
                    </p:nvSpPr>
                    <p:spPr>
                      <a:xfrm>
                        <a:off x="2362787" y="5047759"/>
                        <a:ext cx="3944678" cy="553998"/>
                      </a:xfrm>
                      <a:prstGeom prst="rect">
                        <a:avLst/>
                      </a:prstGeom>
                      <a:noFill/>
                      <a:scene3d>
                        <a:camera prst="orthographicFront">
                          <a:rot lat="1620000" lon="18600000" rev="0"/>
                        </a:camera>
                        <a:lightRig rig="threePt" dir="t"/>
                      </a:scene3d>
                    </p:spPr>
                    <p:txBody>
                      <a:bodyPr wrap="square" lIns="91440" tIns="45720" rIns="91440" bIns="45720">
                        <a:spAutoFit/>
                        <a:scene3d>
                          <a:camera prst="orthographicFront"/>
                          <a:lightRig rig="soft" dir="t">
                            <a:rot lat="0" lon="0" rev="10800000"/>
                          </a:lightRig>
                        </a:scene3d>
                        <a:sp3d>
                          <a:bevelT w="27940" h="12700"/>
                          <a:contourClr>
                            <a:srgbClr val="DDDDDD"/>
                          </a:contourClr>
                        </a:sp3d>
                      </a:bodyPr>
                      <a:lstStyle/>
                      <a:p>
                        <a:pPr algn="ctr"/>
                        <a:r>
                          <a:rPr lang="en-US" sz="3000" b="1" cap="none" spc="150" dirty="0" smtClean="0">
                            <a:ln w="11430"/>
                            <a:solidFill>
                              <a:schemeClr val="bg1">
                                <a:lumMod val="85000"/>
                              </a:schemeClr>
                            </a:solidFill>
                            <a:effectLst>
                              <a:outerShdw blurRad="25400" algn="tl" rotWithShape="0">
                                <a:srgbClr val="000000">
                                  <a:alpha val="43000"/>
                                </a:srgbClr>
                              </a:outerShdw>
                            </a:effectLst>
                          </a:rPr>
                          <a:t>BW </a:t>
                        </a:r>
                        <a:r>
                          <a:rPr lang="en-US" sz="3000" b="1" cap="none" spc="150" dirty="0" err="1" smtClean="0">
                            <a:ln w="11430"/>
                            <a:solidFill>
                              <a:schemeClr val="bg1">
                                <a:lumMod val="85000"/>
                              </a:schemeClr>
                            </a:solidFill>
                            <a:effectLst>
                              <a:outerShdw blurRad="25400" algn="tl" rotWithShape="0">
                                <a:srgbClr val="000000">
                                  <a:alpha val="43000"/>
                                </a:srgbClr>
                              </a:outerShdw>
                            </a:effectLst>
                          </a:rPr>
                          <a:t>mng</a:t>
                        </a:r>
                        <a:r>
                          <a:rPr lang="en-US" sz="3000" b="1" cap="none" spc="150" dirty="0" smtClean="0">
                            <a:ln w="11430"/>
                            <a:solidFill>
                              <a:schemeClr val="bg1">
                                <a:lumMod val="85000"/>
                              </a:schemeClr>
                            </a:solidFill>
                            <a:effectLst>
                              <a:outerShdw blurRad="25400" algn="tl" rotWithShape="0">
                                <a:srgbClr val="000000">
                                  <a:alpha val="43000"/>
                                </a:srgbClr>
                              </a:outerShdw>
                            </a:effectLst>
                          </a:rPr>
                          <a:t> &amp; QoS</a:t>
                        </a:r>
                        <a:endParaRPr lang="en-US" sz="3000" b="1" cap="none" spc="150" dirty="0">
                          <a:ln w="11430"/>
                          <a:solidFill>
                            <a:schemeClr val="bg1">
                              <a:lumMod val="85000"/>
                            </a:schemeClr>
                          </a:solidFill>
                          <a:effectLst>
                            <a:outerShdw blurRad="254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</a:endParaRPr>
                      </a:p>
                    </p:txBody>
                  </p:sp>
                  <p:sp>
                    <p:nvSpPr>
                      <p:cNvPr id="159" name="Rectangle 158"/>
                      <p:cNvSpPr/>
                      <p:nvPr/>
                    </p:nvSpPr>
                    <p:spPr>
                      <a:xfrm>
                        <a:off x="3366309" y="5814080"/>
                        <a:ext cx="1920947" cy="523220"/>
                      </a:xfrm>
                      <a:prstGeom prst="rect">
                        <a:avLst/>
                      </a:prstGeom>
                      <a:noFill/>
                      <a:scene3d>
                        <a:camera prst="orthographicFront">
                          <a:rot lat="1620000" lon="18600000" rev="0"/>
                        </a:camera>
                        <a:lightRig rig="threePt" dir="t"/>
                      </a:scene3d>
                    </p:spPr>
                    <p:txBody>
                      <a:bodyPr wrap="square" lIns="91440" tIns="45720" rIns="91440" bIns="45720">
                        <a:spAutoFit/>
                        <a:scene3d>
                          <a:camera prst="orthographicFront"/>
                          <a:lightRig rig="soft" dir="t">
                            <a:rot lat="0" lon="0" rev="10800000"/>
                          </a:lightRig>
                        </a:scene3d>
                        <a:sp3d>
                          <a:bevelT w="27940" h="12700"/>
                          <a:contourClr>
                            <a:srgbClr val="DDDDDD"/>
                          </a:contourClr>
                        </a:sp3d>
                      </a:bodyPr>
                      <a:lstStyle/>
                      <a:p>
                        <a:pPr algn="ctr"/>
                        <a:r>
                          <a:rPr lang="en-US" sz="2800" b="1" cap="none" spc="150" dirty="0" smtClean="0">
                            <a:ln w="11430"/>
                            <a:solidFill>
                              <a:schemeClr val="bg1">
                                <a:lumMod val="85000"/>
                              </a:schemeClr>
                            </a:solidFill>
                            <a:effectLst>
                              <a:outerShdw blurRad="25400" algn="tl" rotWithShape="0">
                                <a:srgbClr val="000000">
                                  <a:alpha val="43000"/>
                                </a:srgbClr>
                              </a:outerShdw>
                            </a:effectLst>
                          </a:rPr>
                          <a:t>LOS</a:t>
                        </a:r>
                        <a:endParaRPr lang="en-US" sz="2800" b="1" cap="none" spc="150" dirty="0">
                          <a:ln w="11430"/>
                          <a:solidFill>
                            <a:schemeClr val="bg1">
                              <a:lumMod val="85000"/>
                            </a:schemeClr>
                          </a:solidFill>
                          <a:effectLst>
                            <a:outerShdw blurRad="254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</a:endParaRPr>
                      </a:p>
                    </p:txBody>
                  </p:sp>
                  <p:sp>
                    <p:nvSpPr>
                      <p:cNvPr id="160" name="Rectangle 159"/>
                      <p:cNvSpPr/>
                      <p:nvPr/>
                    </p:nvSpPr>
                    <p:spPr>
                      <a:xfrm>
                        <a:off x="3266562" y="4037680"/>
                        <a:ext cx="4756293" cy="523220"/>
                      </a:xfrm>
                      <a:prstGeom prst="rect">
                        <a:avLst/>
                      </a:prstGeom>
                      <a:noFill/>
                      <a:scene3d>
                        <a:camera prst="orthographicFront">
                          <a:rot lat="1620000" lon="18600000" rev="0"/>
                        </a:camera>
                        <a:lightRig rig="threePt" dir="t"/>
                      </a:scene3d>
                    </p:spPr>
                    <p:txBody>
                      <a:bodyPr wrap="square" lIns="91440" tIns="45720" rIns="91440" bIns="45720">
                        <a:spAutoFit/>
                        <a:scene3d>
                          <a:camera prst="orthographicFront"/>
                          <a:lightRig rig="soft" dir="t">
                            <a:rot lat="0" lon="0" rev="10800000"/>
                          </a:lightRig>
                        </a:scene3d>
                        <a:sp3d>
                          <a:bevelT w="27940" h="12700"/>
                          <a:contourClr>
                            <a:srgbClr val="DDDDDD"/>
                          </a:contourClr>
                        </a:sp3d>
                      </a:bodyPr>
                      <a:lstStyle/>
                      <a:p>
                        <a:pPr algn="ctr"/>
                        <a:r>
                          <a:rPr lang="en-US" sz="2800" b="1" cap="none" spc="150" dirty="0" err="1" smtClean="0">
                            <a:ln w="11430"/>
                            <a:solidFill>
                              <a:schemeClr val="bg1">
                                <a:lumMod val="85000"/>
                              </a:schemeClr>
                            </a:solidFill>
                            <a:effectLst>
                              <a:outerShdw blurRad="25400" algn="tl" rotWithShape="0">
                                <a:srgbClr val="000000">
                                  <a:alpha val="43000"/>
                                </a:srgbClr>
                              </a:outerShdw>
                            </a:effectLst>
                          </a:rPr>
                          <a:t>Unclass</a:t>
                        </a:r>
                        <a:r>
                          <a:rPr lang="en-US" sz="2800" b="1" cap="none" spc="150" dirty="0" smtClean="0">
                            <a:ln w="11430"/>
                            <a:solidFill>
                              <a:schemeClr val="bg1">
                                <a:lumMod val="85000"/>
                              </a:schemeClr>
                            </a:solidFill>
                            <a:effectLst>
                              <a:outerShdw blurRad="25400" algn="tl" rotWithShape="0">
                                <a:srgbClr val="000000">
                                  <a:alpha val="43000"/>
                                </a:srgbClr>
                              </a:outerShdw>
                            </a:effectLst>
                          </a:rPr>
                          <a:t> MAN transport</a:t>
                        </a:r>
                        <a:endParaRPr lang="en-US" sz="2800" b="1" cap="none" spc="150" dirty="0">
                          <a:ln w="11430"/>
                          <a:solidFill>
                            <a:schemeClr val="bg1">
                              <a:lumMod val="85000"/>
                            </a:schemeClr>
                          </a:solidFill>
                          <a:effectLst>
                            <a:outerShdw blurRad="254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</a:endParaRPr>
                      </a:p>
                    </p:txBody>
                  </p:sp>
                  <p:sp>
                    <p:nvSpPr>
                      <p:cNvPr id="161" name="Rectangle 160"/>
                      <p:cNvSpPr/>
                      <p:nvPr/>
                    </p:nvSpPr>
                    <p:spPr>
                      <a:xfrm>
                        <a:off x="4838994" y="3577233"/>
                        <a:ext cx="2126511" cy="461665"/>
                      </a:xfrm>
                      <a:prstGeom prst="rect">
                        <a:avLst/>
                      </a:prstGeom>
                      <a:noFill/>
                      <a:scene3d>
                        <a:camera prst="orthographicFront">
                          <a:rot lat="1620000" lon="18600000" rev="0"/>
                        </a:camera>
                        <a:lightRig rig="threePt" dir="t"/>
                      </a:scene3d>
                    </p:spPr>
                    <p:txBody>
                      <a:bodyPr wrap="square" lIns="91440" tIns="45720" rIns="91440" bIns="45720">
                        <a:spAutoFit/>
                        <a:scene3d>
                          <a:camera prst="orthographicFront"/>
                          <a:lightRig rig="soft" dir="t">
                            <a:rot lat="0" lon="0" rev="10800000"/>
                          </a:lightRig>
                        </a:scene3d>
                        <a:sp3d>
                          <a:bevelT w="27940" h="12700"/>
                          <a:contourClr>
                            <a:srgbClr val="DDDDDD"/>
                          </a:contourClr>
                        </a:sp3d>
                      </a:bodyPr>
                      <a:lstStyle/>
                      <a:p>
                        <a:pPr algn="ctr"/>
                        <a:r>
                          <a:rPr lang="en-US" sz="2400" b="1" cap="none" spc="150" dirty="0" smtClean="0">
                            <a:ln w="11430"/>
                            <a:solidFill>
                              <a:schemeClr val="bg1">
                                <a:lumMod val="85000"/>
                              </a:schemeClr>
                            </a:solidFill>
                            <a:effectLst>
                              <a:outerShdw blurRad="25400" algn="tl" rotWithShape="0">
                                <a:srgbClr val="000000">
                                  <a:alpha val="43000"/>
                                </a:srgbClr>
                              </a:outerShdw>
                            </a:effectLst>
                          </a:rPr>
                          <a:t>crypto</a:t>
                        </a:r>
                        <a:endParaRPr lang="en-US" sz="2400" b="1" cap="none" spc="150" dirty="0">
                          <a:ln w="11430"/>
                          <a:solidFill>
                            <a:schemeClr val="bg1">
                              <a:lumMod val="85000"/>
                            </a:schemeClr>
                          </a:solidFill>
                          <a:effectLst>
                            <a:outerShdw blurRad="254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</a:endParaRPr>
                      </a:p>
                    </p:txBody>
                  </p:sp>
                  <p:sp>
                    <p:nvSpPr>
                      <p:cNvPr id="162" name="Rectangle 161"/>
                      <p:cNvSpPr/>
                      <p:nvPr/>
                    </p:nvSpPr>
                    <p:spPr>
                      <a:xfrm>
                        <a:off x="4904302" y="3234332"/>
                        <a:ext cx="2126511" cy="461665"/>
                      </a:xfrm>
                      <a:prstGeom prst="rect">
                        <a:avLst/>
                      </a:prstGeom>
                      <a:noFill/>
                      <a:scene3d>
                        <a:camera prst="orthographicFront">
                          <a:rot lat="1620000" lon="18600000" rev="0"/>
                        </a:camera>
                        <a:lightRig rig="threePt" dir="t"/>
                      </a:scene3d>
                    </p:spPr>
                    <p:txBody>
                      <a:bodyPr wrap="square" lIns="91440" tIns="45720" rIns="91440" bIns="45720">
                        <a:spAutoFit/>
                        <a:scene3d>
                          <a:camera prst="orthographicFront"/>
                          <a:lightRig rig="soft" dir="t">
                            <a:rot lat="0" lon="0" rev="10800000"/>
                          </a:lightRig>
                        </a:scene3d>
                        <a:sp3d>
                          <a:bevelT w="27940" h="12700"/>
                          <a:contourClr>
                            <a:srgbClr val="DDDDDD"/>
                          </a:contourClr>
                        </a:sp3d>
                      </a:bodyPr>
                      <a:lstStyle/>
                      <a:p>
                        <a:pPr algn="ctr"/>
                        <a:r>
                          <a:rPr lang="en-US" sz="2400" b="1" cap="none" spc="150" dirty="0" smtClean="0">
                            <a:ln w="11430"/>
                            <a:solidFill>
                              <a:schemeClr val="bg1">
                                <a:lumMod val="85000"/>
                              </a:schemeClr>
                            </a:solidFill>
                            <a:effectLst>
                              <a:outerShdw blurRad="25400" algn="tl" rotWithShape="0">
                                <a:srgbClr val="000000">
                                  <a:alpha val="43000"/>
                                </a:srgbClr>
                              </a:outerShdw>
                            </a:effectLst>
                          </a:rPr>
                          <a:t>BW/QoS</a:t>
                        </a:r>
                        <a:endParaRPr lang="en-US" sz="2400" b="1" cap="none" spc="150" dirty="0">
                          <a:ln w="11430"/>
                          <a:solidFill>
                            <a:schemeClr val="bg1">
                              <a:lumMod val="85000"/>
                            </a:schemeClr>
                          </a:solidFill>
                          <a:effectLst>
                            <a:outerShdw blurRad="254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</a:endParaRPr>
                      </a:p>
                    </p:txBody>
                  </p:sp>
                  <p:sp>
                    <p:nvSpPr>
                      <p:cNvPr id="163" name="Rectangle 162"/>
                      <p:cNvSpPr/>
                      <p:nvPr/>
                    </p:nvSpPr>
                    <p:spPr>
                      <a:xfrm>
                        <a:off x="2291906" y="5224984"/>
                        <a:ext cx="2126511" cy="461665"/>
                      </a:xfrm>
                      <a:prstGeom prst="rect">
                        <a:avLst/>
                      </a:prstGeom>
                      <a:noFill/>
                      <a:scene3d>
                        <a:camera prst="orthographicFront">
                          <a:rot lat="1620000" lon="18600000" rev="0"/>
                        </a:camera>
                        <a:lightRig rig="threePt" dir="t"/>
                      </a:scene3d>
                    </p:spPr>
                    <p:txBody>
                      <a:bodyPr wrap="square" lIns="91440" tIns="45720" rIns="91440" bIns="45720">
                        <a:spAutoFit/>
                        <a:scene3d>
                          <a:camera prst="orthographicFront"/>
                          <a:lightRig rig="soft" dir="t">
                            <a:rot lat="0" lon="0" rev="10800000"/>
                          </a:lightRig>
                        </a:scene3d>
                        <a:sp3d>
                          <a:bevelT w="27940" h="12700"/>
                          <a:contourClr>
                            <a:srgbClr val="DDDDDD"/>
                          </a:contourClr>
                        </a:sp3d>
                      </a:bodyPr>
                      <a:lstStyle/>
                      <a:p>
                        <a:pPr algn="ctr"/>
                        <a:r>
                          <a:rPr lang="en-US" sz="2400" b="1" cap="none" spc="150" dirty="0" smtClean="0">
                            <a:ln w="11430"/>
                            <a:solidFill>
                              <a:schemeClr val="bg1">
                                <a:lumMod val="85000"/>
                              </a:schemeClr>
                            </a:solidFill>
                            <a:effectLst>
                              <a:outerShdw blurRad="25400" algn="tl" rotWithShape="0">
                                <a:srgbClr val="000000">
                                  <a:alpha val="43000"/>
                                </a:srgbClr>
                              </a:outerShdw>
                            </a:effectLst>
                          </a:rPr>
                          <a:t>crypto</a:t>
                        </a:r>
                        <a:endParaRPr lang="en-US" sz="2400" b="1" cap="none" spc="150" dirty="0">
                          <a:ln w="11430"/>
                          <a:solidFill>
                            <a:schemeClr val="bg1">
                              <a:lumMod val="85000"/>
                            </a:schemeClr>
                          </a:solidFill>
                          <a:effectLst>
                            <a:outerShdw blurRad="254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</a:endParaRPr>
                      </a:p>
                    </p:txBody>
                  </p:sp>
                  <p:sp>
                    <p:nvSpPr>
                      <p:cNvPr id="164" name="Rectangle 163"/>
                      <p:cNvSpPr/>
                      <p:nvPr/>
                    </p:nvSpPr>
                    <p:spPr>
                      <a:xfrm>
                        <a:off x="2324325" y="4961127"/>
                        <a:ext cx="2126511" cy="400110"/>
                      </a:xfrm>
                      <a:prstGeom prst="rect">
                        <a:avLst/>
                      </a:prstGeom>
                      <a:noFill/>
                      <a:scene3d>
                        <a:camera prst="orthographicFront">
                          <a:rot lat="1620000" lon="18600000" rev="0"/>
                        </a:camera>
                        <a:lightRig rig="threePt" dir="t"/>
                      </a:scene3d>
                    </p:spPr>
                    <p:txBody>
                      <a:bodyPr wrap="square" lIns="91440" tIns="45720" rIns="91440" bIns="45720">
                        <a:spAutoFit/>
                        <a:scene3d>
                          <a:camera prst="orthographicFront"/>
                          <a:lightRig rig="soft" dir="t">
                            <a:rot lat="0" lon="0" rev="10800000"/>
                          </a:lightRig>
                        </a:scene3d>
                        <a:sp3d>
                          <a:bevelT w="27940" h="12700"/>
                          <a:contourClr>
                            <a:srgbClr val="DDDDDD"/>
                          </a:contourClr>
                        </a:sp3d>
                      </a:bodyPr>
                      <a:lstStyle/>
                      <a:p>
                        <a:pPr algn="ctr"/>
                        <a:r>
                          <a:rPr lang="en-US" sz="2000" b="1" cap="none" spc="150" dirty="0" smtClean="0">
                            <a:ln w="11430"/>
                            <a:solidFill>
                              <a:schemeClr val="bg1">
                                <a:lumMod val="85000"/>
                              </a:schemeClr>
                            </a:solidFill>
                            <a:effectLst>
                              <a:outerShdw blurRad="25400" algn="tl" rotWithShape="0">
                                <a:srgbClr val="000000">
                                  <a:alpha val="43000"/>
                                </a:srgbClr>
                              </a:outerShdw>
                            </a:effectLst>
                          </a:rPr>
                          <a:t>BW / QoS</a:t>
                        </a:r>
                        <a:endParaRPr lang="en-US" sz="2000" b="1" cap="none" spc="150" dirty="0">
                          <a:ln w="11430"/>
                          <a:solidFill>
                            <a:schemeClr val="bg1">
                              <a:lumMod val="85000"/>
                            </a:schemeClr>
                          </a:solidFill>
                          <a:effectLst>
                            <a:outerShdw blurRad="254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</a:endParaRPr>
                      </a:p>
                    </p:txBody>
                  </p:sp>
                  <p:sp>
                    <p:nvSpPr>
                      <p:cNvPr id="167" name="Rectangle 166"/>
                      <p:cNvSpPr/>
                      <p:nvPr/>
                    </p:nvSpPr>
                    <p:spPr>
                      <a:xfrm>
                        <a:off x="4900757" y="2890548"/>
                        <a:ext cx="2126511" cy="461665"/>
                      </a:xfrm>
                      <a:prstGeom prst="rect">
                        <a:avLst/>
                      </a:prstGeom>
                      <a:noFill/>
                      <a:scene3d>
                        <a:camera prst="orthographicFront">
                          <a:rot lat="1620000" lon="18600000" rev="0"/>
                        </a:camera>
                        <a:lightRig rig="threePt" dir="t"/>
                      </a:scene3d>
                    </p:spPr>
                    <p:txBody>
                      <a:bodyPr wrap="square" lIns="91440" tIns="45720" rIns="91440" bIns="45720">
                        <a:spAutoFit/>
                        <a:scene3d>
                          <a:camera prst="orthographicFront"/>
                          <a:lightRig rig="soft" dir="t">
                            <a:rot lat="0" lon="0" rev="10800000"/>
                          </a:lightRig>
                        </a:scene3d>
                        <a:sp3d>
                          <a:bevelT w="27940" h="12700"/>
                          <a:contourClr>
                            <a:srgbClr val="DDDDDD"/>
                          </a:contourClr>
                        </a:sp3d>
                      </a:bodyPr>
                      <a:lstStyle/>
                      <a:p>
                        <a:pPr algn="ctr"/>
                        <a:r>
                          <a:rPr lang="en-US" sz="2400" b="1" spc="150" dirty="0" smtClean="0">
                            <a:ln w="11430"/>
                            <a:solidFill>
                              <a:schemeClr val="bg1">
                                <a:lumMod val="85000"/>
                              </a:schemeClr>
                            </a:solidFill>
                            <a:effectLst>
                              <a:outerShdw blurRad="25400" algn="tl" rotWithShape="0">
                                <a:srgbClr val="000000">
                                  <a:alpha val="43000"/>
                                </a:srgbClr>
                              </a:outerShdw>
                            </a:effectLst>
                          </a:rPr>
                          <a:t>firewall</a:t>
                        </a:r>
                        <a:endParaRPr lang="en-US" sz="2400" b="1" cap="none" spc="150" dirty="0">
                          <a:ln w="11430"/>
                          <a:solidFill>
                            <a:schemeClr val="bg1">
                              <a:lumMod val="85000"/>
                            </a:schemeClr>
                          </a:solidFill>
                          <a:effectLst>
                            <a:outerShdw blurRad="254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</a:endParaRPr>
                      </a:p>
                    </p:txBody>
                  </p:sp>
                  <p:sp>
                    <p:nvSpPr>
                      <p:cNvPr id="168" name="Rectangle 167"/>
                      <p:cNvSpPr/>
                      <p:nvPr/>
                    </p:nvSpPr>
                    <p:spPr>
                      <a:xfrm>
                        <a:off x="4264547" y="2454613"/>
                        <a:ext cx="1552705" cy="461665"/>
                      </a:xfrm>
                      <a:prstGeom prst="rect">
                        <a:avLst/>
                      </a:prstGeom>
                      <a:noFill/>
                      <a:scene3d>
                        <a:camera prst="orthographicFront">
                          <a:rot lat="19800000" lon="18600000" rev="0"/>
                        </a:camera>
                        <a:lightRig rig="threePt" dir="t"/>
                      </a:scene3d>
                    </p:spPr>
                    <p:txBody>
                      <a:bodyPr wrap="square" lIns="91440" tIns="45720" rIns="91440" bIns="45720">
                        <a:spAutoFit/>
                        <a:scene3d>
                          <a:camera prst="orthographicFront"/>
                          <a:lightRig rig="soft" dir="t">
                            <a:rot lat="0" lon="0" rev="10800000"/>
                          </a:lightRig>
                        </a:scene3d>
                        <a:sp3d>
                          <a:bevelT w="27940" h="12700"/>
                          <a:contourClr>
                            <a:srgbClr val="DDDDDD"/>
                          </a:contourClr>
                        </a:sp3d>
                      </a:bodyPr>
                      <a:lstStyle/>
                      <a:p>
                        <a:pPr algn="ctr"/>
                        <a:r>
                          <a:rPr lang="en-US" sz="2400" b="1" cap="none" spc="150" dirty="0" smtClean="0">
                            <a:ln w="11430"/>
                            <a:solidFill>
                              <a:schemeClr val="bg1">
                                <a:lumMod val="85000"/>
                              </a:schemeClr>
                            </a:solidFill>
                            <a:effectLst>
                              <a:outerShdw blurRad="25400" algn="tl" rotWithShape="0">
                                <a:srgbClr val="000000">
                                  <a:alpha val="43000"/>
                                </a:srgbClr>
                              </a:outerShdw>
                            </a:effectLst>
                          </a:rPr>
                          <a:t>voice</a:t>
                        </a:r>
                        <a:endParaRPr lang="en-US" sz="2400" b="1" cap="none" spc="150" dirty="0">
                          <a:ln w="11430"/>
                          <a:solidFill>
                            <a:schemeClr val="bg1">
                              <a:lumMod val="85000"/>
                            </a:schemeClr>
                          </a:solidFill>
                          <a:effectLst>
                            <a:outerShdw blurRad="254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</a:endParaRPr>
                      </a:p>
                    </p:txBody>
                  </p:sp>
                  <p:sp>
                    <p:nvSpPr>
                      <p:cNvPr id="169" name="Rectangle 168"/>
                      <p:cNvSpPr/>
                      <p:nvPr/>
                    </p:nvSpPr>
                    <p:spPr>
                      <a:xfrm>
                        <a:off x="4906031" y="2575115"/>
                        <a:ext cx="2126511" cy="400110"/>
                      </a:xfrm>
                      <a:prstGeom prst="rect">
                        <a:avLst/>
                      </a:prstGeom>
                      <a:noFill/>
                      <a:scene3d>
                        <a:camera prst="orthographicFront">
                          <a:rot lat="1620000" lon="18600000" rev="0"/>
                        </a:camera>
                        <a:lightRig rig="threePt" dir="t"/>
                      </a:scene3d>
                    </p:spPr>
                    <p:txBody>
                      <a:bodyPr wrap="square" lIns="91440" tIns="45720" rIns="91440" bIns="45720">
                        <a:spAutoFit/>
                        <a:scene3d>
                          <a:camera prst="orthographicFront"/>
                          <a:lightRig rig="soft" dir="t">
                            <a:rot lat="0" lon="0" rev="10800000"/>
                          </a:lightRig>
                        </a:scene3d>
                        <a:sp3d>
                          <a:bevelT w="27940" h="12700"/>
                          <a:contourClr>
                            <a:srgbClr val="DDDDDD"/>
                          </a:contourClr>
                        </a:sp3d>
                      </a:bodyPr>
                      <a:lstStyle/>
                      <a:p>
                        <a:pPr algn="ctr"/>
                        <a:r>
                          <a:rPr lang="en-US" sz="2000" b="1" spc="150" dirty="0" smtClean="0">
                            <a:ln w="11430"/>
                            <a:solidFill>
                              <a:schemeClr val="bg1">
                                <a:lumMod val="85000"/>
                              </a:schemeClr>
                            </a:solidFill>
                            <a:effectLst>
                              <a:outerShdw blurRad="25400" algn="tl" rotWithShape="0">
                                <a:srgbClr val="000000">
                                  <a:alpha val="43000"/>
                                </a:srgbClr>
                              </a:outerShdw>
                            </a:effectLst>
                          </a:rPr>
                          <a:t>FAS / CS</a:t>
                        </a:r>
                        <a:endParaRPr lang="en-US" sz="2000" b="1" cap="none" spc="150" dirty="0">
                          <a:ln w="11430"/>
                          <a:solidFill>
                            <a:schemeClr val="bg1">
                              <a:lumMod val="85000"/>
                            </a:schemeClr>
                          </a:solidFill>
                          <a:effectLst>
                            <a:outerShdw blurRad="254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</a:endParaRPr>
                      </a:p>
                    </p:txBody>
                  </p:sp>
                  <p:sp>
                    <p:nvSpPr>
                      <p:cNvPr id="170" name="Rectangle 169"/>
                      <p:cNvSpPr/>
                      <p:nvPr/>
                    </p:nvSpPr>
                    <p:spPr>
                      <a:xfrm>
                        <a:off x="8661004" y="5979296"/>
                        <a:ext cx="1552705" cy="523220"/>
                      </a:xfrm>
                      <a:prstGeom prst="rect">
                        <a:avLst/>
                      </a:prstGeom>
                      <a:noFill/>
                      <a:scene3d>
                        <a:camera prst="orthographicFront">
                          <a:rot lat="1620000" lon="18600000" rev="0"/>
                        </a:camera>
                        <a:lightRig rig="threePt" dir="t"/>
                      </a:scene3d>
                    </p:spPr>
                    <p:txBody>
                      <a:bodyPr wrap="square" lIns="91440" tIns="45720" rIns="91440" bIns="45720">
                        <a:spAutoFit/>
                        <a:scene3d>
                          <a:camera prst="orthographicFront"/>
                          <a:lightRig rig="soft" dir="t">
                            <a:rot lat="0" lon="0" rev="10800000"/>
                          </a:lightRig>
                        </a:scene3d>
                        <a:sp3d>
                          <a:bevelT w="27940" h="12700"/>
                          <a:contourClr>
                            <a:srgbClr val="DDDDDD"/>
                          </a:contourClr>
                        </a:sp3d>
                      </a:bodyPr>
                      <a:lstStyle/>
                      <a:p>
                        <a:pPr algn="ctr"/>
                        <a:r>
                          <a:rPr lang="en-US" sz="2800" b="1" cap="none" spc="150" dirty="0" smtClean="0">
                            <a:ln w="11430"/>
                            <a:solidFill>
                              <a:schemeClr val="bg1">
                                <a:lumMod val="85000"/>
                              </a:schemeClr>
                            </a:solidFill>
                            <a:effectLst>
                              <a:outerShdw blurRad="25400" algn="tl" rotWithShape="0">
                                <a:srgbClr val="000000">
                                  <a:alpha val="43000"/>
                                </a:srgbClr>
                              </a:outerShdw>
                            </a:effectLst>
                          </a:rPr>
                          <a:t>satcom</a:t>
                        </a:r>
                        <a:endParaRPr lang="en-US" sz="2800" b="1" cap="none" spc="150" dirty="0">
                          <a:ln w="11430"/>
                          <a:solidFill>
                            <a:schemeClr val="bg1">
                              <a:lumMod val="85000"/>
                            </a:schemeClr>
                          </a:solidFill>
                          <a:effectLst>
                            <a:outerShdw blurRad="254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</a:endParaRPr>
                      </a:p>
                    </p:txBody>
                  </p:sp>
                  <p:sp>
                    <p:nvSpPr>
                      <p:cNvPr id="171" name="Rectangle 170"/>
                      <p:cNvSpPr/>
                      <p:nvPr/>
                    </p:nvSpPr>
                    <p:spPr>
                      <a:xfrm>
                        <a:off x="6989946" y="5891267"/>
                        <a:ext cx="3944678" cy="461665"/>
                      </a:xfrm>
                      <a:prstGeom prst="rect">
                        <a:avLst/>
                      </a:prstGeom>
                      <a:noFill/>
                      <a:scene3d>
                        <a:camera prst="orthographicFront">
                          <a:rot lat="1620000" lon="18600000" rev="0"/>
                        </a:camera>
                        <a:lightRig rig="threePt" dir="t"/>
                      </a:scene3d>
                    </p:spPr>
                    <p:txBody>
                      <a:bodyPr wrap="square" lIns="91440" tIns="45720" rIns="91440" bIns="45720">
                        <a:spAutoFit/>
                        <a:scene3d>
                          <a:camera prst="orthographicFront"/>
                          <a:lightRig rig="soft" dir="t">
                            <a:rot lat="0" lon="0" rev="10800000"/>
                          </a:lightRig>
                        </a:scene3d>
                        <a:sp3d>
                          <a:bevelT w="27940" h="12700"/>
                          <a:contourClr>
                            <a:srgbClr val="DDDDDD"/>
                          </a:contourClr>
                        </a:sp3d>
                      </a:bodyPr>
                      <a:lstStyle/>
                      <a:p>
                        <a:pPr algn="ctr"/>
                        <a:r>
                          <a:rPr lang="en-US" sz="2400" b="1" cap="none" spc="150" dirty="0" smtClean="0">
                            <a:ln w="11430"/>
                            <a:solidFill>
                              <a:schemeClr val="bg1">
                                <a:lumMod val="85000"/>
                              </a:schemeClr>
                            </a:solidFill>
                            <a:effectLst>
                              <a:outerShdw blurRad="25400" algn="tl" rotWithShape="0">
                                <a:srgbClr val="000000">
                                  <a:alpha val="43000"/>
                                </a:srgbClr>
                              </a:outerShdw>
                            </a:effectLst>
                          </a:rPr>
                          <a:t>WAN switching</a:t>
                        </a:r>
                        <a:endParaRPr lang="en-US" sz="2400" b="1" cap="none" spc="150" dirty="0">
                          <a:ln w="11430"/>
                          <a:solidFill>
                            <a:schemeClr val="bg1">
                              <a:lumMod val="85000"/>
                            </a:schemeClr>
                          </a:solidFill>
                          <a:effectLst>
                            <a:outerShdw blurRad="254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</a:endParaRPr>
                      </a:p>
                    </p:txBody>
                  </p:sp>
                  <p:sp>
                    <p:nvSpPr>
                      <p:cNvPr id="172" name="Rectangle 171"/>
                      <p:cNvSpPr/>
                      <p:nvPr/>
                    </p:nvSpPr>
                    <p:spPr>
                      <a:xfrm>
                        <a:off x="7616354" y="6416668"/>
                        <a:ext cx="1920947" cy="523220"/>
                      </a:xfrm>
                      <a:prstGeom prst="rect">
                        <a:avLst/>
                      </a:prstGeom>
                      <a:noFill/>
                      <a:scene3d>
                        <a:camera prst="orthographicFront">
                          <a:rot lat="1620000" lon="18600000" rev="0"/>
                        </a:camera>
                        <a:lightRig rig="threePt" dir="t"/>
                      </a:scene3d>
                    </p:spPr>
                    <p:txBody>
                      <a:bodyPr wrap="square" lIns="91440" tIns="45720" rIns="91440" bIns="45720">
                        <a:spAutoFit/>
                        <a:scene3d>
                          <a:camera prst="orthographicFront"/>
                          <a:lightRig rig="soft" dir="t">
                            <a:rot lat="0" lon="0" rev="10800000"/>
                          </a:lightRig>
                        </a:scene3d>
                        <a:sp3d>
                          <a:bevelT w="27940" h="12700"/>
                          <a:contourClr>
                            <a:srgbClr val="DDDDDD"/>
                          </a:contourClr>
                        </a:sp3d>
                      </a:bodyPr>
                      <a:lstStyle/>
                      <a:p>
                        <a:pPr algn="ctr"/>
                        <a:r>
                          <a:rPr lang="en-US" sz="2800" b="1" cap="none" spc="150" dirty="0" smtClean="0">
                            <a:ln w="11430"/>
                            <a:solidFill>
                              <a:schemeClr val="bg1">
                                <a:lumMod val="85000"/>
                              </a:schemeClr>
                            </a:solidFill>
                            <a:effectLst>
                              <a:outerShdw blurRad="25400" algn="tl" rotWithShape="0">
                                <a:srgbClr val="000000">
                                  <a:alpha val="43000"/>
                                </a:srgbClr>
                              </a:outerShdw>
                            </a:effectLst>
                          </a:rPr>
                          <a:t>LOS</a:t>
                        </a:r>
                        <a:endParaRPr lang="en-US" sz="2800" b="1" cap="none" spc="150" dirty="0">
                          <a:ln w="11430"/>
                          <a:solidFill>
                            <a:schemeClr val="bg1">
                              <a:lumMod val="85000"/>
                            </a:schemeClr>
                          </a:solidFill>
                          <a:effectLst>
                            <a:outerShdw blurRad="254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</a:endParaRPr>
                      </a:p>
                    </p:txBody>
                  </p:sp>
                  <p:sp>
                    <p:nvSpPr>
                      <p:cNvPr id="173" name="Rectangle 172"/>
                      <p:cNvSpPr/>
                      <p:nvPr/>
                    </p:nvSpPr>
                    <p:spPr>
                      <a:xfrm>
                        <a:off x="8021946" y="5203273"/>
                        <a:ext cx="2126511" cy="430887"/>
                      </a:xfrm>
                      <a:prstGeom prst="rect">
                        <a:avLst/>
                      </a:prstGeom>
                      <a:noFill/>
                      <a:scene3d>
                        <a:camera prst="orthographicFront">
                          <a:rot lat="1620000" lon="18600000" rev="0"/>
                        </a:camera>
                        <a:lightRig rig="threePt" dir="t"/>
                      </a:scene3d>
                    </p:spPr>
                    <p:txBody>
                      <a:bodyPr wrap="square" lIns="91440" tIns="45720" rIns="91440" bIns="45720">
                        <a:spAutoFit/>
                        <a:scene3d>
                          <a:camera prst="orthographicFront"/>
                          <a:lightRig rig="soft" dir="t">
                            <a:rot lat="0" lon="0" rev="10800000"/>
                          </a:lightRig>
                        </a:scene3d>
                        <a:sp3d>
                          <a:bevelT w="27940" h="12700"/>
                          <a:contourClr>
                            <a:srgbClr val="DDDDDD"/>
                          </a:contourClr>
                        </a:sp3d>
                      </a:bodyPr>
                      <a:lstStyle/>
                      <a:p>
                        <a:pPr algn="ctr"/>
                        <a:r>
                          <a:rPr lang="en-US" sz="2200" b="1" cap="none" spc="150" dirty="0" smtClean="0">
                            <a:ln w="11430"/>
                            <a:solidFill>
                              <a:schemeClr val="bg1">
                                <a:lumMod val="85000"/>
                              </a:schemeClr>
                            </a:solidFill>
                            <a:effectLst>
                              <a:outerShdw blurRad="25400" algn="tl" rotWithShape="0">
                                <a:srgbClr val="000000">
                                  <a:alpha val="43000"/>
                                </a:srgbClr>
                              </a:outerShdw>
                            </a:effectLst>
                          </a:rPr>
                          <a:t>BW/QoS</a:t>
                        </a:r>
                        <a:endParaRPr lang="en-US" sz="2200" b="1" cap="none" spc="150" dirty="0">
                          <a:ln w="11430"/>
                          <a:solidFill>
                            <a:schemeClr val="bg1">
                              <a:lumMod val="85000"/>
                            </a:schemeClr>
                          </a:solidFill>
                          <a:effectLst>
                            <a:outerShdw blurRad="254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</a:endParaRPr>
                      </a:p>
                    </p:txBody>
                  </p:sp>
                  <p:sp>
                    <p:nvSpPr>
                      <p:cNvPr id="174" name="Rectangle 173"/>
                      <p:cNvSpPr/>
                      <p:nvPr/>
                    </p:nvSpPr>
                    <p:spPr>
                      <a:xfrm>
                        <a:off x="8402012" y="5293491"/>
                        <a:ext cx="2126511" cy="461665"/>
                      </a:xfrm>
                      <a:prstGeom prst="rect">
                        <a:avLst/>
                      </a:prstGeom>
                      <a:noFill/>
                      <a:scene3d>
                        <a:camera prst="orthographicFront">
                          <a:rot lat="1620000" lon="18600000" rev="0"/>
                        </a:camera>
                        <a:lightRig rig="threePt" dir="t"/>
                      </a:scene3d>
                    </p:spPr>
                    <p:txBody>
                      <a:bodyPr wrap="square" lIns="91440" tIns="45720" rIns="91440" bIns="45720">
                        <a:spAutoFit/>
                        <a:scene3d>
                          <a:camera prst="orthographicFront"/>
                          <a:lightRig rig="soft" dir="t">
                            <a:rot lat="0" lon="0" rev="10800000"/>
                          </a:lightRig>
                        </a:scene3d>
                        <a:sp3d>
                          <a:bevelT w="27940" h="12700"/>
                          <a:contourClr>
                            <a:srgbClr val="DDDDDD"/>
                          </a:contourClr>
                        </a:sp3d>
                      </a:bodyPr>
                      <a:lstStyle/>
                      <a:p>
                        <a:pPr algn="ctr"/>
                        <a:r>
                          <a:rPr lang="en-US" sz="2400" b="1" cap="none" spc="150" dirty="0" smtClean="0">
                            <a:ln w="11430"/>
                            <a:solidFill>
                              <a:schemeClr val="bg1">
                                <a:lumMod val="85000"/>
                              </a:schemeClr>
                            </a:solidFill>
                            <a:effectLst>
                              <a:outerShdw blurRad="25400" algn="tl" rotWithShape="0">
                                <a:srgbClr val="000000">
                                  <a:alpha val="43000"/>
                                </a:srgbClr>
                              </a:outerShdw>
                            </a:effectLst>
                          </a:rPr>
                          <a:t>crypto</a:t>
                        </a:r>
                        <a:endParaRPr lang="en-US" sz="2400" b="1" cap="none" spc="150" dirty="0">
                          <a:ln w="11430"/>
                          <a:solidFill>
                            <a:schemeClr val="bg1">
                              <a:lumMod val="85000"/>
                            </a:schemeClr>
                          </a:solidFill>
                          <a:effectLst>
                            <a:outerShdw blurRad="254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</a:endParaRPr>
                      </a:p>
                    </p:txBody>
                  </p:sp>
                  <p:sp>
                    <p:nvSpPr>
                      <p:cNvPr id="179" name="Rectangle 178"/>
                      <p:cNvSpPr/>
                      <p:nvPr/>
                    </p:nvSpPr>
                    <p:spPr>
                      <a:xfrm>
                        <a:off x="2438987" y="5365259"/>
                        <a:ext cx="3944678" cy="553998"/>
                      </a:xfrm>
                      <a:prstGeom prst="rect">
                        <a:avLst/>
                      </a:prstGeom>
                      <a:noFill/>
                      <a:scene3d>
                        <a:camera prst="orthographicFront">
                          <a:rot lat="1620000" lon="18600000" rev="0"/>
                        </a:camera>
                        <a:lightRig rig="threePt" dir="t"/>
                      </a:scene3d>
                    </p:spPr>
                    <p:txBody>
                      <a:bodyPr wrap="square" lIns="91440" tIns="45720" rIns="91440" bIns="45720">
                        <a:spAutoFit/>
                        <a:scene3d>
                          <a:camera prst="orthographicFront"/>
                          <a:lightRig rig="soft" dir="t">
                            <a:rot lat="0" lon="0" rev="10800000"/>
                          </a:lightRig>
                        </a:scene3d>
                        <a:sp3d>
                          <a:bevelT w="27940" h="12700"/>
                          <a:contourClr>
                            <a:srgbClr val="DDDDDD"/>
                          </a:contourClr>
                        </a:sp3d>
                      </a:bodyPr>
                      <a:lstStyle/>
                      <a:p>
                        <a:pPr algn="ctr"/>
                        <a:r>
                          <a:rPr lang="en-US" sz="3000" b="1" cap="none" spc="150" dirty="0" smtClean="0">
                            <a:ln w="11430"/>
                            <a:solidFill>
                              <a:schemeClr val="bg1">
                                <a:lumMod val="85000"/>
                              </a:schemeClr>
                            </a:solidFill>
                            <a:effectLst>
                              <a:outerShdw blurRad="25400" algn="tl" rotWithShape="0">
                                <a:srgbClr val="000000">
                                  <a:alpha val="43000"/>
                                </a:srgbClr>
                              </a:outerShdw>
                            </a:effectLst>
                          </a:rPr>
                          <a:t>WAN switching</a:t>
                        </a:r>
                        <a:endParaRPr lang="en-US" sz="3000" b="1" cap="none" spc="150" dirty="0">
                          <a:ln w="11430"/>
                          <a:solidFill>
                            <a:schemeClr val="bg1">
                              <a:lumMod val="85000"/>
                            </a:schemeClr>
                          </a:solidFill>
                          <a:effectLst>
                            <a:outerShdw blurRad="254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</a:endParaRPr>
                      </a:p>
                    </p:txBody>
                  </p:sp>
                  <p:sp>
                    <p:nvSpPr>
                      <p:cNvPr id="182" name="Rectangle 181"/>
                      <p:cNvSpPr/>
                      <p:nvPr/>
                    </p:nvSpPr>
                    <p:spPr>
                      <a:xfrm>
                        <a:off x="678348" y="2015083"/>
                        <a:ext cx="2126511" cy="461665"/>
                      </a:xfrm>
                      <a:prstGeom prst="rect">
                        <a:avLst/>
                      </a:prstGeom>
                      <a:noFill/>
                      <a:scene3d>
                        <a:camera prst="orthographicFront">
                          <a:rot lat="1620000" lon="18600000" rev="0"/>
                        </a:camera>
                        <a:lightRig rig="threePt" dir="t"/>
                      </a:scene3d>
                    </p:spPr>
                    <p:txBody>
                      <a:bodyPr wrap="square" lIns="91440" tIns="45720" rIns="91440" bIns="45720">
                        <a:spAutoFit/>
                        <a:scene3d>
                          <a:camera prst="orthographicFront"/>
                          <a:lightRig rig="soft" dir="t">
                            <a:rot lat="0" lon="0" rev="10800000"/>
                          </a:lightRig>
                        </a:scene3d>
                        <a:sp3d>
                          <a:bevelT w="27940" h="12700"/>
                          <a:contourClr>
                            <a:srgbClr val="DDDDDD"/>
                          </a:contourClr>
                        </a:sp3d>
                      </a:bodyPr>
                      <a:lstStyle/>
                      <a:p>
                        <a:pPr algn="ctr"/>
                        <a:r>
                          <a:rPr lang="en-US" sz="2400" b="1" spc="150" dirty="0" smtClean="0">
                            <a:ln w="11430"/>
                            <a:solidFill>
                              <a:schemeClr val="bg1">
                                <a:lumMod val="85000"/>
                              </a:schemeClr>
                            </a:solidFill>
                            <a:effectLst>
                              <a:outerShdw blurRad="25400" algn="tl" rotWithShape="0">
                                <a:srgbClr val="000000">
                                  <a:alpha val="43000"/>
                                </a:srgbClr>
                              </a:outerShdw>
                            </a:effectLst>
                          </a:rPr>
                          <a:t>firewall</a:t>
                        </a:r>
                        <a:endParaRPr lang="en-US" sz="2400" b="1" cap="none" spc="150" dirty="0">
                          <a:ln w="11430"/>
                          <a:solidFill>
                            <a:schemeClr val="bg1">
                              <a:lumMod val="85000"/>
                            </a:schemeClr>
                          </a:solidFill>
                          <a:effectLst>
                            <a:outerShdw blurRad="254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</a:endParaRPr>
                      </a:p>
                    </p:txBody>
                  </p:sp>
                  <p:sp>
                    <p:nvSpPr>
                      <p:cNvPr id="183" name="Rectangle 182"/>
                      <p:cNvSpPr/>
                      <p:nvPr/>
                    </p:nvSpPr>
                    <p:spPr>
                      <a:xfrm>
                        <a:off x="136480" y="1669755"/>
                        <a:ext cx="1552705" cy="461665"/>
                      </a:xfrm>
                      <a:prstGeom prst="rect">
                        <a:avLst/>
                      </a:prstGeom>
                      <a:noFill/>
                      <a:scene3d>
                        <a:camera prst="orthographicFront">
                          <a:rot lat="19800000" lon="18600000" rev="0"/>
                        </a:camera>
                        <a:lightRig rig="threePt" dir="t"/>
                      </a:scene3d>
                    </p:spPr>
                    <p:txBody>
                      <a:bodyPr wrap="square" lIns="91440" tIns="45720" rIns="91440" bIns="45720">
                        <a:spAutoFit/>
                        <a:scene3d>
                          <a:camera prst="orthographicFront"/>
                          <a:lightRig rig="soft" dir="t">
                            <a:rot lat="0" lon="0" rev="10800000"/>
                          </a:lightRig>
                        </a:scene3d>
                        <a:sp3d>
                          <a:bevelT w="27940" h="12700"/>
                          <a:contourClr>
                            <a:srgbClr val="DDDDDD"/>
                          </a:contourClr>
                        </a:sp3d>
                      </a:bodyPr>
                      <a:lstStyle/>
                      <a:p>
                        <a:pPr algn="ctr"/>
                        <a:r>
                          <a:rPr lang="en-US" sz="2400" b="1" cap="none" spc="150" dirty="0" smtClean="0">
                            <a:ln w="11430"/>
                            <a:solidFill>
                              <a:schemeClr val="bg1">
                                <a:lumMod val="85000"/>
                              </a:schemeClr>
                            </a:solidFill>
                            <a:effectLst>
                              <a:outerShdw blurRad="25400" algn="tl" rotWithShape="0">
                                <a:srgbClr val="000000">
                                  <a:alpha val="43000"/>
                                </a:srgbClr>
                              </a:outerShdw>
                            </a:effectLst>
                          </a:rPr>
                          <a:t>voice</a:t>
                        </a:r>
                        <a:endParaRPr lang="en-US" sz="2400" b="1" cap="none" spc="150" dirty="0">
                          <a:ln w="11430"/>
                          <a:solidFill>
                            <a:schemeClr val="bg1">
                              <a:lumMod val="85000"/>
                            </a:schemeClr>
                          </a:solidFill>
                          <a:effectLst>
                            <a:outerShdw blurRad="254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</a:endParaRPr>
                      </a:p>
                    </p:txBody>
                  </p:sp>
                  <p:sp>
                    <p:nvSpPr>
                      <p:cNvPr id="184" name="Rectangle 183"/>
                      <p:cNvSpPr/>
                      <p:nvPr/>
                    </p:nvSpPr>
                    <p:spPr>
                      <a:xfrm>
                        <a:off x="663626" y="1734090"/>
                        <a:ext cx="2126511" cy="400110"/>
                      </a:xfrm>
                      <a:prstGeom prst="rect">
                        <a:avLst/>
                      </a:prstGeom>
                      <a:noFill/>
                      <a:scene3d>
                        <a:camera prst="orthographicFront">
                          <a:rot lat="1620000" lon="18600000" rev="0"/>
                        </a:camera>
                        <a:lightRig rig="threePt" dir="t"/>
                      </a:scene3d>
                    </p:spPr>
                    <p:txBody>
                      <a:bodyPr wrap="square" lIns="91440" tIns="45720" rIns="91440" bIns="45720">
                        <a:spAutoFit/>
                        <a:scene3d>
                          <a:camera prst="orthographicFront"/>
                          <a:lightRig rig="soft" dir="t">
                            <a:rot lat="0" lon="0" rev="10800000"/>
                          </a:lightRig>
                        </a:scene3d>
                        <a:sp3d>
                          <a:bevelT w="27940" h="12700"/>
                          <a:contourClr>
                            <a:srgbClr val="DDDDDD"/>
                          </a:contourClr>
                        </a:sp3d>
                      </a:bodyPr>
                      <a:lstStyle/>
                      <a:p>
                        <a:pPr algn="ctr"/>
                        <a:r>
                          <a:rPr lang="en-US" sz="2000" b="1" spc="150" dirty="0" smtClean="0">
                            <a:ln w="11430"/>
                            <a:solidFill>
                              <a:schemeClr val="bg1">
                                <a:lumMod val="85000"/>
                              </a:schemeClr>
                            </a:solidFill>
                            <a:effectLst>
                              <a:outerShdw blurRad="25400" algn="tl" rotWithShape="0">
                                <a:srgbClr val="000000">
                                  <a:alpha val="43000"/>
                                </a:srgbClr>
                              </a:outerShdw>
                            </a:effectLst>
                          </a:rPr>
                          <a:t>FAS / CS</a:t>
                        </a:r>
                        <a:endParaRPr lang="en-US" sz="2000" b="1" cap="none" spc="150" dirty="0">
                          <a:ln w="11430"/>
                          <a:solidFill>
                            <a:schemeClr val="bg1">
                              <a:lumMod val="85000"/>
                            </a:schemeClr>
                          </a:solidFill>
                          <a:effectLst>
                            <a:outerShdw blurRad="254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</a:endParaRPr>
                      </a:p>
                    </p:txBody>
                  </p:sp>
                  <p:sp>
                    <p:nvSpPr>
                      <p:cNvPr id="186" name="Rectangle 185"/>
                      <p:cNvSpPr/>
                      <p:nvPr/>
                    </p:nvSpPr>
                    <p:spPr>
                      <a:xfrm>
                        <a:off x="7827793" y="4200584"/>
                        <a:ext cx="1552705" cy="523220"/>
                      </a:xfrm>
                      <a:prstGeom prst="rect">
                        <a:avLst/>
                      </a:prstGeom>
                      <a:noFill/>
                      <a:scene3d>
                        <a:camera prst="orthographicFront">
                          <a:rot lat="19800000" lon="18600000" rev="0"/>
                        </a:camera>
                        <a:lightRig rig="threePt" dir="t"/>
                      </a:scene3d>
                    </p:spPr>
                    <p:txBody>
                      <a:bodyPr wrap="square" lIns="91440" tIns="45720" rIns="91440" bIns="45720">
                        <a:spAutoFit/>
                        <a:scene3d>
                          <a:camera prst="orthographicFront"/>
                          <a:lightRig rig="soft" dir="t">
                            <a:rot lat="0" lon="0" rev="10800000"/>
                          </a:lightRig>
                        </a:scene3d>
                        <a:sp3d>
                          <a:bevelT w="27940" h="12700"/>
                          <a:contourClr>
                            <a:srgbClr val="DDDDDD"/>
                          </a:contourClr>
                        </a:sp3d>
                      </a:bodyPr>
                      <a:lstStyle/>
                      <a:p>
                        <a:pPr algn="ctr"/>
                        <a:r>
                          <a:rPr lang="en-US" sz="2800" b="1" cap="none" spc="150" dirty="0" smtClean="0">
                            <a:ln w="11430"/>
                            <a:solidFill>
                              <a:schemeClr val="bg1">
                                <a:lumMod val="85000"/>
                              </a:schemeClr>
                            </a:solidFill>
                            <a:effectLst>
                              <a:outerShdw blurRad="25400" algn="tl" rotWithShape="0">
                                <a:srgbClr val="000000">
                                  <a:alpha val="43000"/>
                                </a:srgbClr>
                              </a:outerShdw>
                            </a:effectLst>
                          </a:rPr>
                          <a:t>voice</a:t>
                        </a:r>
                        <a:endParaRPr lang="en-US" sz="2800" b="1" cap="none" spc="150" dirty="0">
                          <a:ln w="11430"/>
                          <a:solidFill>
                            <a:schemeClr val="bg1">
                              <a:lumMod val="85000"/>
                            </a:schemeClr>
                          </a:solidFill>
                          <a:effectLst>
                            <a:outerShdw blurRad="254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</a:endParaRPr>
                      </a:p>
                    </p:txBody>
                  </p:sp>
                  <p:sp>
                    <p:nvSpPr>
                      <p:cNvPr id="187" name="Rectangle 186"/>
                      <p:cNvSpPr/>
                      <p:nvPr/>
                    </p:nvSpPr>
                    <p:spPr>
                      <a:xfrm>
                        <a:off x="8374683" y="4352617"/>
                        <a:ext cx="2126511" cy="400110"/>
                      </a:xfrm>
                      <a:prstGeom prst="rect">
                        <a:avLst/>
                      </a:prstGeom>
                      <a:noFill/>
                      <a:scene3d>
                        <a:camera prst="orthographicFront">
                          <a:rot lat="1620000" lon="18600000" rev="0"/>
                        </a:camera>
                        <a:lightRig rig="threePt" dir="t"/>
                      </a:scene3d>
                    </p:spPr>
                    <p:txBody>
                      <a:bodyPr wrap="square" lIns="91440" tIns="45720" rIns="91440" bIns="45720">
                        <a:spAutoFit/>
                        <a:scene3d>
                          <a:camera prst="orthographicFront"/>
                          <a:lightRig rig="soft" dir="t">
                            <a:rot lat="0" lon="0" rev="10800000"/>
                          </a:lightRig>
                        </a:scene3d>
                        <a:sp3d>
                          <a:bevelT w="27940" h="12700"/>
                          <a:contourClr>
                            <a:srgbClr val="DDDDDD"/>
                          </a:contourClr>
                        </a:sp3d>
                      </a:bodyPr>
                      <a:lstStyle/>
                      <a:p>
                        <a:pPr algn="ctr"/>
                        <a:r>
                          <a:rPr lang="en-US" sz="2000" b="1" spc="150" dirty="0" smtClean="0">
                            <a:ln w="11430"/>
                            <a:solidFill>
                              <a:schemeClr val="bg1">
                                <a:lumMod val="85000"/>
                              </a:schemeClr>
                            </a:solidFill>
                            <a:effectLst>
                              <a:outerShdw blurRad="25400" algn="tl" rotWithShape="0">
                                <a:srgbClr val="000000">
                                  <a:alpha val="43000"/>
                                </a:srgbClr>
                              </a:outerShdw>
                            </a:effectLst>
                          </a:rPr>
                          <a:t>FAS / CS</a:t>
                        </a:r>
                        <a:endParaRPr lang="en-US" sz="2000" b="1" cap="none" spc="150" dirty="0">
                          <a:ln w="11430"/>
                          <a:solidFill>
                            <a:schemeClr val="bg1">
                              <a:lumMod val="85000"/>
                            </a:schemeClr>
                          </a:solidFill>
                          <a:effectLst>
                            <a:outerShdw blurRad="254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</a:endParaRPr>
                      </a:p>
                    </p:txBody>
                  </p:sp>
                  <p:sp>
                    <p:nvSpPr>
                      <p:cNvPr id="188" name="Rectangle 187"/>
                      <p:cNvSpPr/>
                      <p:nvPr/>
                    </p:nvSpPr>
                    <p:spPr>
                      <a:xfrm>
                        <a:off x="8433144" y="4641840"/>
                        <a:ext cx="2126511" cy="461665"/>
                      </a:xfrm>
                      <a:prstGeom prst="rect">
                        <a:avLst/>
                      </a:prstGeom>
                      <a:noFill/>
                      <a:scene3d>
                        <a:camera prst="orthographicFront">
                          <a:rot lat="1620000" lon="18600000" rev="0"/>
                        </a:camera>
                        <a:lightRig rig="threePt" dir="t"/>
                      </a:scene3d>
                    </p:spPr>
                    <p:txBody>
                      <a:bodyPr wrap="square" lIns="91440" tIns="45720" rIns="91440" bIns="45720">
                        <a:spAutoFit/>
                        <a:scene3d>
                          <a:camera prst="orthographicFront"/>
                          <a:lightRig rig="soft" dir="t">
                            <a:rot lat="0" lon="0" rev="10800000"/>
                          </a:lightRig>
                        </a:scene3d>
                        <a:sp3d>
                          <a:bevelT w="27940" h="12700"/>
                          <a:contourClr>
                            <a:srgbClr val="DDDDDD"/>
                          </a:contourClr>
                        </a:sp3d>
                      </a:bodyPr>
                      <a:lstStyle/>
                      <a:p>
                        <a:pPr algn="ctr"/>
                        <a:r>
                          <a:rPr lang="en-US" sz="2400" b="1" spc="150" dirty="0" smtClean="0">
                            <a:ln w="11430"/>
                            <a:solidFill>
                              <a:schemeClr val="bg1">
                                <a:lumMod val="85000"/>
                              </a:schemeClr>
                            </a:solidFill>
                            <a:effectLst>
                              <a:outerShdw blurRad="25400" algn="tl" rotWithShape="0">
                                <a:srgbClr val="000000">
                                  <a:alpha val="43000"/>
                                </a:srgbClr>
                              </a:outerShdw>
                            </a:effectLst>
                          </a:rPr>
                          <a:t>firewall</a:t>
                        </a:r>
                        <a:endParaRPr lang="en-US" sz="2400" b="1" cap="none" spc="150" dirty="0">
                          <a:ln w="11430"/>
                          <a:solidFill>
                            <a:schemeClr val="bg1">
                              <a:lumMod val="85000"/>
                            </a:schemeClr>
                          </a:solidFill>
                          <a:effectLst>
                            <a:outerShdw blurRad="254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</a:endParaRPr>
                      </a:p>
                    </p:txBody>
                  </p:sp>
                  <p:sp>
                    <p:nvSpPr>
                      <p:cNvPr id="189" name="Rectangle 188"/>
                      <p:cNvSpPr/>
                      <p:nvPr/>
                    </p:nvSpPr>
                    <p:spPr>
                      <a:xfrm rot="21289988">
                        <a:off x="-630304" y="3083694"/>
                        <a:ext cx="1552705" cy="461665"/>
                      </a:xfrm>
                      <a:prstGeom prst="rect">
                        <a:avLst/>
                      </a:prstGeom>
                      <a:noFill/>
                      <a:scene3d>
                        <a:camera prst="orthographicFront">
                          <a:rot lat="19800000" lon="18600000" rev="0"/>
                        </a:camera>
                        <a:lightRig rig="threePt" dir="t"/>
                      </a:scene3d>
                    </p:spPr>
                    <p:txBody>
                      <a:bodyPr wrap="square" lIns="91440" tIns="45720" rIns="91440" bIns="45720">
                        <a:spAutoFit/>
                        <a:scene3d>
                          <a:camera prst="orthographicFront"/>
                          <a:lightRig rig="soft" dir="t">
                            <a:rot lat="0" lon="0" rev="10800000"/>
                          </a:lightRig>
                        </a:scene3d>
                        <a:sp3d>
                          <a:bevelT w="27940" h="12700"/>
                          <a:contourClr>
                            <a:srgbClr val="DDDDDD"/>
                          </a:contourClr>
                        </a:sp3d>
                      </a:bodyPr>
                      <a:lstStyle/>
                      <a:p>
                        <a:pPr algn="ctr"/>
                        <a:r>
                          <a:rPr lang="en-US" sz="2400" b="1" cap="none" spc="150" dirty="0" smtClean="0">
                            <a:ln w="11430"/>
                            <a:solidFill>
                              <a:schemeClr val="bg1">
                                <a:lumMod val="85000"/>
                              </a:schemeClr>
                            </a:solidFill>
                            <a:effectLst>
                              <a:outerShdw blurRad="25400" algn="tl" rotWithShape="0">
                                <a:srgbClr val="000000">
                                  <a:alpha val="43000"/>
                                </a:srgbClr>
                              </a:outerShdw>
                            </a:effectLst>
                          </a:rPr>
                          <a:t>voice</a:t>
                        </a:r>
                        <a:endParaRPr lang="en-US" sz="2400" b="1" cap="none" spc="150" dirty="0">
                          <a:ln w="11430"/>
                          <a:solidFill>
                            <a:schemeClr val="bg1">
                              <a:lumMod val="85000"/>
                            </a:schemeClr>
                          </a:solidFill>
                          <a:effectLst>
                            <a:outerShdw blurRad="254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</a:endParaRPr>
                      </a:p>
                    </p:txBody>
                  </p:sp>
                  <p:sp>
                    <p:nvSpPr>
                      <p:cNvPr id="190" name="Rectangle 189"/>
                      <p:cNvSpPr/>
                      <p:nvPr/>
                    </p:nvSpPr>
                    <p:spPr>
                      <a:xfrm>
                        <a:off x="-177844" y="3131848"/>
                        <a:ext cx="2126511" cy="400110"/>
                      </a:xfrm>
                      <a:prstGeom prst="rect">
                        <a:avLst/>
                      </a:prstGeom>
                      <a:noFill/>
                      <a:scene3d>
                        <a:camera prst="orthographicFront">
                          <a:rot lat="1620000" lon="18600000" rev="0"/>
                        </a:camera>
                        <a:lightRig rig="threePt" dir="t"/>
                      </a:scene3d>
                    </p:spPr>
                    <p:txBody>
                      <a:bodyPr wrap="square" lIns="91440" tIns="45720" rIns="91440" bIns="45720">
                        <a:spAutoFit/>
                        <a:scene3d>
                          <a:camera prst="orthographicFront"/>
                          <a:lightRig rig="soft" dir="t">
                            <a:rot lat="0" lon="0" rev="10800000"/>
                          </a:lightRig>
                        </a:scene3d>
                        <a:sp3d>
                          <a:bevelT w="27940" h="12700"/>
                          <a:contourClr>
                            <a:srgbClr val="DDDDDD"/>
                          </a:contourClr>
                        </a:sp3d>
                      </a:bodyPr>
                      <a:lstStyle/>
                      <a:p>
                        <a:pPr algn="ctr"/>
                        <a:r>
                          <a:rPr lang="en-US" sz="2000" b="1" spc="150" dirty="0" smtClean="0">
                            <a:ln w="11430"/>
                            <a:solidFill>
                              <a:schemeClr val="bg1">
                                <a:lumMod val="85000"/>
                              </a:schemeClr>
                            </a:solidFill>
                            <a:effectLst>
                              <a:outerShdw blurRad="25400" algn="tl" rotWithShape="0">
                                <a:srgbClr val="000000">
                                  <a:alpha val="43000"/>
                                </a:srgbClr>
                              </a:outerShdw>
                            </a:effectLst>
                          </a:rPr>
                          <a:t>FAS / CS</a:t>
                        </a:r>
                        <a:endParaRPr lang="en-US" sz="2000" b="1" cap="none" spc="150" dirty="0">
                          <a:ln w="11430"/>
                          <a:solidFill>
                            <a:schemeClr val="bg1">
                              <a:lumMod val="85000"/>
                            </a:schemeClr>
                          </a:solidFill>
                          <a:effectLst>
                            <a:outerShdw blurRad="254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</a:endParaRPr>
                      </a:p>
                    </p:txBody>
                  </p:sp>
                  <p:sp>
                    <p:nvSpPr>
                      <p:cNvPr id="191" name="Rectangle 190"/>
                      <p:cNvSpPr/>
                      <p:nvPr/>
                    </p:nvSpPr>
                    <p:spPr>
                      <a:xfrm>
                        <a:off x="-185138" y="3438017"/>
                        <a:ext cx="2126511" cy="461665"/>
                      </a:xfrm>
                      <a:prstGeom prst="rect">
                        <a:avLst/>
                      </a:prstGeom>
                      <a:noFill/>
                      <a:scene3d>
                        <a:camera prst="orthographicFront">
                          <a:rot lat="1620000" lon="18600000" rev="0"/>
                        </a:camera>
                        <a:lightRig rig="threePt" dir="t"/>
                      </a:scene3d>
                    </p:spPr>
                    <p:txBody>
                      <a:bodyPr wrap="square" lIns="91440" tIns="45720" rIns="91440" bIns="45720">
                        <a:spAutoFit/>
                        <a:scene3d>
                          <a:camera prst="orthographicFront"/>
                          <a:lightRig rig="soft" dir="t">
                            <a:rot lat="0" lon="0" rev="10800000"/>
                          </a:lightRig>
                        </a:scene3d>
                        <a:sp3d>
                          <a:bevelT w="27940" h="12700"/>
                          <a:contourClr>
                            <a:srgbClr val="DDDDDD"/>
                          </a:contourClr>
                        </a:sp3d>
                      </a:bodyPr>
                      <a:lstStyle/>
                      <a:p>
                        <a:pPr algn="ctr"/>
                        <a:r>
                          <a:rPr lang="en-US" sz="2400" b="1" spc="150" dirty="0" smtClean="0">
                            <a:ln w="11430"/>
                            <a:solidFill>
                              <a:schemeClr val="bg1">
                                <a:lumMod val="85000"/>
                              </a:schemeClr>
                            </a:solidFill>
                            <a:effectLst>
                              <a:outerShdw blurRad="25400" algn="tl" rotWithShape="0">
                                <a:srgbClr val="000000">
                                  <a:alpha val="43000"/>
                                </a:srgbClr>
                              </a:outerShdw>
                            </a:effectLst>
                          </a:rPr>
                          <a:t>firewall</a:t>
                        </a:r>
                        <a:endParaRPr lang="en-US" sz="2400" b="1" cap="none" spc="150" dirty="0">
                          <a:ln w="11430"/>
                          <a:solidFill>
                            <a:schemeClr val="bg1">
                              <a:lumMod val="85000"/>
                            </a:schemeClr>
                          </a:solidFill>
                          <a:effectLst>
                            <a:outerShdw blurRad="254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</a:endParaRPr>
                      </a:p>
                    </p:txBody>
                  </p:sp>
                  <p:sp>
                    <p:nvSpPr>
                      <p:cNvPr id="192" name="Rectangle 191"/>
                      <p:cNvSpPr/>
                      <p:nvPr/>
                    </p:nvSpPr>
                    <p:spPr>
                      <a:xfrm>
                        <a:off x="1730454" y="4185694"/>
                        <a:ext cx="1552705" cy="461665"/>
                      </a:xfrm>
                      <a:prstGeom prst="rect">
                        <a:avLst/>
                      </a:prstGeom>
                      <a:noFill/>
                      <a:scene3d>
                        <a:camera prst="orthographicFront">
                          <a:rot lat="19800000" lon="18600000" rev="0"/>
                        </a:camera>
                        <a:lightRig rig="threePt" dir="t"/>
                      </a:scene3d>
                    </p:spPr>
                    <p:txBody>
                      <a:bodyPr wrap="square" lIns="91440" tIns="45720" rIns="91440" bIns="45720">
                        <a:spAutoFit/>
                        <a:scene3d>
                          <a:camera prst="orthographicFront"/>
                          <a:lightRig rig="soft" dir="t">
                            <a:rot lat="0" lon="0" rev="10800000"/>
                          </a:lightRig>
                        </a:scene3d>
                        <a:sp3d>
                          <a:bevelT w="27940" h="12700"/>
                          <a:contourClr>
                            <a:srgbClr val="DDDDDD"/>
                          </a:contourClr>
                        </a:sp3d>
                      </a:bodyPr>
                      <a:lstStyle/>
                      <a:p>
                        <a:pPr algn="ctr"/>
                        <a:r>
                          <a:rPr lang="en-US" sz="2400" b="1" cap="none" spc="150" dirty="0" smtClean="0">
                            <a:ln w="11430"/>
                            <a:solidFill>
                              <a:schemeClr val="bg1">
                                <a:lumMod val="85000"/>
                              </a:schemeClr>
                            </a:solidFill>
                            <a:effectLst>
                              <a:outerShdw blurRad="25400" algn="tl" rotWithShape="0">
                                <a:srgbClr val="000000">
                                  <a:alpha val="43000"/>
                                </a:srgbClr>
                              </a:outerShdw>
                            </a:effectLst>
                          </a:rPr>
                          <a:t>voice</a:t>
                        </a:r>
                        <a:endParaRPr lang="en-US" sz="2400" b="1" cap="none" spc="150" dirty="0">
                          <a:ln w="11430"/>
                          <a:solidFill>
                            <a:schemeClr val="bg1">
                              <a:lumMod val="85000"/>
                            </a:schemeClr>
                          </a:solidFill>
                          <a:effectLst>
                            <a:outerShdw blurRad="254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</a:endParaRPr>
                      </a:p>
                    </p:txBody>
                  </p:sp>
                  <p:sp>
                    <p:nvSpPr>
                      <p:cNvPr id="193" name="Rectangle 192"/>
                      <p:cNvSpPr/>
                      <p:nvPr/>
                    </p:nvSpPr>
                    <p:spPr>
                      <a:xfrm>
                        <a:off x="2344642" y="4315078"/>
                        <a:ext cx="2126511" cy="400110"/>
                      </a:xfrm>
                      <a:prstGeom prst="rect">
                        <a:avLst/>
                      </a:prstGeom>
                      <a:noFill/>
                      <a:scene3d>
                        <a:camera prst="orthographicFront">
                          <a:rot lat="1620000" lon="18600000" rev="0"/>
                        </a:camera>
                        <a:lightRig rig="threePt" dir="t"/>
                      </a:scene3d>
                    </p:spPr>
                    <p:txBody>
                      <a:bodyPr wrap="square" lIns="91440" tIns="45720" rIns="91440" bIns="45720">
                        <a:spAutoFit/>
                        <a:scene3d>
                          <a:camera prst="orthographicFront"/>
                          <a:lightRig rig="soft" dir="t">
                            <a:rot lat="0" lon="0" rev="10800000"/>
                          </a:lightRig>
                        </a:scene3d>
                        <a:sp3d>
                          <a:bevelT w="27940" h="12700"/>
                          <a:contourClr>
                            <a:srgbClr val="DDDDDD"/>
                          </a:contourClr>
                        </a:sp3d>
                      </a:bodyPr>
                      <a:lstStyle/>
                      <a:p>
                        <a:pPr algn="ctr"/>
                        <a:r>
                          <a:rPr lang="en-US" sz="2000" b="1" spc="150" dirty="0" smtClean="0">
                            <a:ln w="11430"/>
                            <a:solidFill>
                              <a:schemeClr val="bg1">
                                <a:lumMod val="85000"/>
                              </a:schemeClr>
                            </a:solidFill>
                            <a:effectLst>
                              <a:outerShdw blurRad="25400" algn="tl" rotWithShape="0">
                                <a:srgbClr val="000000">
                                  <a:alpha val="43000"/>
                                </a:srgbClr>
                              </a:outerShdw>
                            </a:effectLst>
                          </a:rPr>
                          <a:t>FAS / CS</a:t>
                        </a:r>
                        <a:endParaRPr lang="en-US" sz="2000" b="1" cap="none" spc="150" dirty="0">
                          <a:ln w="11430"/>
                          <a:solidFill>
                            <a:schemeClr val="bg1">
                              <a:lumMod val="85000"/>
                            </a:schemeClr>
                          </a:solidFill>
                          <a:effectLst>
                            <a:outerShdw blurRad="254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</a:endParaRPr>
                      </a:p>
                    </p:txBody>
                  </p:sp>
                  <p:sp>
                    <p:nvSpPr>
                      <p:cNvPr id="194" name="Rectangle 193"/>
                      <p:cNvSpPr/>
                      <p:nvPr/>
                    </p:nvSpPr>
                    <p:spPr>
                      <a:xfrm>
                        <a:off x="2336015" y="4607584"/>
                        <a:ext cx="2126511" cy="461665"/>
                      </a:xfrm>
                      <a:prstGeom prst="rect">
                        <a:avLst/>
                      </a:prstGeom>
                      <a:noFill/>
                      <a:scene3d>
                        <a:camera prst="orthographicFront">
                          <a:rot lat="1620000" lon="18600000" rev="0"/>
                        </a:camera>
                        <a:lightRig rig="threePt" dir="t"/>
                      </a:scene3d>
                    </p:spPr>
                    <p:txBody>
                      <a:bodyPr wrap="square" lIns="91440" tIns="45720" rIns="91440" bIns="45720">
                        <a:spAutoFit/>
                        <a:scene3d>
                          <a:camera prst="orthographicFront"/>
                          <a:lightRig rig="soft" dir="t">
                            <a:rot lat="0" lon="0" rev="10800000"/>
                          </a:lightRig>
                        </a:scene3d>
                        <a:sp3d>
                          <a:bevelT w="27940" h="12700"/>
                          <a:contourClr>
                            <a:srgbClr val="DDDDDD"/>
                          </a:contourClr>
                        </a:sp3d>
                      </a:bodyPr>
                      <a:lstStyle/>
                      <a:p>
                        <a:pPr algn="ctr"/>
                        <a:r>
                          <a:rPr lang="en-US" sz="2400" b="1" spc="150" dirty="0" smtClean="0">
                            <a:ln w="11430"/>
                            <a:solidFill>
                              <a:schemeClr val="bg1">
                                <a:lumMod val="85000"/>
                              </a:schemeClr>
                            </a:solidFill>
                            <a:effectLst>
                              <a:outerShdw blurRad="25400" algn="tl" rotWithShape="0">
                                <a:srgbClr val="000000">
                                  <a:alpha val="43000"/>
                                </a:srgbClr>
                              </a:outerShdw>
                            </a:effectLst>
                          </a:rPr>
                          <a:t>firewall</a:t>
                        </a:r>
                        <a:endParaRPr lang="en-US" sz="2400" b="1" cap="none" spc="150" dirty="0">
                          <a:ln w="11430"/>
                          <a:solidFill>
                            <a:schemeClr val="bg1">
                              <a:lumMod val="85000"/>
                            </a:schemeClr>
                          </a:solidFill>
                          <a:effectLst>
                            <a:outerShdw blurRad="254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</a:endParaRPr>
                      </a:p>
                    </p:txBody>
                  </p:sp>
                  <p:sp>
                    <p:nvSpPr>
                      <p:cNvPr id="195" name="TextBox 194"/>
                      <p:cNvSpPr txBox="1"/>
                      <p:nvPr/>
                    </p:nvSpPr>
                    <p:spPr>
                      <a:xfrm>
                        <a:off x="627325" y="4359349"/>
                        <a:ext cx="1300357" cy="1569660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pPr algn="ctr"/>
                        <a:r>
                          <a:rPr lang="en-GB" sz="3200" b="1" dirty="0" smtClean="0">
                            <a:solidFill>
                              <a:schemeClr val="bg2">
                                <a:lumMod val="25000"/>
                              </a:schemeClr>
                            </a:solidFill>
                          </a:rPr>
                          <a:t>Large</a:t>
                        </a:r>
                      </a:p>
                      <a:p>
                        <a:pPr algn="ctr"/>
                        <a:r>
                          <a:rPr lang="en-GB" sz="3200" b="1" dirty="0" smtClean="0">
                            <a:solidFill>
                              <a:schemeClr val="bg2">
                                <a:lumMod val="25000"/>
                              </a:schemeClr>
                            </a:solidFill>
                          </a:rPr>
                          <a:t>DCIS</a:t>
                        </a:r>
                      </a:p>
                      <a:p>
                        <a:pPr algn="ctr"/>
                        <a:r>
                          <a:rPr lang="en-GB" sz="3200" b="1" dirty="0" smtClean="0">
                            <a:solidFill>
                              <a:schemeClr val="bg2">
                                <a:lumMod val="25000"/>
                              </a:schemeClr>
                            </a:solidFill>
                          </a:rPr>
                          <a:t>node</a:t>
                        </a:r>
                        <a:endParaRPr lang="en-GB" sz="3200" b="1" dirty="0">
                          <a:solidFill>
                            <a:schemeClr val="bg2">
                              <a:lumMod val="25000"/>
                            </a:schemeClr>
                          </a:solidFill>
                        </a:endParaRPr>
                      </a:p>
                    </p:txBody>
                  </p:sp>
                  <p:sp>
                    <p:nvSpPr>
                      <p:cNvPr id="196" name="TextBox 195"/>
                      <p:cNvSpPr txBox="1"/>
                      <p:nvPr/>
                    </p:nvSpPr>
                    <p:spPr>
                      <a:xfrm>
                        <a:off x="8555070" y="2344541"/>
                        <a:ext cx="1141659" cy="1384995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pPr algn="ctr"/>
                        <a:r>
                          <a:rPr lang="en-GB" sz="2800" b="1" dirty="0" smtClean="0">
                            <a:solidFill>
                              <a:schemeClr val="bg2">
                                <a:lumMod val="25000"/>
                              </a:schemeClr>
                            </a:solidFill>
                          </a:rPr>
                          <a:t>Small</a:t>
                        </a:r>
                      </a:p>
                      <a:p>
                        <a:pPr algn="ctr"/>
                        <a:r>
                          <a:rPr lang="en-GB" sz="2800" b="1" dirty="0" smtClean="0">
                            <a:solidFill>
                              <a:schemeClr val="bg2">
                                <a:lumMod val="25000"/>
                              </a:schemeClr>
                            </a:solidFill>
                          </a:rPr>
                          <a:t>DCIS</a:t>
                        </a:r>
                      </a:p>
                      <a:p>
                        <a:pPr algn="ctr"/>
                        <a:r>
                          <a:rPr lang="en-GB" sz="2800" b="1" dirty="0" smtClean="0">
                            <a:solidFill>
                              <a:schemeClr val="bg2">
                                <a:lumMod val="25000"/>
                              </a:schemeClr>
                            </a:solidFill>
                          </a:rPr>
                          <a:t>node</a:t>
                        </a:r>
                        <a:endParaRPr lang="en-GB" sz="2800" b="1" dirty="0">
                          <a:solidFill>
                            <a:schemeClr val="bg2">
                              <a:lumMod val="25000"/>
                            </a:schemeClr>
                          </a:solidFill>
                        </a:endParaRPr>
                      </a:p>
                    </p:txBody>
                  </p:sp>
                </p:grpSp>
              </p:grpSp>
              <p:grpSp>
                <p:nvGrpSpPr>
                  <p:cNvPr id="140" name="Group 139"/>
                  <p:cNvGrpSpPr/>
                  <p:nvPr/>
                </p:nvGrpSpPr>
                <p:grpSpPr>
                  <a:xfrm>
                    <a:off x="2433460" y="434782"/>
                    <a:ext cx="2791282" cy="1160897"/>
                    <a:chOff x="2433460" y="434782"/>
                    <a:chExt cx="2791282" cy="1160897"/>
                  </a:xfrm>
                </p:grpSpPr>
                <p:grpSp>
                  <p:nvGrpSpPr>
                    <p:cNvPr id="138" name="Group 137"/>
                    <p:cNvGrpSpPr/>
                    <p:nvPr/>
                  </p:nvGrpSpPr>
                  <p:grpSpPr>
                    <a:xfrm>
                      <a:off x="2433460" y="536100"/>
                      <a:ext cx="2791282" cy="1059579"/>
                      <a:chOff x="2433460" y="536100"/>
                      <a:chExt cx="2791282" cy="1059579"/>
                    </a:xfrm>
                  </p:grpSpPr>
                  <p:sp>
                    <p:nvSpPr>
                      <p:cNvPr id="133" name="Rectangle 132"/>
                      <p:cNvSpPr/>
                      <p:nvPr/>
                    </p:nvSpPr>
                    <p:spPr>
                      <a:xfrm>
                        <a:off x="3098231" y="772706"/>
                        <a:ext cx="2126511" cy="461665"/>
                      </a:xfrm>
                      <a:prstGeom prst="rect">
                        <a:avLst/>
                      </a:prstGeom>
                      <a:noFill/>
                      <a:scene3d>
                        <a:camera prst="orthographicFront">
                          <a:rot lat="1620000" lon="18600000" rev="0"/>
                        </a:camera>
                        <a:lightRig rig="threePt" dir="t"/>
                      </a:scene3d>
                    </p:spPr>
                    <p:txBody>
                      <a:bodyPr wrap="square" lIns="91440" tIns="45720" rIns="91440" bIns="45720">
                        <a:spAutoFit/>
                        <a:scene3d>
                          <a:camera prst="orthographicFront"/>
                          <a:lightRig rig="soft" dir="t">
                            <a:rot lat="0" lon="0" rev="10800000"/>
                          </a:lightRig>
                        </a:scene3d>
                        <a:sp3d>
                          <a:bevelT w="27940" h="12700"/>
                          <a:contourClr>
                            <a:srgbClr val="DDDDDD"/>
                          </a:contourClr>
                        </a:sp3d>
                      </a:bodyPr>
                      <a:lstStyle/>
                      <a:p>
                        <a:pPr algn="ctr"/>
                        <a:r>
                          <a:rPr lang="en-US" sz="2400" b="1" spc="150" dirty="0" smtClean="0">
                            <a:ln w="11430"/>
                            <a:solidFill>
                              <a:schemeClr val="bg1">
                                <a:lumMod val="85000"/>
                              </a:schemeClr>
                            </a:solidFill>
                            <a:effectLst>
                              <a:outerShdw blurRad="25400" algn="tl" rotWithShape="0">
                                <a:srgbClr val="000000">
                                  <a:alpha val="43000"/>
                                </a:srgbClr>
                              </a:outerShdw>
                            </a:effectLst>
                          </a:rPr>
                          <a:t>firewall</a:t>
                        </a:r>
                        <a:endParaRPr lang="en-US" sz="2400" b="1" cap="none" spc="150" dirty="0">
                          <a:ln w="11430"/>
                          <a:solidFill>
                            <a:schemeClr val="bg1">
                              <a:lumMod val="85000"/>
                            </a:schemeClr>
                          </a:solidFill>
                          <a:effectLst>
                            <a:outerShdw blurRad="254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</a:endParaRPr>
                      </a:p>
                    </p:txBody>
                  </p:sp>
                  <p:sp>
                    <p:nvSpPr>
                      <p:cNvPr id="135" name="Rectangle 134"/>
                      <p:cNvSpPr/>
                      <p:nvPr/>
                    </p:nvSpPr>
                    <p:spPr>
                      <a:xfrm>
                        <a:off x="3086010" y="1116492"/>
                        <a:ext cx="2126511" cy="461665"/>
                      </a:xfrm>
                      <a:prstGeom prst="rect">
                        <a:avLst/>
                      </a:prstGeom>
                      <a:noFill/>
                      <a:scene3d>
                        <a:camera prst="orthographicFront">
                          <a:rot lat="1620000" lon="18600000" rev="0"/>
                        </a:camera>
                        <a:lightRig rig="threePt" dir="t"/>
                      </a:scene3d>
                    </p:spPr>
                    <p:txBody>
                      <a:bodyPr wrap="square" lIns="91440" tIns="45720" rIns="91440" bIns="45720">
                        <a:spAutoFit/>
                        <a:scene3d>
                          <a:camera prst="orthographicFront"/>
                          <a:lightRig rig="soft" dir="t">
                            <a:rot lat="0" lon="0" rev="10800000"/>
                          </a:lightRig>
                        </a:scene3d>
                        <a:sp3d>
                          <a:bevelT w="27940" h="12700"/>
                          <a:contourClr>
                            <a:srgbClr val="DDDDDD"/>
                          </a:contourClr>
                        </a:sp3d>
                      </a:bodyPr>
                      <a:lstStyle/>
                      <a:p>
                        <a:pPr algn="ctr"/>
                        <a:r>
                          <a:rPr lang="en-US" sz="2400" b="1" cap="none" spc="150" dirty="0" smtClean="0">
                            <a:ln w="11430"/>
                            <a:solidFill>
                              <a:schemeClr val="bg1">
                                <a:lumMod val="85000"/>
                              </a:schemeClr>
                            </a:solidFill>
                            <a:effectLst>
                              <a:outerShdw blurRad="25400" algn="tl" rotWithShape="0">
                                <a:srgbClr val="000000">
                                  <a:alpha val="43000"/>
                                </a:srgbClr>
                              </a:outerShdw>
                            </a:effectLst>
                          </a:rPr>
                          <a:t>BW/QoS</a:t>
                        </a:r>
                        <a:endParaRPr lang="en-US" sz="2400" b="1" cap="none" spc="150" dirty="0">
                          <a:ln w="11430"/>
                          <a:solidFill>
                            <a:schemeClr val="bg1">
                              <a:lumMod val="85000"/>
                            </a:schemeClr>
                          </a:solidFill>
                          <a:effectLst>
                            <a:outerShdw blurRad="254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</a:endParaRPr>
                      </a:p>
                    </p:txBody>
                  </p:sp>
                  <p:grpSp>
                    <p:nvGrpSpPr>
                      <p:cNvPr id="137" name="Group 136"/>
                      <p:cNvGrpSpPr/>
                      <p:nvPr/>
                    </p:nvGrpSpPr>
                    <p:grpSpPr>
                      <a:xfrm>
                        <a:off x="2433460" y="536100"/>
                        <a:ext cx="2780789" cy="1059579"/>
                        <a:chOff x="3347860" y="2948224"/>
                        <a:chExt cx="2780789" cy="1059579"/>
                      </a:xfrm>
                    </p:grpSpPr>
                    <p:sp>
                      <p:nvSpPr>
                        <p:cNvPr id="132" name="Rectangle 131"/>
                        <p:cNvSpPr/>
                        <p:nvPr/>
                      </p:nvSpPr>
                      <p:spPr>
                        <a:xfrm>
                          <a:off x="4002138" y="2948224"/>
                          <a:ext cx="2126511" cy="400110"/>
                        </a:xfrm>
                        <a:prstGeom prst="rect">
                          <a:avLst/>
                        </a:prstGeom>
                        <a:noFill/>
                        <a:scene3d>
                          <a:camera prst="orthographicFront">
                            <a:rot lat="1620000" lon="18600000" rev="0"/>
                          </a:camera>
                          <a:lightRig rig="threePt" dir="t"/>
                        </a:scene3d>
                      </p:spPr>
                      <p:txBody>
                        <a:bodyPr wrap="square" lIns="91440" tIns="45720" rIns="91440" bIns="45720">
                          <a:spAutoFit/>
                          <a:scene3d>
                            <a:camera prst="orthographicFront"/>
                            <a:lightRig rig="soft" dir="t">
                              <a:rot lat="0" lon="0" rev="10800000"/>
                            </a:lightRig>
                          </a:scene3d>
                          <a:sp3d>
                            <a:bevelT w="27940" h="12700"/>
                            <a:contourClr>
                              <a:srgbClr val="DDDDDD"/>
                            </a:contourClr>
                          </a:sp3d>
                        </a:bodyPr>
                        <a:lstStyle/>
                        <a:p>
                          <a:pPr algn="ctr"/>
                          <a:r>
                            <a:rPr lang="en-US" sz="2000" b="1" spc="150" dirty="0" smtClean="0">
                              <a:ln w="11430"/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effectLst>
                                <a:outerShdw blurRad="25400" algn="tl" rotWithShape="0">
                                  <a:srgbClr val="000000">
                                    <a:alpha val="43000"/>
                                  </a:srgbClr>
                                </a:outerShdw>
                              </a:effectLst>
                            </a:rPr>
                            <a:t>FAS / CS</a:t>
                          </a:r>
                          <a:endParaRPr lang="en-US" sz="2000" b="1" cap="none" spc="150" dirty="0">
                            <a:ln w="11430"/>
                            <a:solidFill>
                              <a:schemeClr val="bg1">
                                <a:lumMod val="85000"/>
                              </a:schemeClr>
                            </a:solidFill>
                            <a:effectLst>
                              <a:outerShdw blurRad="25400" algn="tl" rotWithShape="0">
                                <a:srgbClr val="000000">
                                  <a:alpha val="43000"/>
                                </a:srgbClr>
                              </a:outerShdw>
                            </a:effectLst>
                          </a:endParaRPr>
                        </a:p>
                      </p:txBody>
                    </p:sp>
                    <p:sp>
                      <p:nvSpPr>
                        <p:cNvPr id="136" name="Rectangle 135"/>
                        <p:cNvSpPr/>
                        <p:nvPr/>
                      </p:nvSpPr>
                      <p:spPr>
                        <a:xfrm rot="21289988">
                          <a:off x="3347860" y="3546138"/>
                          <a:ext cx="1552705" cy="461665"/>
                        </a:xfrm>
                        <a:prstGeom prst="rect">
                          <a:avLst/>
                        </a:prstGeom>
                        <a:noFill/>
                        <a:scene3d>
                          <a:camera prst="orthographicFront">
                            <a:rot lat="19800000" lon="18600000" rev="0"/>
                          </a:camera>
                          <a:lightRig rig="threePt" dir="t"/>
                        </a:scene3d>
                      </p:spPr>
                      <p:txBody>
                        <a:bodyPr wrap="square" lIns="91440" tIns="45720" rIns="91440" bIns="45720">
                          <a:spAutoFit/>
                          <a:scene3d>
                            <a:camera prst="orthographicFront"/>
                            <a:lightRig rig="soft" dir="t">
                              <a:rot lat="0" lon="0" rev="10800000"/>
                            </a:lightRig>
                          </a:scene3d>
                          <a:sp3d>
                            <a:bevelT w="27940" h="12700"/>
                            <a:contourClr>
                              <a:srgbClr val="DDDDDD"/>
                            </a:contourClr>
                          </a:sp3d>
                        </a:bodyPr>
                        <a:lstStyle/>
                        <a:p>
                          <a:pPr algn="ctr"/>
                          <a:r>
                            <a:rPr lang="en-US" sz="2400" b="1" cap="none" spc="150" dirty="0" smtClean="0">
                              <a:ln w="11430"/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effectLst>
                                <a:outerShdw blurRad="25400" algn="tl" rotWithShape="0">
                                  <a:srgbClr val="000000">
                                    <a:alpha val="43000"/>
                                  </a:srgbClr>
                                </a:outerShdw>
                              </a:effectLst>
                            </a:rPr>
                            <a:t>CAC</a:t>
                          </a:r>
                          <a:endParaRPr lang="en-US" sz="2400" b="1" cap="none" spc="150" dirty="0">
                            <a:ln w="11430"/>
                            <a:solidFill>
                              <a:schemeClr val="bg1">
                                <a:lumMod val="85000"/>
                              </a:schemeClr>
                            </a:solidFill>
                            <a:effectLst>
                              <a:outerShdw blurRad="25400" algn="tl" rotWithShape="0">
                                <a:srgbClr val="000000">
                                  <a:alpha val="43000"/>
                                </a:srgbClr>
                              </a:outerShdw>
                            </a:effectLst>
                          </a:endParaRPr>
                        </a:p>
                      </p:txBody>
                    </p:sp>
                  </p:grpSp>
                </p:grpSp>
                <p:sp>
                  <p:nvSpPr>
                    <p:cNvPr id="139" name="Rectangle 138"/>
                    <p:cNvSpPr/>
                    <p:nvPr/>
                  </p:nvSpPr>
                  <p:spPr>
                    <a:xfrm>
                      <a:off x="2511817" y="434782"/>
                      <a:ext cx="1552705" cy="461665"/>
                    </a:xfrm>
                    <a:prstGeom prst="rect">
                      <a:avLst/>
                    </a:prstGeom>
                    <a:noFill/>
                    <a:scene3d>
                      <a:camera prst="orthographicFront">
                        <a:rot lat="19800000" lon="18600000" rev="0"/>
                      </a:camera>
                      <a:lightRig rig="threePt" dir="t"/>
                    </a:scene3d>
                  </p:spPr>
                  <p:txBody>
                    <a:bodyPr wrap="square" lIns="91440" tIns="45720" rIns="91440" bIns="45720">
                      <a:spAutoFit/>
                      <a:scene3d>
                        <a:camera prst="orthographicFront"/>
                        <a:lightRig rig="soft" dir="t">
                          <a:rot lat="0" lon="0" rev="10800000"/>
                        </a:lightRig>
                      </a:scene3d>
                      <a:sp3d>
                        <a:bevelT w="27940" h="12700"/>
                        <a:contourClr>
                          <a:srgbClr val="DDDDDD"/>
                        </a:contourClr>
                      </a:sp3d>
                    </a:bodyPr>
                    <a:lstStyle/>
                    <a:p>
                      <a:pPr algn="ctr"/>
                      <a:r>
                        <a:rPr lang="en-US" sz="2400" b="1" cap="none" spc="150" dirty="0" smtClean="0">
                          <a:ln w="11430"/>
                          <a:solidFill>
                            <a:schemeClr val="bg1">
                              <a:lumMod val="85000"/>
                            </a:schemeClr>
                          </a:solidFill>
                          <a:effectLst>
                            <a:outerShdw blurRad="254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</a:rPr>
                        <a:t>voice</a:t>
                      </a:r>
                      <a:endParaRPr lang="en-US" sz="2400" b="1" cap="none" spc="150" dirty="0">
                        <a:ln w="11430"/>
                        <a:solidFill>
                          <a:schemeClr val="bg1">
                            <a:lumMod val="85000"/>
                          </a:schemeClr>
                        </a:solidFill>
                        <a:effectLst>
                          <a:outerShdw blurRad="25400" algn="tl" rotWithShape="0">
                            <a:srgbClr val="000000">
                              <a:alpha val="43000"/>
                            </a:srgbClr>
                          </a:outerShdw>
                        </a:effectLst>
                      </a:endParaRPr>
                    </a:p>
                  </p:txBody>
                </p:sp>
              </p:grpSp>
            </p:grpSp>
          </p:grpSp>
        </p:grpSp>
        <p:sp>
          <p:nvSpPr>
            <p:cNvPr id="146" name="Rectangle 145"/>
            <p:cNvSpPr/>
            <p:nvPr/>
          </p:nvSpPr>
          <p:spPr>
            <a:xfrm rot="21289988">
              <a:off x="6148865" y="4975550"/>
              <a:ext cx="1552705" cy="461665"/>
            </a:xfrm>
            <a:prstGeom prst="rect">
              <a:avLst/>
            </a:prstGeom>
            <a:noFill/>
            <a:scene3d>
              <a:camera prst="orthographicFront">
                <a:rot lat="19800000" lon="18600000" rev="0"/>
              </a:camera>
              <a:lightRig rig="threePt" dir="t"/>
            </a:scene3d>
          </p:spPr>
          <p:txBody>
            <a:bodyPr wrap="square" lIns="91440" tIns="45720" rIns="91440" bIns="45720">
              <a:spAutoFit/>
              <a:scene3d>
                <a:camera prst="orthographicFront"/>
                <a:lightRig rig="soft" dir="t">
                  <a:rot lat="0" lon="0" rev="10800000"/>
                </a:lightRig>
              </a:scene3d>
              <a:sp3d>
                <a:bevelT w="27940" h="12700"/>
                <a:contourClr>
                  <a:srgbClr val="DDDDDD"/>
                </a:contourClr>
              </a:sp3d>
            </a:bodyPr>
            <a:lstStyle/>
            <a:p>
              <a:pPr algn="ctr"/>
              <a:r>
                <a:rPr lang="en-US" sz="2400" b="1" cap="none" spc="150" dirty="0" smtClean="0">
                  <a:ln w="11430"/>
                  <a:solidFill>
                    <a:schemeClr val="bg1">
                      <a:lumMod val="85000"/>
                    </a:schemeClr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</a:rPr>
                <a:t>CAC</a:t>
              </a:r>
              <a:endParaRPr lang="en-US" sz="2400" b="1" cap="none" spc="150" dirty="0">
                <a:ln w="11430"/>
                <a:solidFill>
                  <a:schemeClr val="bg1">
                    <a:lumMod val="85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9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850" y="47298"/>
            <a:ext cx="9328150" cy="709612"/>
          </a:xfrm>
        </p:spPr>
        <p:txBody>
          <a:bodyPr/>
          <a:lstStyle/>
          <a:p>
            <a:r>
              <a:rPr lang="en-US" dirty="0" smtClean="0"/>
              <a:t>Paradigm shift in DCIS Comms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6483" y="1066800"/>
            <a:ext cx="9481675" cy="5207186"/>
          </a:xfrm>
        </p:spPr>
        <p:txBody>
          <a:bodyPr/>
          <a:lstStyle/>
          <a:p>
            <a:r>
              <a:rPr lang="en-GB" dirty="0" smtClean="0"/>
              <a:t>The </a:t>
            </a:r>
            <a:r>
              <a:rPr lang="en-GB" dirty="0" smtClean="0">
                <a:solidFill>
                  <a:srgbClr val="FF6600"/>
                </a:solidFill>
              </a:rPr>
              <a:t>Deployed Joint Staff Element </a:t>
            </a:r>
            <a:r>
              <a:rPr lang="en-GB" dirty="0" smtClean="0"/>
              <a:t>(DJSE) concept introduces the notion of </a:t>
            </a:r>
            <a:r>
              <a:rPr lang="en-GB" i="1" dirty="0" smtClean="0">
                <a:solidFill>
                  <a:srgbClr val="FF6600"/>
                </a:solidFill>
              </a:rPr>
              <a:t>reachback</a:t>
            </a:r>
            <a:endParaRPr lang="en-GB" dirty="0" smtClean="0">
              <a:solidFill>
                <a:srgbClr val="FF6600"/>
              </a:solidFill>
            </a:endParaRPr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Joint </a:t>
            </a:r>
            <a:r>
              <a:rPr lang="en-GB" b="1" dirty="0" smtClean="0">
                <a:solidFill>
                  <a:srgbClr val="FF6600"/>
                </a:solidFill>
              </a:rPr>
              <a:t>HQ</a:t>
            </a:r>
            <a:r>
              <a:rPr lang="en-GB" dirty="0" smtClean="0"/>
              <a:t> (JHQ), </a:t>
            </a:r>
            <a:r>
              <a:rPr lang="en-GB" b="1" dirty="0" smtClean="0">
                <a:solidFill>
                  <a:srgbClr val="FF6600"/>
                </a:solidFill>
              </a:rPr>
              <a:t>split </a:t>
            </a:r>
            <a:r>
              <a:rPr lang="en-GB" dirty="0" smtClean="0"/>
              <a:t>between a</a:t>
            </a:r>
            <a:r>
              <a:rPr lang="en-GB" b="1" dirty="0" smtClean="0">
                <a:solidFill>
                  <a:srgbClr val="FF6600"/>
                </a:solidFill>
              </a:rPr>
              <a:t> static Main HQ </a:t>
            </a:r>
            <a:r>
              <a:rPr lang="en-GB" dirty="0" smtClean="0"/>
              <a:t>and a </a:t>
            </a:r>
            <a:r>
              <a:rPr lang="en-GB" b="1" dirty="0" smtClean="0">
                <a:solidFill>
                  <a:srgbClr val="FF6600"/>
                </a:solidFill>
              </a:rPr>
              <a:t>deployable forward HQ</a:t>
            </a:r>
            <a:r>
              <a:rPr lang="en-GB" dirty="0" smtClean="0"/>
              <a:t>, provided by the DJSE</a:t>
            </a:r>
          </a:p>
          <a:p>
            <a:pPr lvl="1"/>
            <a:r>
              <a:rPr lang="en-GB" b="1" dirty="0" smtClean="0">
                <a:solidFill>
                  <a:srgbClr val="FF6600"/>
                </a:solidFill>
              </a:rPr>
              <a:t>Seamless C2 </a:t>
            </a:r>
            <a:r>
              <a:rPr lang="en-GB" dirty="0" smtClean="0"/>
              <a:t>between both, working as a </a:t>
            </a:r>
            <a:r>
              <a:rPr lang="en-GB" b="1" u="sng" dirty="0" smtClean="0">
                <a:solidFill>
                  <a:srgbClr val="FF6600"/>
                </a:solidFill>
              </a:rPr>
              <a:t>virtual single entity</a:t>
            </a:r>
            <a:r>
              <a:rPr lang="en-GB" dirty="0" smtClean="0"/>
              <a:t>, over high-capacity satcom links</a:t>
            </a:r>
          </a:p>
          <a:p>
            <a:endParaRPr lang="en-GB" dirty="0" smtClean="0"/>
          </a:p>
          <a:p>
            <a:r>
              <a:rPr lang="en-GB" dirty="0" smtClean="0"/>
              <a:t>This concept puts high demands on the satcom channels, both in terms of</a:t>
            </a:r>
            <a:r>
              <a:rPr lang="en-GB" dirty="0" smtClean="0">
                <a:solidFill>
                  <a:srgbClr val="FF6600"/>
                </a:solidFill>
              </a:rPr>
              <a:t> bandwidth</a:t>
            </a:r>
            <a:r>
              <a:rPr lang="en-GB" dirty="0" smtClean="0"/>
              <a:t>, and </a:t>
            </a:r>
            <a:r>
              <a:rPr lang="en-GB" dirty="0" smtClean="0">
                <a:solidFill>
                  <a:srgbClr val="FF6600"/>
                </a:solidFill>
              </a:rPr>
              <a:t>availability</a:t>
            </a:r>
          </a:p>
          <a:p>
            <a:pPr lvl="1"/>
            <a:r>
              <a:rPr lang="en-GB" dirty="0" smtClean="0"/>
              <a:t>What happens when </a:t>
            </a:r>
            <a:r>
              <a:rPr lang="en-GB" b="1" dirty="0" smtClean="0"/>
              <a:t>capacity drops</a:t>
            </a:r>
            <a:r>
              <a:rPr lang="en-GB" dirty="0" smtClean="0"/>
              <a:t> or in case of an </a:t>
            </a:r>
            <a:r>
              <a:rPr lang="en-GB" b="1" dirty="0" smtClean="0"/>
              <a:t>outage</a:t>
            </a:r>
            <a:r>
              <a:rPr lang="en-GB" dirty="0" smtClean="0"/>
              <a:t> ?</a:t>
            </a:r>
          </a:p>
          <a:p>
            <a:pPr lvl="1"/>
            <a:r>
              <a:rPr lang="en-GB" dirty="0" smtClean="0"/>
              <a:t>Adding </a:t>
            </a:r>
            <a:r>
              <a:rPr lang="en-GB" b="1" dirty="0" smtClean="0"/>
              <a:t>redundancy</a:t>
            </a:r>
            <a:r>
              <a:rPr lang="en-GB" dirty="0" smtClean="0"/>
              <a:t> and </a:t>
            </a:r>
            <a:r>
              <a:rPr lang="en-GB" b="1" dirty="0" smtClean="0"/>
              <a:t>diversity </a:t>
            </a:r>
            <a:r>
              <a:rPr lang="en-GB" dirty="0" smtClean="0"/>
              <a:t>comes at a cost</a:t>
            </a:r>
          </a:p>
          <a:p>
            <a:pPr lvl="1"/>
            <a:r>
              <a:rPr lang="en-GB" dirty="0" smtClean="0"/>
              <a:t>Carefully </a:t>
            </a:r>
            <a:r>
              <a:rPr lang="en-GB" b="1" dirty="0" smtClean="0"/>
              <a:t>plan and manage </a:t>
            </a:r>
            <a:r>
              <a:rPr lang="en-GB" dirty="0" smtClean="0"/>
              <a:t>how information is distributed, and </a:t>
            </a:r>
            <a:r>
              <a:rPr lang="en-GB" b="1" dirty="0" smtClean="0"/>
              <a:t>tailor application behaviour </a:t>
            </a:r>
            <a:r>
              <a:rPr lang="en-GB" dirty="0" smtClean="0"/>
              <a:t>to the available WAN capacity</a:t>
            </a:r>
            <a:endParaRPr lang="en-GB" dirty="0" smtClean="0">
              <a:solidFill>
                <a:srgbClr val="FF66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84550" y="6351555"/>
            <a:ext cx="3136900" cy="476250"/>
          </a:xfrm>
        </p:spPr>
        <p:txBody>
          <a:bodyPr/>
          <a:lstStyle/>
          <a:p>
            <a:pPr>
              <a:defRPr/>
            </a:pPr>
            <a:r>
              <a:rPr lang="en-US" smtClean="0"/>
              <a:t>NATO UNCLASSIFIED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0F26F1-3BB3-456F-A53E-19DF9320130E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66725" y="-990600"/>
          <a:ext cx="11407775" cy="830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NATO UNCLASSIFIED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0F26F1-3BB3-456F-A53E-19DF9320130E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 bwMode="black">
          <a:xfrm>
            <a:off x="4614530" y="0"/>
            <a:ext cx="5139070" cy="172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10800" rIns="36000" bIns="108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17006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DCIS Reachback</a:t>
            </a:r>
            <a:r>
              <a:rPr kumimoji="0" lang="en-US" sz="3200" b="1" i="0" u="none" strike="noStrike" kern="0" cap="none" spc="0" normalizeH="0" noProof="0" dirty="0" smtClean="0">
                <a:ln>
                  <a:noFill/>
                </a:ln>
                <a:solidFill>
                  <a:srgbClr val="17006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&amp; SOA </a:t>
            </a:r>
          </a:p>
          <a:p>
            <a:pPr marL="0" marR="0" lvl="0" indent="0" algn="r" defTabSz="914400" rtl="0" eaLnBrk="0" fontAlgn="base" latinLnBrk="0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17006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Pros/Cons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rgbClr val="17006C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F93032F3-C262-413F-AAD8-5B3E393B8F3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graphicEl>
                                              <a:dgm id="{F93032F3-C262-413F-AAD8-5B3E393B8F3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graphicEl>
                                              <a:dgm id="{F93032F3-C262-413F-AAD8-5B3E393B8F3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A37D5F42-0A62-45F3-AF2C-1E931ECA72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graphicEl>
                                              <a:dgm id="{A37D5F42-0A62-45F3-AF2C-1E931ECA72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graphicEl>
                                              <a:dgm id="{A37D5F42-0A62-45F3-AF2C-1E931ECA72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BC9F39E0-1E52-4D74-9CBE-A1B82714CB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graphicEl>
                                              <a:dgm id="{BC9F39E0-1E52-4D74-9CBE-A1B82714CB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graphicEl>
                                              <a:dgm id="{BC9F39E0-1E52-4D74-9CBE-A1B82714CB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5E68702E-8D6F-4608-A9BB-DEB9DB1ACB9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graphicEl>
                                              <a:dgm id="{5E68702E-8D6F-4608-A9BB-DEB9DB1ACB9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graphicEl>
                                              <a:dgm id="{5E68702E-8D6F-4608-A9BB-DEB9DB1ACB9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65746BB2-DBBF-4F3D-869E-69BAC0B612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graphicEl>
                                              <a:dgm id="{65746BB2-DBBF-4F3D-869E-69BAC0B612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graphicEl>
                                              <a:dgm id="{65746BB2-DBBF-4F3D-869E-69BAC0B612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E609A12D-98AE-4A64-AD3E-22165FA53C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graphicEl>
                                              <a:dgm id="{E609A12D-98AE-4A64-AD3E-22165FA53C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graphicEl>
                                              <a:dgm id="{E609A12D-98AE-4A64-AD3E-22165FA53C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8B985038-8DF9-4183-9633-552431DAB5A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graphicEl>
                                              <a:dgm id="{8B985038-8DF9-4183-9633-552431DAB5A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graphicEl>
                                              <a:dgm id="{8B985038-8DF9-4183-9633-552431DAB5A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7D1086F6-1870-4C71-9773-5B9C17708A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graphicEl>
                                              <a:dgm id="{7D1086F6-1870-4C71-9773-5B9C17708A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graphicEl>
                                              <a:dgm id="{7D1086F6-1870-4C71-9773-5B9C17708A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70730CA6-46F9-43FD-B79E-D61ECE3BD7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graphicEl>
                                              <a:dgm id="{70730CA6-46F9-43FD-B79E-D61ECE3BD7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graphicEl>
                                              <a:dgm id="{70730CA6-46F9-43FD-B79E-D61ECE3BD7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"/>
                            </p:stCondLst>
                            <p:childTnLst>
                              <p:par>
                                <p:cTn id="5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0CD94A72-D88A-4547-A510-C67C999F88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>
                                            <p:graphicEl>
                                              <a:dgm id="{0CD94A72-D88A-4547-A510-C67C999F88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>
                                            <p:graphicEl>
                                              <a:dgm id="{0CD94A72-D88A-4547-A510-C67C999F88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 uiExpand="1">
        <p:bldSub>
          <a:bldDgm bld="lvlOne"/>
        </p:bldSub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850" y="187732"/>
            <a:ext cx="9328150" cy="709612"/>
          </a:xfrm>
        </p:spPr>
        <p:txBody>
          <a:bodyPr/>
          <a:lstStyle/>
          <a:p>
            <a:r>
              <a:rPr lang="en-US" dirty="0" smtClean="0"/>
              <a:t>The role of satcom in DCIS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84550" y="6355587"/>
            <a:ext cx="3136900" cy="476250"/>
          </a:xfrm>
        </p:spPr>
        <p:txBody>
          <a:bodyPr/>
          <a:lstStyle/>
          <a:p>
            <a:pPr>
              <a:defRPr/>
            </a:pPr>
            <a:r>
              <a:rPr lang="en-US" smtClean="0"/>
              <a:t>NATO UNCLASSIFIED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0F26F1-3BB3-456F-A53E-19DF9320130E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516565" y="1060506"/>
            <a:ext cx="8915400" cy="5573440"/>
          </a:xfrm>
        </p:spPr>
        <p:txBody>
          <a:bodyPr/>
          <a:lstStyle/>
          <a:p>
            <a:r>
              <a:rPr lang="en-GB" dirty="0" smtClean="0"/>
              <a:t>Satcom is </a:t>
            </a:r>
            <a:r>
              <a:rPr lang="en-GB" dirty="0" smtClean="0">
                <a:solidFill>
                  <a:srgbClr val="FF6600"/>
                </a:solidFill>
              </a:rPr>
              <a:t>paramount in the NRF context</a:t>
            </a:r>
          </a:p>
          <a:p>
            <a:pPr lvl="1"/>
            <a:r>
              <a:rPr lang="en-GB" dirty="0" smtClean="0"/>
              <a:t>Entry force has no other means to communicate with the static component</a:t>
            </a:r>
          </a:p>
          <a:p>
            <a:pPr lvl="1"/>
            <a:r>
              <a:rPr lang="en-GB" dirty="0" smtClean="0"/>
              <a:t>Satcom provides mobility and intra-theatre communications anywhere</a:t>
            </a:r>
          </a:p>
          <a:p>
            <a:pPr lvl="1"/>
            <a:r>
              <a:rPr lang="en-GB" dirty="0" smtClean="0"/>
              <a:t>Only satcom can support critical voice and data nets over wide areas, intra theatre, and inter theatre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Upcoming </a:t>
            </a:r>
            <a:r>
              <a:rPr lang="en-GB" dirty="0" smtClean="0">
                <a:solidFill>
                  <a:srgbClr val="FF6600"/>
                </a:solidFill>
              </a:rPr>
              <a:t>quest for satcom capacity </a:t>
            </a:r>
            <a:r>
              <a:rPr lang="en-GB" dirty="0" smtClean="0"/>
              <a:t>to assure access over multiple regions and  theatres of operation</a:t>
            </a:r>
          </a:p>
          <a:p>
            <a:pPr lvl="1"/>
            <a:r>
              <a:rPr lang="en-GB" dirty="0" smtClean="0"/>
              <a:t>Core capacity provided by military satellites, augmented by commercial satcom as required</a:t>
            </a:r>
          </a:p>
          <a:p>
            <a:endParaRPr lang="en-GB" dirty="0" smtClean="0"/>
          </a:p>
          <a:p>
            <a:r>
              <a:rPr lang="en-GB" dirty="0" smtClean="0">
                <a:solidFill>
                  <a:srgbClr val="FF6600"/>
                </a:solidFill>
              </a:rPr>
              <a:t>Cross-support</a:t>
            </a:r>
            <a:r>
              <a:rPr lang="en-GB" dirty="0" smtClean="0"/>
              <a:t> and </a:t>
            </a:r>
            <a:r>
              <a:rPr lang="en-GB" dirty="0" smtClean="0">
                <a:solidFill>
                  <a:srgbClr val="FF6600"/>
                </a:solidFill>
              </a:rPr>
              <a:t>Cross-provision</a:t>
            </a:r>
            <a:r>
              <a:rPr lang="en-GB" dirty="0" smtClean="0"/>
              <a:t> agreements with Nations, to reduce duplication and deployment costs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515770" y="6318686"/>
            <a:ext cx="2311400" cy="476250"/>
          </a:xfrm>
        </p:spPr>
        <p:txBody>
          <a:bodyPr/>
          <a:lstStyle/>
          <a:p>
            <a:pPr>
              <a:defRPr/>
            </a:pPr>
            <a:fld id="{D466CE80-DA48-43D4-8032-4B1D32AE3566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pic>
        <p:nvPicPr>
          <p:cNvPr id="31" name="Picture 4"/>
          <p:cNvPicPr>
            <a:picLocks noChangeAspect="1" noChangeArrowheads="1"/>
          </p:cNvPicPr>
          <p:nvPr/>
        </p:nvPicPr>
        <p:blipFill>
          <a:blip r:embed="rId3">
            <a:lum bright="-20000" contrast="40000"/>
          </a:blip>
          <a:srcRect/>
          <a:stretch>
            <a:fillRect/>
          </a:stretch>
        </p:blipFill>
        <p:spPr bwMode="auto">
          <a:xfrm>
            <a:off x="2888561" y="699572"/>
            <a:ext cx="7946133" cy="5116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isometricLeftDown">
              <a:rot lat="1800000" lon="2400000" rev="0"/>
            </a:camera>
            <a:lightRig rig="threePt" dir="t"/>
          </a:scene3d>
        </p:spPr>
      </p:pic>
      <p:sp>
        <p:nvSpPr>
          <p:cNvPr id="32" name="Rectangle 31"/>
          <p:cNvSpPr/>
          <p:nvPr/>
        </p:nvSpPr>
        <p:spPr bwMode="auto">
          <a:xfrm>
            <a:off x="4595810" y="4271472"/>
            <a:ext cx="1714512" cy="2286016"/>
          </a:xfrm>
          <a:prstGeom prst="rect">
            <a:avLst/>
          </a:prstGeom>
          <a:solidFill>
            <a:srgbClr val="667B17"/>
          </a:solidFill>
          <a:ln w="50800" cap="flat" cmpd="sng" algn="ctr">
            <a:solidFill>
              <a:srgbClr val="667B17"/>
            </a:solidFill>
            <a:prstDash val="solid"/>
            <a:round/>
            <a:headEnd type="none" w="sm" len="sm"/>
            <a:tailEnd type="none" w="sm" len="sm"/>
          </a:ln>
          <a:effectLst/>
          <a:scene3d>
            <a:camera prst="orthographicFront">
              <a:rot lat="2340000" lon="2580000" rev="4020000"/>
            </a:camera>
            <a:lightRig rig="threePt" dir="t"/>
          </a:scene3d>
        </p:spPr>
        <p:txBody>
          <a:bodyPr vert="vert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Extended Core</a:t>
            </a:r>
          </a:p>
        </p:txBody>
      </p:sp>
      <p:sp>
        <p:nvSpPr>
          <p:cNvPr id="33" name="Rectangle 32"/>
          <p:cNvSpPr/>
          <p:nvPr/>
        </p:nvSpPr>
        <p:spPr bwMode="auto">
          <a:xfrm>
            <a:off x="3102875" y="3914282"/>
            <a:ext cx="1714512" cy="1643074"/>
          </a:xfrm>
          <a:prstGeom prst="rect">
            <a:avLst/>
          </a:prstGeom>
          <a:solidFill>
            <a:srgbClr val="666633"/>
          </a:solidFill>
          <a:ln w="50800" cap="flat" cmpd="sng" algn="ctr">
            <a:solidFill>
              <a:srgbClr val="666633"/>
            </a:solidFill>
            <a:prstDash val="solid"/>
            <a:round/>
            <a:headEnd type="none" w="sm" len="sm"/>
            <a:tailEnd type="none" w="sm" len="sm"/>
          </a:ln>
          <a:effectLst/>
          <a:scene3d>
            <a:camera prst="orthographicFront">
              <a:rot lat="2340000" lon="2580000" rev="4020000"/>
            </a:camera>
            <a:lightRig rig="threePt" dir="t"/>
          </a:scene3d>
        </p:spPr>
        <p:txBody>
          <a:bodyPr vert="vert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7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Military Core</a:t>
            </a:r>
          </a:p>
        </p:txBody>
      </p:sp>
      <p:sp>
        <p:nvSpPr>
          <p:cNvPr id="34" name="Rectangle 33"/>
          <p:cNvSpPr/>
          <p:nvPr/>
        </p:nvSpPr>
        <p:spPr bwMode="auto">
          <a:xfrm>
            <a:off x="6453198" y="4985852"/>
            <a:ext cx="1643074" cy="2428892"/>
          </a:xfrm>
          <a:prstGeom prst="rect">
            <a:avLst/>
          </a:prstGeom>
          <a:solidFill>
            <a:srgbClr val="A5A351"/>
          </a:solidFill>
          <a:ln w="50800" cap="flat" cmpd="sng" algn="ctr">
            <a:solidFill>
              <a:srgbClr val="B0AE5E"/>
            </a:solidFill>
            <a:prstDash val="solid"/>
            <a:round/>
            <a:headEnd type="none" w="sm" len="sm"/>
            <a:tailEnd type="none" w="sm" len="sm"/>
          </a:ln>
          <a:effectLst/>
          <a:scene3d>
            <a:camera prst="orthographicFront">
              <a:rot lat="2340000" lon="2580000" rev="4020000"/>
            </a:camera>
            <a:lightRig rig="threePt" dir="t"/>
          </a:scene3d>
        </p:spPr>
        <p:txBody>
          <a:bodyPr vert="vert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b="1" dirty="0" smtClean="0">
                <a:solidFill>
                  <a:schemeClr val="bg1"/>
                </a:solidFill>
              </a:rPr>
              <a:t>Augmentation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/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b="1" dirty="0" smtClean="0">
                <a:solidFill>
                  <a:schemeClr val="bg1"/>
                </a:solidFill>
              </a:rPr>
              <a:t>Commercial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011519" y="3842844"/>
            <a:ext cx="2084225" cy="83099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>
                <a:rot lat="2280000" lon="2580000" rev="4020000"/>
              </a:camera>
              <a:lightRig rig="threePt" dir="t"/>
            </a:scene3d>
          </a:bodyPr>
          <a:lstStyle/>
          <a:p>
            <a:pPr algn="ctr"/>
            <a:r>
              <a:rPr lang="en-US" sz="2400" b="1" dirty="0" smtClean="0">
                <a:solidFill>
                  <a:srgbClr val="666633"/>
                </a:solidFill>
              </a:rPr>
              <a:t>Capacity</a:t>
            </a:r>
          </a:p>
          <a:p>
            <a:r>
              <a:rPr lang="en-US" sz="2400" b="1" dirty="0" smtClean="0">
                <a:solidFill>
                  <a:srgbClr val="666633"/>
                </a:solidFill>
              </a:rPr>
              <a:t>Procurement</a:t>
            </a:r>
            <a:endParaRPr lang="en-US" sz="2400" b="1" dirty="0">
              <a:solidFill>
                <a:srgbClr val="666633"/>
              </a:solidFill>
            </a:endParaRPr>
          </a:p>
        </p:txBody>
      </p:sp>
      <p:cxnSp>
        <p:nvCxnSpPr>
          <p:cNvPr id="36" name="Straight Connector 35"/>
          <p:cNvCxnSpPr/>
          <p:nvPr/>
        </p:nvCxnSpPr>
        <p:spPr bwMode="auto">
          <a:xfrm rot="10800000">
            <a:off x="8810652" y="5985985"/>
            <a:ext cx="785818" cy="357191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bg2">
                <a:lumMod val="10000"/>
              </a:schemeClr>
            </a:solidFill>
            <a:prstDash val="solid"/>
            <a:round/>
            <a:headEnd type="triangle" w="med" len="med"/>
            <a:tailEnd type="none" w="med" len="med"/>
          </a:ln>
          <a:effectLst/>
        </p:spPr>
      </p:cxnSp>
      <p:sp>
        <p:nvSpPr>
          <p:cNvPr id="37" name="TextBox 36"/>
          <p:cNvSpPr txBox="1"/>
          <p:nvPr/>
        </p:nvSpPr>
        <p:spPr>
          <a:xfrm>
            <a:off x="8742166" y="5816327"/>
            <a:ext cx="1140056" cy="400110"/>
          </a:xfrm>
          <a:prstGeom prst="rect">
            <a:avLst/>
          </a:prstGeom>
          <a:noFill/>
          <a:scene3d>
            <a:camera prst="orthographicFront">
              <a:rot lat="1800000" lon="2400000" rev="0"/>
            </a:camera>
            <a:lightRig rig="threePt" dir="t"/>
          </a:scene3d>
        </p:spPr>
        <p:txBody>
          <a:bodyPr wrap="none" rtlCol="0">
            <a:spAutoFit/>
            <a:scene3d>
              <a:camera prst="orthographicFront">
                <a:rot lat="2280000" lon="2580000" rev="4020000"/>
              </a:camera>
              <a:lightRig rig="threePt" dir="t"/>
            </a:scene3d>
          </a:bodyPr>
          <a:lstStyle/>
          <a:p>
            <a:r>
              <a:rPr lang="en-US" sz="2000" dirty="0" smtClean="0">
                <a:solidFill>
                  <a:schemeClr val="bg2">
                    <a:lumMod val="10000"/>
                  </a:schemeClr>
                </a:solidFill>
              </a:rPr>
              <a:t>distance</a:t>
            </a:r>
            <a:endParaRPr lang="en-US" sz="20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0" name="Title 1"/>
          <p:cNvSpPr>
            <a:spLocks noGrp="1"/>
          </p:cNvSpPr>
          <p:nvPr>
            <p:ph type="title"/>
          </p:nvPr>
        </p:nvSpPr>
        <p:spPr>
          <a:xfrm>
            <a:off x="0" y="2056894"/>
            <a:ext cx="1785950" cy="709612"/>
          </a:xfrm>
        </p:spPr>
        <p:txBody>
          <a:bodyPr/>
          <a:lstStyle/>
          <a:p>
            <a:pPr algn="ctr"/>
            <a:r>
              <a:rPr lang="en-US" sz="3000" dirty="0" smtClean="0"/>
              <a:t>NATO Satcom Reach</a:t>
            </a:r>
            <a:br>
              <a:rPr lang="en-US" sz="3000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rgbClr val="C00000"/>
                </a:solidFill>
              </a:rPr>
              <a:t>Assured Access Risk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0" dirty="0" smtClean="0"/>
              <a:t>vs.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chemeClr val="tx1">
                    <a:lumMod val="75000"/>
                  </a:schemeClr>
                </a:solidFill>
              </a:rPr>
              <a:t>Assured Capacity Cost</a:t>
            </a:r>
            <a:endParaRPr lang="en-US" dirty="0">
              <a:solidFill>
                <a:schemeClr val="tx1">
                  <a:lumMod val="75000"/>
                </a:schemeClr>
              </a:solidFill>
            </a:endParaRPr>
          </a:p>
        </p:txBody>
      </p:sp>
      <p:grpSp>
        <p:nvGrpSpPr>
          <p:cNvPr id="51" name="Group 50"/>
          <p:cNvGrpSpPr/>
          <p:nvPr/>
        </p:nvGrpSpPr>
        <p:grpSpPr>
          <a:xfrm>
            <a:off x="952472" y="2914150"/>
            <a:ext cx="4286280" cy="6715172"/>
            <a:chOff x="844289" y="3178967"/>
            <a:chExt cx="4286280" cy="6393701"/>
          </a:xfrm>
        </p:grpSpPr>
        <p:sp>
          <p:nvSpPr>
            <p:cNvPr id="52" name="Rectangle 51"/>
            <p:cNvSpPr/>
            <p:nvPr/>
          </p:nvSpPr>
          <p:spPr bwMode="auto">
            <a:xfrm>
              <a:off x="4167182" y="3178967"/>
              <a:ext cx="963387" cy="6393701"/>
            </a:xfrm>
            <a:prstGeom prst="rect">
              <a:avLst/>
            </a:prstGeom>
            <a:gradFill flip="none" rotWithShape="1">
              <a:gsLst>
                <a:gs pos="24000">
                  <a:srgbClr val="FF0000"/>
                </a:gs>
                <a:gs pos="65000">
                  <a:schemeClr val="bg1"/>
                </a:gs>
              </a:gsLst>
              <a:lin ang="5400000" scaled="0"/>
              <a:tileRect/>
            </a:gradFill>
            <a:ln w="50800" cap="flat" cmpd="sng" algn="ctr">
              <a:noFill/>
              <a:prstDash val="solid"/>
              <a:round/>
              <a:headEnd type="none" w="sm" len="sm"/>
              <a:tailEnd type="none" w="sm" len="sm"/>
            </a:ln>
            <a:effectLst/>
            <a:scene3d>
              <a:camera prst="orthographicFront">
                <a:rot lat="2340000" lon="2580000" rev="4020000"/>
              </a:camera>
              <a:lightRig rig="threePt" dir="t"/>
            </a:scene3d>
          </p:spPr>
          <p:txBody>
            <a:bodyPr vert="vert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7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844289" y="4947437"/>
              <a:ext cx="1705916" cy="830997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>
                  <a:rot lat="2280000" lon="2580000" rev="4020000"/>
                </a:camera>
                <a:lightRig rig="threePt" dir="t"/>
              </a:scene3d>
            </a:bodyPr>
            <a:lstStyle/>
            <a:p>
              <a:pPr algn="ctr"/>
              <a:r>
                <a:rPr lang="en-US" sz="2400" b="1" dirty="0" smtClean="0">
                  <a:solidFill>
                    <a:srgbClr val="FF0000"/>
                  </a:solidFill>
                </a:rPr>
                <a:t>Satellite</a:t>
              </a:r>
            </a:p>
            <a:p>
              <a:r>
                <a:rPr lang="en-US" sz="2400" b="1" dirty="0" smtClean="0">
                  <a:solidFill>
                    <a:srgbClr val="FF0000"/>
                  </a:solidFill>
                </a:rPr>
                <a:t>Hardening</a:t>
              </a:r>
              <a:endParaRPr lang="en-US" sz="24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2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92687" y="6287154"/>
            <a:ext cx="3136900" cy="476250"/>
          </a:xfrm>
        </p:spPr>
        <p:txBody>
          <a:bodyPr/>
          <a:lstStyle/>
          <a:p>
            <a:pPr>
              <a:defRPr/>
            </a:pPr>
            <a:r>
              <a:rPr lang="en-US" smtClean="0"/>
              <a:t>NATO UNCLASSIFIED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34" grpId="0" animBg="1"/>
      <p:bldP spid="3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935" y="251527"/>
            <a:ext cx="9328150" cy="709612"/>
          </a:xfrm>
        </p:spPr>
        <p:txBody>
          <a:bodyPr/>
          <a:lstStyle/>
          <a:p>
            <a:r>
              <a:rPr lang="en-US" dirty="0" smtClean="0"/>
              <a:t>The role of satcom in DCIS</a:t>
            </a:r>
            <a:r>
              <a:rPr lang="en-US" b="0" dirty="0" smtClean="0"/>
              <a:t> (cont.)</a:t>
            </a:r>
            <a:endParaRPr lang="en-GB" b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8340" y="1089839"/>
            <a:ext cx="9180329" cy="5271049"/>
          </a:xfrm>
        </p:spPr>
        <p:txBody>
          <a:bodyPr/>
          <a:lstStyle/>
          <a:p>
            <a:r>
              <a:rPr lang="en-GB" dirty="0" smtClean="0"/>
              <a:t>Satcom links no longer mirror the chain of command</a:t>
            </a:r>
          </a:p>
          <a:p>
            <a:pPr lvl="1"/>
            <a:endParaRPr lang="en-GB" dirty="0" smtClean="0"/>
          </a:p>
          <a:p>
            <a:pPr lvl="1"/>
            <a:r>
              <a:rPr lang="en-GB" b="1" dirty="0" smtClean="0">
                <a:solidFill>
                  <a:srgbClr val="FF6600"/>
                </a:solidFill>
              </a:rPr>
              <a:t>Star networking </a:t>
            </a:r>
            <a:r>
              <a:rPr lang="en-GB" dirty="0" smtClean="0"/>
              <a:t>driven by </a:t>
            </a:r>
            <a:r>
              <a:rPr lang="en-GB" b="1" dirty="0" smtClean="0">
                <a:solidFill>
                  <a:srgbClr val="FF6600"/>
                </a:solidFill>
              </a:rPr>
              <a:t>client-server</a:t>
            </a:r>
            <a:r>
              <a:rPr lang="en-GB" dirty="0" smtClean="0"/>
              <a:t> architecture</a:t>
            </a:r>
          </a:p>
          <a:p>
            <a:pPr lvl="1"/>
            <a:r>
              <a:rPr lang="en-GB" b="1" dirty="0" smtClean="0">
                <a:solidFill>
                  <a:srgbClr val="FF6600"/>
                </a:solidFill>
              </a:rPr>
              <a:t>Meshed networking </a:t>
            </a:r>
            <a:r>
              <a:rPr lang="en-GB" dirty="0" smtClean="0"/>
              <a:t>driven by </a:t>
            </a:r>
            <a:r>
              <a:rPr lang="en-GB" b="1" dirty="0" smtClean="0">
                <a:solidFill>
                  <a:srgbClr val="FF6600"/>
                </a:solidFill>
              </a:rPr>
              <a:t>NNEC and SOA</a:t>
            </a:r>
          </a:p>
          <a:p>
            <a:endParaRPr lang="en-GB" dirty="0" smtClean="0"/>
          </a:p>
          <a:p>
            <a:r>
              <a:rPr lang="en-GB" dirty="0" smtClean="0"/>
              <a:t>Satcom network topology organised in four tiers (static </a:t>
            </a:r>
            <a:r>
              <a:rPr lang="en-GB" dirty="0" smtClean="0">
                <a:solidFill>
                  <a:srgbClr val="FF6600"/>
                </a:solidFill>
              </a:rPr>
              <a:t>backhaul</a:t>
            </a:r>
            <a:r>
              <a:rPr lang="en-GB" dirty="0" smtClean="0"/>
              <a:t>, intra-theatre </a:t>
            </a:r>
            <a:r>
              <a:rPr lang="en-GB" dirty="0" smtClean="0">
                <a:solidFill>
                  <a:srgbClr val="FF6600"/>
                </a:solidFill>
              </a:rPr>
              <a:t>backbone</a:t>
            </a:r>
            <a:r>
              <a:rPr lang="en-GB" dirty="0" smtClean="0"/>
              <a:t>, </a:t>
            </a:r>
            <a:r>
              <a:rPr lang="en-GB" dirty="0" smtClean="0">
                <a:solidFill>
                  <a:srgbClr val="FF6600"/>
                </a:solidFill>
              </a:rPr>
              <a:t>mesh</a:t>
            </a:r>
            <a:r>
              <a:rPr lang="en-GB" dirty="0" smtClean="0"/>
              <a:t> and </a:t>
            </a:r>
            <a:r>
              <a:rPr lang="en-GB" dirty="0" smtClean="0">
                <a:solidFill>
                  <a:srgbClr val="FF6600"/>
                </a:solidFill>
              </a:rPr>
              <a:t>broadcast</a:t>
            </a:r>
            <a:r>
              <a:rPr lang="en-GB" dirty="0" smtClean="0"/>
              <a:t>)</a:t>
            </a:r>
          </a:p>
          <a:p>
            <a:endParaRPr lang="en-GB" dirty="0" smtClean="0"/>
          </a:p>
          <a:p>
            <a:r>
              <a:rPr lang="en-GB" dirty="0" smtClean="0"/>
              <a:t>Assured Access under the Reachback/DJSE paradigm requires </a:t>
            </a:r>
            <a:r>
              <a:rPr lang="en-GB" dirty="0" smtClean="0">
                <a:solidFill>
                  <a:srgbClr val="FF6600"/>
                </a:solidFill>
              </a:rPr>
              <a:t>mirroring of content </a:t>
            </a:r>
            <a:r>
              <a:rPr lang="en-GB" dirty="0" smtClean="0"/>
              <a:t>between the static edge, and the deployed edge, and down to the tactical last-mile</a:t>
            </a:r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Key role for seamless content distribution networking, broadcast bearers, transparent caching</a:t>
            </a:r>
            <a:r>
              <a:rPr lang="en-GB" b="1" dirty="0" smtClean="0">
                <a:solidFill>
                  <a:srgbClr val="FF6600"/>
                </a:solidFill>
              </a:rPr>
              <a:t> </a:t>
            </a:r>
            <a:r>
              <a:rPr lang="en-GB" dirty="0" smtClean="0"/>
              <a:t>appliances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NATO UNCLASSIFIED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0F26F1-3BB3-456F-A53E-19DF9320130E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850" y="190665"/>
            <a:ext cx="9328150" cy="709612"/>
          </a:xfrm>
        </p:spPr>
        <p:txBody>
          <a:bodyPr/>
          <a:lstStyle/>
          <a:p>
            <a:r>
              <a:rPr lang="en-US" dirty="0" smtClean="0"/>
              <a:t>Satcom Services Cross-support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237593"/>
            <a:ext cx="8915400" cy="5211033"/>
          </a:xfrm>
        </p:spPr>
        <p:txBody>
          <a:bodyPr/>
          <a:lstStyle/>
          <a:p>
            <a:r>
              <a:rPr lang="en-GB" dirty="0" smtClean="0"/>
              <a:t>Federation of NATO and National DCIS assets can occur over two dimensions:</a:t>
            </a:r>
          </a:p>
          <a:p>
            <a:endParaRPr lang="en-GB" dirty="0" smtClean="0"/>
          </a:p>
          <a:p>
            <a:pPr lvl="1"/>
            <a:r>
              <a:rPr lang="en-GB" b="1" u="sng" dirty="0" smtClean="0"/>
              <a:t>Data-centric Federation</a:t>
            </a:r>
            <a:r>
              <a:rPr lang="en-GB" dirty="0" smtClean="0"/>
              <a:t>: enable the exchange of </a:t>
            </a:r>
            <a:r>
              <a:rPr lang="en-GB" b="1" dirty="0" smtClean="0">
                <a:solidFill>
                  <a:srgbClr val="FF6600"/>
                </a:solidFill>
              </a:rPr>
              <a:t>data (and voice) services</a:t>
            </a:r>
            <a:r>
              <a:rPr lang="en-GB" dirty="0" smtClean="0"/>
              <a:t> at the </a:t>
            </a:r>
            <a:r>
              <a:rPr lang="en-GB" b="1" dirty="0" smtClean="0">
                <a:solidFill>
                  <a:srgbClr val="FF6600"/>
                </a:solidFill>
              </a:rPr>
              <a:t>network edge</a:t>
            </a:r>
          </a:p>
          <a:p>
            <a:pPr lvl="1"/>
            <a:endParaRPr lang="en-GB" dirty="0" smtClean="0"/>
          </a:p>
          <a:p>
            <a:pPr lvl="1"/>
            <a:r>
              <a:rPr lang="en-GB" b="1" u="sng" dirty="0" smtClean="0"/>
              <a:t>Transport-centric federation</a:t>
            </a:r>
            <a:r>
              <a:rPr lang="en-GB" dirty="0" smtClean="0"/>
              <a:t>: enable the exchange of </a:t>
            </a:r>
            <a:r>
              <a:rPr lang="en-GB" b="1" dirty="0" smtClean="0">
                <a:solidFill>
                  <a:srgbClr val="FF6600"/>
                </a:solidFill>
              </a:rPr>
              <a:t>transmission services </a:t>
            </a:r>
            <a:r>
              <a:rPr lang="en-GB" dirty="0" smtClean="0"/>
              <a:t>at the </a:t>
            </a:r>
            <a:r>
              <a:rPr lang="en-GB" b="1" dirty="0" smtClean="0">
                <a:solidFill>
                  <a:srgbClr val="FF6600"/>
                </a:solidFill>
              </a:rPr>
              <a:t>network core 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The second concerns satcom, and aims at:</a:t>
            </a:r>
          </a:p>
          <a:p>
            <a:pPr lvl="1"/>
            <a:r>
              <a:rPr lang="en-GB" dirty="0" smtClean="0"/>
              <a:t>Maximising the utilisation efficiency of large static and deployed satcom assets</a:t>
            </a:r>
          </a:p>
          <a:p>
            <a:pPr lvl="1"/>
            <a:r>
              <a:rPr lang="en-GB" dirty="0" smtClean="0"/>
              <a:t>Enabling the exchange of capacity and transport services</a:t>
            </a:r>
          </a:p>
          <a:p>
            <a:pPr lvl="1"/>
            <a:r>
              <a:rPr lang="en-GB" dirty="0" smtClean="0"/>
              <a:t>Reducing duplication of satcom resources in theatre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NATO UNCLASSIFIED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0F26F1-3BB3-456F-A53E-19DF9320130E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725213" y="785794"/>
            <a:ext cx="8623739" cy="5126276"/>
            <a:chOff x="725213" y="785794"/>
            <a:chExt cx="8623739" cy="5126276"/>
          </a:xfrm>
        </p:grpSpPr>
        <p:cxnSp>
          <p:nvCxnSpPr>
            <p:cNvPr id="46" name="Straight Connector 45"/>
            <p:cNvCxnSpPr/>
            <p:nvPr/>
          </p:nvCxnSpPr>
          <p:spPr>
            <a:xfrm rot="10800000" flipV="1">
              <a:off x="1266092" y="785794"/>
              <a:ext cx="5401420" cy="2230944"/>
            </a:xfrm>
            <a:prstGeom prst="line">
              <a:avLst/>
            </a:prstGeom>
            <a:ln w="571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flipH="1" flipV="1">
              <a:off x="738158" y="1285860"/>
              <a:ext cx="7319502" cy="261586"/>
            </a:xfrm>
            <a:prstGeom prst="line">
              <a:avLst/>
            </a:prstGeom>
            <a:ln w="571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flipH="1" flipV="1">
              <a:off x="738158" y="1285860"/>
              <a:ext cx="527934" cy="1730878"/>
            </a:xfrm>
            <a:prstGeom prst="line">
              <a:avLst/>
            </a:prstGeom>
            <a:ln w="571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flipH="1" flipV="1">
              <a:off x="6667512" y="785794"/>
              <a:ext cx="1390148" cy="761652"/>
            </a:xfrm>
            <a:prstGeom prst="line">
              <a:avLst/>
            </a:prstGeom>
            <a:ln w="571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10800000">
              <a:off x="6700348" y="819808"/>
              <a:ext cx="2648604" cy="2632841"/>
            </a:xfrm>
            <a:prstGeom prst="line">
              <a:avLst/>
            </a:prstGeom>
            <a:ln w="571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0800000">
              <a:off x="725213" y="1308539"/>
              <a:ext cx="6700346" cy="4603531"/>
            </a:xfrm>
            <a:prstGeom prst="line">
              <a:avLst/>
            </a:prstGeom>
            <a:ln w="571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10800000">
              <a:off x="756743" y="1308541"/>
              <a:ext cx="8560679" cy="2128343"/>
            </a:xfrm>
            <a:prstGeom prst="line">
              <a:avLst/>
            </a:prstGeom>
            <a:ln w="571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/>
          <p:cNvSpPr txBox="1"/>
          <p:nvPr/>
        </p:nvSpPr>
        <p:spPr>
          <a:xfrm>
            <a:off x="-9525" y="0"/>
            <a:ext cx="17844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Backhaul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515770" y="6334452"/>
            <a:ext cx="2311400" cy="476250"/>
          </a:xfrm>
        </p:spPr>
        <p:txBody>
          <a:bodyPr/>
          <a:lstStyle/>
          <a:p>
            <a:pPr>
              <a:defRPr/>
            </a:pPr>
            <a:fld id="{D466CE80-DA48-43D4-8032-4B1D32AE3566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5678" y="200025"/>
            <a:ext cx="9328150" cy="709612"/>
          </a:xfrm>
        </p:spPr>
        <p:txBody>
          <a:bodyPr/>
          <a:lstStyle/>
          <a:p>
            <a:r>
              <a:rPr lang="en-GB" dirty="0" smtClean="0"/>
              <a:t>Purpose of the Briefing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2309" y="1149139"/>
            <a:ext cx="8915400" cy="5301057"/>
          </a:xfrm>
        </p:spPr>
        <p:txBody>
          <a:bodyPr/>
          <a:lstStyle/>
          <a:p>
            <a:r>
              <a:rPr lang="en-US" dirty="0" smtClean="0"/>
              <a:t>Presenting </a:t>
            </a:r>
            <a:r>
              <a:rPr lang="en-US" dirty="0" smtClean="0">
                <a:solidFill>
                  <a:srgbClr val="FF6600"/>
                </a:solidFill>
              </a:rPr>
              <a:t>NATO’s view of Deployable CIS</a:t>
            </a:r>
            <a:r>
              <a:rPr lang="en-US" dirty="0" smtClean="0"/>
              <a:t>, with focus on architectural and operational aspects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Key </a:t>
            </a:r>
            <a:r>
              <a:rPr lang="en-US" b="1" dirty="0" smtClean="0">
                <a:solidFill>
                  <a:srgbClr val="FF6600"/>
                </a:solidFill>
              </a:rPr>
              <a:t>operational</a:t>
            </a:r>
            <a:r>
              <a:rPr lang="en-US" dirty="0" smtClean="0">
                <a:solidFill>
                  <a:srgbClr val="FF6600"/>
                </a:solidFill>
              </a:rPr>
              <a:t> drivers</a:t>
            </a:r>
            <a:r>
              <a:rPr lang="en-US" dirty="0" smtClean="0"/>
              <a:t> and </a:t>
            </a:r>
            <a:r>
              <a:rPr lang="en-US" b="1" dirty="0" smtClean="0">
                <a:solidFill>
                  <a:srgbClr val="FF6600"/>
                </a:solidFill>
              </a:rPr>
              <a:t>design</a:t>
            </a:r>
            <a:r>
              <a:rPr lang="en-US" dirty="0" smtClean="0">
                <a:solidFill>
                  <a:srgbClr val="FF6600"/>
                </a:solidFill>
              </a:rPr>
              <a:t> drivers</a:t>
            </a:r>
          </a:p>
          <a:p>
            <a:pPr lvl="1"/>
            <a:r>
              <a:rPr lang="en-US" dirty="0" smtClean="0"/>
              <a:t>Key </a:t>
            </a:r>
            <a:r>
              <a:rPr lang="en-US" b="1" dirty="0" smtClean="0">
                <a:solidFill>
                  <a:srgbClr val="FF6600"/>
                </a:solidFill>
              </a:rPr>
              <a:t>architectural </a:t>
            </a:r>
            <a:r>
              <a:rPr lang="en-US" dirty="0" smtClean="0">
                <a:solidFill>
                  <a:srgbClr val="FF6600"/>
                </a:solidFill>
              </a:rPr>
              <a:t>tenets </a:t>
            </a:r>
            <a:r>
              <a:rPr lang="en-US" dirty="0" smtClean="0"/>
              <a:t>for Deployable CIS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Addressing the </a:t>
            </a:r>
            <a:r>
              <a:rPr lang="en-US" dirty="0" smtClean="0">
                <a:solidFill>
                  <a:srgbClr val="FF6600"/>
                </a:solidFill>
              </a:rPr>
              <a:t>role of satcom</a:t>
            </a:r>
            <a:r>
              <a:rPr lang="en-US" dirty="0" smtClean="0"/>
              <a:t> for intra-theatre and </a:t>
            </a:r>
            <a:r>
              <a:rPr lang="en-US" dirty="0" smtClean="0">
                <a:solidFill>
                  <a:srgbClr val="FF6600"/>
                </a:solidFill>
              </a:rPr>
              <a:t>backhaul/reachback</a:t>
            </a:r>
            <a:r>
              <a:rPr lang="en-US" dirty="0" smtClean="0"/>
              <a:t> connectivity, including </a:t>
            </a:r>
            <a:r>
              <a:rPr lang="en-US" dirty="0" smtClean="0">
                <a:solidFill>
                  <a:srgbClr val="FF6600"/>
                </a:solidFill>
              </a:rPr>
              <a:t>mobility</a:t>
            </a:r>
          </a:p>
          <a:p>
            <a:endParaRPr lang="en-US" dirty="0" smtClean="0"/>
          </a:p>
          <a:p>
            <a:r>
              <a:rPr lang="en-US" dirty="0" smtClean="0"/>
              <a:t>Presenting the </a:t>
            </a:r>
            <a:r>
              <a:rPr lang="en-US" dirty="0" smtClean="0">
                <a:solidFill>
                  <a:srgbClr val="FF6600"/>
                </a:solidFill>
              </a:rPr>
              <a:t>interoperability challenge</a:t>
            </a:r>
            <a:r>
              <a:rPr lang="en-US" dirty="0" smtClean="0"/>
              <a:t>, and the opportunities for </a:t>
            </a:r>
            <a:r>
              <a:rPr lang="en-US" dirty="0" smtClean="0">
                <a:solidFill>
                  <a:srgbClr val="FF6600"/>
                </a:solidFill>
              </a:rPr>
              <a:t>federating</a:t>
            </a:r>
            <a:r>
              <a:rPr lang="en-US" dirty="0" smtClean="0"/>
              <a:t> NATO and National resources, increase C2 effectiveness, reduce costs</a:t>
            </a:r>
          </a:p>
          <a:p>
            <a:endParaRPr lang="en-US" dirty="0" smtClean="0"/>
          </a:p>
          <a:p>
            <a:r>
              <a:rPr lang="en-US" dirty="0" smtClean="0"/>
              <a:t>What is the </a:t>
            </a:r>
            <a:r>
              <a:rPr lang="en-US" dirty="0" smtClean="0">
                <a:solidFill>
                  <a:srgbClr val="FF6600"/>
                </a:solidFill>
              </a:rPr>
              <a:t>role of Industry </a:t>
            </a:r>
            <a:r>
              <a:rPr lang="en-US" dirty="0" smtClean="0"/>
              <a:t>in this process 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NATO UNCLASSIFIED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0F26F1-3BB3-456F-A53E-19DF9320130E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266092" y="1547446"/>
            <a:ext cx="8081108" cy="4314092"/>
          </a:xfrm>
          <a:custGeom>
            <a:avLst/>
            <a:gdLst>
              <a:gd name="connsiteX0" fmla="*/ 6228862 w 8081108"/>
              <a:gd name="connsiteY0" fmla="*/ 4314092 h 4314092"/>
              <a:gd name="connsiteX1" fmla="*/ 0 w 8081108"/>
              <a:gd name="connsiteY1" fmla="*/ 1469292 h 4314092"/>
              <a:gd name="connsiteX2" fmla="*/ 6791570 w 8081108"/>
              <a:gd name="connsiteY2" fmla="*/ 0 h 4314092"/>
              <a:gd name="connsiteX3" fmla="*/ 8081108 w 8081108"/>
              <a:gd name="connsiteY3" fmla="*/ 1914769 h 4314092"/>
              <a:gd name="connsiteX4" fmla="*/ 6228862 w 8081108"/>
              <a:gd name="connsiteY4" fmla="*/ 4314092 h 4314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81108" h="4314092">
                <a:moveTo>
                  <a:pt x="6228862" y="4314092"/>
                </a:moveTo>
                <a:lnTo>
                  <a:pt x="0" y="1469292"/>
                </a:lnTo>
                <a:lnTo>
                  <a:pt x="6791570" y="0"/>
                </a:lnTo>
                <a:lnTo>
                  <a:pt x="8081108" y="1914769"/>
                </a:lnTo>
                <a:lnTo>
                  <a:pt x="6228862" y="4314092"/>
                </a:lnTo>
                <a:close/>
              </a:path>
            </a:pathLst>
          </a:cu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-9525" y="0"/>
            <a:ext cx="23839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Intra-theatre 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515770" y="6318686"/>
            <a:ext cx="2311400" cy="476250"/>
          </a:xfrm>
        </p:spPr>
        <p:txBody>
          <a:bodyPr/>
          <a:lstStyle/>
          <a:p>
            <a:pPr>
              <a:defRPr/>
            </a:pPr>
            <a:fld id="{D466CE80-DA48-43D4-8032-4B1D32AE3566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666751" y="785794"/>
            <a:ext cx="8303829" cy="5643602"/>
            <a:chOff x="666751" y="785794"/>
            <a:chExt cx="8303829" cy="5643602"/>
          </a:xfrm>
        </p:grpSpPr>
        <p:cxnSp>
          <p:nvCxnSpPr>
            <p:cNvPr id="10" name="Straight Connector 9"/>
            <p:cNvCxnSpPr/>
            <p:nvPr/>
          </p:nvCxnSpPr>
          <p:spPr>
            <a:xfrm rot="10800000">
              <a:off x="725214" y="1277008"/>
              <a:ext cx="3463832" cy="2536901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16200000" flipV="1">
              <a:off x="1260340" y="3022490"/>
              <a:ext cx="1769584" cy="1758080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5400000">
              <a:off x="-539872" y="4223360"/>
              <a:ext cx="3012587" cy="599342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1266092" y="3016738"/>
              <a:ext cx="2329586" cy="3412658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flipH="1" flipV="1">
              <a:off x="738158" y="1285860"/>
              <a:ext cx="527934" cy="1730878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flipH="1" flipV="1">
              <a:off x="6667512" y="785794"/>
              <a:ext cx="1390148" cy="761652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flipH="1" flipV="1">
              <a:off x="6667512" y="785794"/>
              <a:ext cx="124057" cy="3254760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 flipH="1" flipV="1">
              <a:off x="3887715" y="1046443"/>
              <a:ext cx="3040446" cy="2519148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10800000">
              <a:off x="1245476" y="3026979"/>
              <a:ext cx="2333296" cy="1702678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5400000" flipH="1" flipV="1">
              <a:off x="3310759" y="2822027"/>
              <a:ext cx="5234153" cy="1418901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16200000" flipV="1">
              <a:off x="6440214" y="1127234"/>
              <a:ext cx="2774732" cy="2286001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Box 13"/>
          <p:cNvSpPr txBox="1"/>
          <p:nvPr/>
        </p:nvSpPr>
        <p:spPr>
          <a:xfrm>
            <a:off x="-9525" y="0"/>
            <a:ext cx="19447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Broadcast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1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515770" y="6318686"/>
            <a:ext cx="2311400" cy="476250"/>
          </a:xfrm>
        </p:spPr>
        <p:txBody>
          <a:bodyPr/>
          <a:lstStyle/>
          <a:p>
            <a:pPr>
              <a:defRPr/>
            </a:pPr>
            <a:fld id="{D466CE80-DA48-43D4-8032-4B1D32AE3566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1166786" y="1529255"/>
            <a:ext cx="8180414" cy="4762130"/>
            <a:chOff x="1166786" y="1529255"/>
            <a:chExt cx="8180414" cy="4762130"/>
          </a:xfrm>
        </p:grpSpPr>
        <p:sp>
          <p:nvSpPr>
            <p:cNvPr id="5" name="Freeform 4"/>
            <p:cNvSpPr/>
            <p:nvPr/>
          </p:nvSpPr>
          <p:spPr>
            <a:xfrm>
              <a:off x="4118708" y="3798277"/>
              <a:ext cx="2672861" cy="2493108"/>
            </a:xfrm>
            <a:custGeom>
              <a:avLst/>
              <a:gdLst>
                <a:gd name="connsiteX0" fmla="*/ 0 w 2672861"/>
                <a:gd name="connsiteY0" fmla="*/ 0 h 2493108"/>
                <a:gd name="connsiteX1" fmla="*/ 70338 w 2672861"/>
                <a:gd name="connsiteY1" fmla="*/ 15631 h 2493108"/>
                <a:gd name="connsiteX2" fmla="*/ 2672861 w 2672861"/>
                <a:gd name="connsiteY2" fmla="*/ 242277 h 2493108"/>
                <a:gd name="connsiteX3" fmla="*/ 1180123 w 2672861"/>
                <a:gd name="connsiteY3" fmla="*/ 2493108 h 2493108"/>
                <a:gd name="connsiteX4" fmla="*/ 0 w 2672861"/>
                <a:gd name="connsiteY4" fmla="*/ 0 h 2493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72861" h="2493108">
                  <a:moveTo>
                    <a:pt x="0" y="0"/>
                  </a:moveTo>
                  <a:lnTo>
                    <a:pt x="70338" y="15631"/>
                  </a:lnTo>
                  <a:lnTo>
                    <a:pt x="2672861" y="242277"/>
                  </a:lnTo>
                  <a:lnTo>
                    <a:pt x="1180123" y="2493108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571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" name="Straight Connector 10"/>
            <p:cNvCxnSpPr>
              <a:endCxn id="5" idx="2"/>
            </p:cNvCxnSpPr>
            <p:nvPr/>
          </p:nvCxnSpPr>
          <p:spPr>
            <a:xfrm flipH="1">
              <a:off x="6791569" y="1547446"/>
              <a:ext cx="1266091" cy="2493108"/>
            </a:xfrm>
            <a:prstGeom prst="line">
              <a:avLst/>
            </a:prstGeom>
            <a:ln w="571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>
              <a:endCxn id="5" idx="3"/>
            </p:cNvCxnSpPr>
            <p:nvPr/>
          </p:nvCxnSpPr>
          <p:spPr>
            <a:xfrm rot="10800000" flipV="1">
              <a:off x="5298832" y="5929329"/>
              <a:ext cx="2154498" cy="362055"/>
            </a:xfrm>
            <a:prstGeom prst="line">
              <a:avLst/>
            </a:prstGeom>
            <a:ln w="571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>
              <a:endCxn id="5" idx="2"/>
            </p:cNvCxnSpPr>
            <p:nvPr/>
          </p:nvCxnSpPr>
          <p:spPr>
            <a:xfrm flipH="1" flipV="1">
              <a:off x="6791569" y="4040554"/>
              <a:ext cx="703383" cy="1820984"/>
            </a:xfrm>
            <a:prstGeom prst="line">
              <a:avLst/>
            </a:prstGeom>
            <a:ln w="571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>
              <a:endCxn id="5" idx="2"/>
            </p:cNvCxnSpPr>
            <p:nvPr/>
          </p:nvCxnSpPr>
          <p:spPr>
            <a:xfrm flipH="1">
              <a:off x="6791569" y="3462215"/>
              <a:ext cx="2555631" cy="578339"/>
            </a:xfrm>
            <a:prstGeom prst="line">
              <a:avLst/>
            </a:prstGeom>
            <a:ln w="571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>
              <a:endCxn id="5" idx="0"/>
            </p:cNvCxnSpPr>
            <p:nvPr/>
          </p:nvCxnSpPr>
          <p:spPr>
            <a:xfrm flipH="1">
              <a:off x="4118708" y="1547446"/>
              <a:ext cx="3938952" cy="2250831"/>
            </a:xfrm>
            <a:prstGeom prst="line">
              <a:avLst/>
            </a:prstGeom>
            <a:ln w="571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>
              <a:stCxn id="5" idx="0"/>
            </p:cNvCxnSpPr>
            <p:nvPr/>
          </p:nvCxnSpPr>
          <p:spPr>
            <a:xfrm flipH="1">
              <a:off x="1309662" y="3798277"/>
              <a:ext cx="2809046" cy="1130921"/>
            </a:xfrm>
            <a:prstGeom prst="line">
              <a:avLst/>
            </a:prstGeom>
            <a:ln w="571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>
              <a:stCxn id="5" idx="3"/>
            </p:cNvCxnSpPr>
            <p:nvPr/>
          </p:nvCxnSpPr>
          <p:spPr>
            <a:xfrm flipH="1" flipV="1">
              <a:off x="1166786" y="5000636"/>
              <a:ext cx="4132046" cy="1290749"/>
            </a:xfrm>
            <a:prstGeom prst="line">
              <a:avLst/>
            </a:prstGeom>
            <a:ln w="571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16200000" flipV="1">
              <a:off x="7701455" y="1820917"/>
              <a:ext cx="1891862" cy="1308538"/>
            </a:xfrm>
            <a:prstGeom prst="line">
              <a:avLst/>
            </a:prstGeom>
            <a:ln w="571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Box 12"/>
          <p:cNvSpPr txBox="1"/>
          <p:nvPr/>
        </p:nvSpPr>
        <p:spPr>
          <a:xfrm>
            <a:off x="-9525" y="0"/>
            <a:ext cx="11047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Mesh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1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515770" y="6318686"/>
            <a:ext cx="2311400" cy="476250"/>
          </a:xfrm>
        </p:spPr>
        <p:txBody>
          <a:bodyPr/>
          <a:lstStyle/>
          <a:p>
            <a:pPr>
              <a:defRPr/>
            </a:pPr>
            <a:fld id="{D466CE80-DA48-43D4-8032-4B1D32AE3566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670" y="187732"/>
            <a:ext cx="9328150" cy="709612"/>
          </a:xfrm>
        </p:spPr>
        <p:txBody>
          <a:bodyPr/>
          <a:lstStyle/>
          <a:p>
            <a:r>
              <a:rPr lang="en-US" dirty="0" smtClean="0"/>
              <a:t>Dealing with the reachback requirement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8223" y="1036674"/>
            <a:ext cx="9767777" cy="5982783"/>
          </a:xfrm>
        </p:spPr>
        <p:txBody>
          <a:bodyPr/>
          <a:lstStyle/>
          <a:p>
            <a:r>
              <a:rPr lang="en-US" dirty="0" smtClean="0"/>
              <a:t>High bandwidth connectivity, reliable links, low latency</a:t>
            </a:r>
          </a:p>
          <a:p>
            <a:pPr lvl="1"/>
            <a:r>
              <a:rPr lang="en-US" b="1" dirty="0" smtClean="0">
                <a:solidFill>
                  <a:srgbClr val="FF6600"/>
                </a:solidFill>
              </a:rPr>
              <a:t>static reachback</a:t>
            </a:r>
            <a:r>
              <a:rPr lang="en-US" dirty="0" smtClean="0"/>
              <a:t> can be fully implemented</a:t>
            </a:r>
          </a:p>
          <a:p>
            <a:pPr lvl="1"/>
            <a:r>
              <a:rPr lang="en-US" dirty="0" smtClean="0"/>
              <a:t>clients draw services from the static environment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Yet, in a large deployment, with multiple cells scattered over a very wide area, regional satcom coverage, </a:t>
            </a:r>
            <a:r>
              <a:rPr lang="en-US" dirty="0" smtClean="0">
                <a:solidFill>
                  <a:srgbClr val="FF6600"/>
                </a:solidFill>
              </a:rPr>
              <a:t>deployed reachback </a:t>
            </a:r>
            <a:r>
              <a:rPr lang="en-US" dirty="0" smtClean="0"/>
              <a:t>is more efficient:</a:t>
            </a:r>
          </a:p>
          <a:p>
            <a:pPr lvl="1"/>
            <a:r>
              <a:rPr lang="en-US" dirty="0" smtClean="0"/>
              <a:t>remote clients can access a server farm in the deployed domain</a:t>
            </a:r>
          </a:p>
          <a:p>
            <a:pPr lvl="1"/>
            <a:r>
              <a:rPr lang="en-US" dirty="0" smtClean="0"/>
              <a:t>clients mainly draw services from the deployed environment</a:t>
            </a:r>
          </a:p>
          <a:p>
            <a:pPr lvl="1"/>
            <a:r>
              <a:rPr lang="en-US" dirty="0" smtClean="0"/>
              <a:t>those servers are in turn </a:t>
            </a:r>
            <a:r>
              <a:rPr lang="en-US" dirty="0" err="1" smtClean="0"/>
              <a:t>sync’d</a:t>
            </a:r>
            <a:r>
              <a:rPr lang="en-US" dirty="0" smtClean="0"/>
              <a:t> with the static domain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Low bandwidth, high latency, very poor connectivity:</a:t>
            </a:r>
          </a:p>
          <a:p>
            <a:pPr lvl="1"/>
            <a:r>
              <a:rPr lang="en-US" dirty="0" smtClean="0"/>
              <a:t>reduced set of reachback services, </a:t>
            </a:r>
            <a:r>
              <a:rPr lang="en-US" dirty="0" err="1" smtClean="0"/>
              <a:t>optimised</a:t>
            </a:r>
            <a:r>
              <a:rPr lang="en-US" dirty="0" smtClean="0"/>
              <a:t> for low bandwidth</a:t>
            </a:r>
          </a:p>
          <a:p>
            <a:pPr lvl="1"/>
            <a:r>
              <a:rPr lang="en-US" dirty="0" smtClean="0"/>
              <a:t>draw services from local repositories</a:t>
            </a:r>
          </a:p>
          <a:p>
            <a:pPr lvl="1"/>
            <a:r>
              <a:rPr lang="en-US" dirty="0" smtClean="0"/>
              <a:t>use caching and broadcast to sync up regularly</a:t>
            </a:r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66CE80-DA48-43D4-8032-4B1D32AE3566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84550" y="6355587"/>
            <a:ext cx="3136900" cy="476250"/>
          </a:xfrm>
        </p:spPr>
        <p:txBody>
          <a:bodyPr/>
          <a:lstStyle/>
          <a:p>
            <a:pPr>
              <a:defRPr/>
            </a:pPr>
            <a:r>
              <a:rPr lang="en-US" smtClean="0"/>
              <a:t>NATO UNCLASSIFIED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7401983" y="6381750"/>
            <a:ext cx="2311400" cy="476250"/>
          </a:xfrm>
        </p:spPr>
        <p:txBody>
          <a:bodyPr/>
          <a:lstStyle/>
          <a:p>
            <a:pPr>
              <a:defRPr/>
            </a:pPr>
            <a:fld id="{D466CE80-DA48-43D4-8032-4B1D32AE3566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cxnSp>
        <p:nvCxnSpPr>
          <p:cNvPr id="4" name="Straight Arrow Connector 3"/>
          <p:cNvCxnSpPr/>
          <p:nvPr/>
        </p:nvCxnSpPr>
        <p:spPr bwMode="auto">
          <a:xfrm rot="5400000">
            <a:off x="967564" y="2126512"/>
            <a:ext cx="2254102" cy="255180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FF6600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6" name="Straight Arrow Connector 5"/>
          <p:cNvCxnSpPr/>
          <p:nvPr/>
        </p:nvCxnSpPr>
        <p:spPr bwMode="auto">
          <a:xfrm>
            <a:off x="2264736" y="1073887"/>
            <a:ext cx="2094613" cy="1222746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FF6600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9" name="Straight Arrow Connector 8"/>
          <p:cNvCxnSpPr/>
          <p:nvPr/>
        </p:nvCxnSpPr>
        <p:spPr bwMode="auto">
          <a:xfrm rot="5400000">
            <a:off x="1977656" y="3157871"/>
            <a:ext cx="3157868" cy="1967022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C000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12" name="Straight Arrow Connector 11"/>
          <p:cNvCxnSpPr/>
          <p:nvPr/>
        </p:nvCxnSpPr>
        <p:spPr bwMode="auto">
          <a:xfrm rot="5400000">
            <a:off x="2775099" y="3508745"/>
            <a:ext cx="2647507" cy="79744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C000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15" name="Straight Arrow Connector 14"/>
          <p:cNvCxnSpPr/>
          <p:nvPr/>
        </p:nvCxnSpPr>
        <p:spPr bwMode="auto">
          <a:xfrm rot="16200000" flipH="1">
            <a:off x="3689500" y="3434320"/>
            <a:ext cx="3487478" cy="178626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C000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18" name="Straight Arrow Connector 17"/>
          <p:cNvCxnSpPr/>
          <p:nvPr/>
        </p:nvCxnSpPr>
        <p:spPr bwMode="auto">
          <a:xfrm>
            <a:off x="4529470" y="2551814"/>
            <a:ext cx="2286000" cy="552893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C000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21" name="Straight Arrow Connector 20"/>
          <p:cNvCxnSpPr/>
          <p:nvPr/>
        </p:nvCxnSpPr>
        <p:spPr bwMode="auto">
          <a:xfrm>
            <a:off x="4540102" y="2551817"/>
            <a:ext cx="3572541" cy="3221661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C000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24" name="Oval 23"/>
          <p:cNvSpPr/>
          <p:nvPr/>
        </p:nvSpPr>
        <p:spPr bwMode="auto">
          <a:xfrm>
            <a:off x="4455041" y="2466753"/>
            <a:ext cx="340242" cy="329610"/>
          </a:xfrm>
          <a:prstGeom prst="ellipse">
            <a:avLst/>
          </a:prstGeom>
          <a:solidFill>
            <a:srgbClr val="FFC000"/>
          </a:solidFill>
          <a:ln w="5080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Oval 32"/>
          <p:cNvSpPr/>
          <p:nvPr/>
        </p:nvSpPr>
        <p:spPr bwMode="auto">
          <a:xfrm>
            <a:off x="2080438" y="932120"/>
            <a:ext cx="340242" cy="329610"/>
          </a:xfrm>
          <a:prstGeom prst="ellipse">
            <a:avLst/>
          </a:prstGeom>
          <a:solidFill>
            <a:srgbClr val="C00000"/>
          </a:solidFill>
          <a:ln w="5080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4" name="Oval 33"/>
          <p:cNvSpPr/>
          <p:nvPr/>
        </p:nvSpPr>
        <p:spPr bwMode="auto">
          <a:xfrm>
            <a:off x="2073349" y="925032"/>
            <a:ext cx="340242" cy="329610"/>
          </a:xfrm>
          <a:prstGeom prst="ellipse">
            <a:avLst/>
          </a:prstGeom>
          <a:solidFill>
            <a:srgbClr val="C00000"/>
          </a:solidFill>
          <a:ln w="5080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5" name="Title 1"/>
          <p:cNvSpPr txBox="1">
            <a:spLocks/>
          </p:cNvSpPr>
          <p:nvPr/>
        </p:nvSpPr>
        <p:spPr>
          <a:xfrm>
            <a:off x="3615070" y="0"/>
            <a:ext cx="6290930" cy="709612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1" i="0" u="none" strike="noStrike" kern="0" cap="none" spc="0" normalizeH="0" baseline="0" noProof="0" dirty="0" smtClean="0">
                <a:ln>
                  <a:noFill/>
                </a:ln>
                <a:solidFill>
                  <a:srgbClr val="17006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Broadcast-based</a:t>
            </a:r>
            <a:r>
              <a:rPr kumimoji="0" lang="en-US" sz="2600" b="1" i="0" u="none" strike="noStrike" kern="0" cap="none" spc="0" normalizeH="0" noProof="0" dirty="0" smtClean="0">
                <a:ln>
                  <a:noFill/>
                </a:ln>
                <a:solidFill>
                  <a:srgbClr val="17006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Mirroring between static and forward deployed repositories</a:t>
            </a:r>
            <a:endParaRPr kumimoji="0" lang="en-US" sz="2600" b="1" i="0" u="none" strike="noStrike" kern="0" cap="none" spc="0" normalizeH="0" baseline="0" noProof="0" dirty="0">
              <a:ln>
                <a:noFill/>
              </a:ln>
              <a:solidFill>
                <a:srgbClr val="17006C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7" name="Freeform 36"/>
          <p:cNvSpPr/>
          <p:nvPr/>
        </p:nvSpPr>
        <p:spPr bwMode="auto">
          <a:xfrm>
            <a:off x="2456122" y="483781"/>
            <a:ext cx="2158409" cy="1791586"/>
          </a:xfrm>
          <a:custGeom>
            <a:avLst/>
            <a:gdLst>
              <a:gd name="connsiteX0" fmla="*/ 2158409 w 2158409"/>
              <a:gd name="connsiteY0" fmla="*/ 1791586 h 1791586"/>
              <a:gd name="connsiteX1" fmla="*/ 1435395 w 2158409"/>
              <a:gd name="connsiteY1" fmla="*/ 249865 h 1791586"/>
              <a:gd name="connsiteX2" fmla="*/ 0 w 2158409"/>
              <a:gd name="connsiteY2" fmla="*/ 292395 h 1791586"/>
              <a:gd name="connsiteX3" fmla="*/ 0 w 2158409"/>
              <a:gd name="connsiteY3" fmla="*/ 292395 h 1791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58409" h="1791586">
                <a:moveTo>
                  <a:pt x="2158409" y="1791586"/>
                </a:moveTo>
                <a:cubicBezTo>
                  <a:pt x="1976769" y="1145658"/>
                  <a:pt x="1795130" y="499730"/>
                  <a:pt x="1435395" y="249865"/>
                </a:cubicBezTo>
                <a:cubicBezTo>
                  <a:pt x="1075660" y="0"/>
                  <a:pt x="0" y="292395"/>
                  <a:pt x="0" y="292395"/>
                </a:cubicBezTo>
                <a:lnTo>
                  <a:pt x="0" y="292395"/>
                </a:lnTo>
              </a:path>
            </a:pathLst>
          </a:custGeom>
          <a:noFill/>
          <a:ln w="19050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9" name="Freeform 38"/>
          <p:cNvSpPr/>
          <p:nvPr/>
        </p:nvSpPr>
        <p:spPr bwMode="auto">
          <a:xfrm>
            <a:off x="4805917" y="1596656"/>
            <a:ext cx="1095153" cy="1107558"/>
          </a:xfrm>
          <a:custGeom>
            <a:avLst/>
            <a:gdLst>
              <a:gd name="connsiteX0" fmla="*/ 24809 w 758455"/>
              <a:gd name="connsiteY0" fmla="*/ 901995 h 1107558"/>
              <a:gd name="connsiteX1" fmla="*/ 386316 w 758455"/>
              <a:gd name="connsiteY1" fmla="*/ 1093381 h 1107558"/>
              <a:gd name="connsiteX2" fmla="*/ 662763 w 758455"/>
              <a:gd name="connsiteY2" fmla="*/ 987056 h 1107558"/>
              <a:gd name="connsiteX3" fmla="*/ 715925 w 758455"/>
              <a:gd name="connsiteY3" fmla="*/ 402265 h 1107558"/>
              <a:gd name="connsiteX4" fmla="*/ 407581 w 758455"/>
              <a:gd name="connsiteY4" fmla="*/ 40758 h 1107558"/>
              <a:gd name="connsiteX5" fmla="*/ 67339 w 758455"/>
              <a:gd name="connsiteY5" fmla="*/ 157716 h 1107558"/>
              <a:gd name="connsiteX6" fmla="*/ 3544 w 758455"/>
              <a:gd name="connsiteY6" fmla="*/ 423530 h 11075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58455" h="1107558">
                <a:moveTo>
                  <a:pt x="24809" y="901995"/>
                </a:moveTo>
                <a:cubicBezTo>
                  <a:pt x="152399" y="990599"/>
                  <a:pt x="279990" y="1079204"/>
                  <a:pt x="386316" y="1093381"/>
                </a:cubicBezTo>
                <a:cubicBezTo>
                  <a:pt x="492642" y="1107558"/>
                  <a:pt x="607828" y="1102242"/>
                  <a:pt x="662763" y="987056"/>
                </a:cubicBezTo>
                <a:cubicBezTo>
                  <a:pt x="717698" y="871870"/>
                  <a:pt x="758455" y="559981"/>
                  <a:pt x="715925" y="402265"/>
                </a:cubicBezTo>
                <a:cubicBezTo>
                  <a:pt x="673395" y="244549"/>
                  <a:pt x="515679" y="81516"/>
                  <a:pt x="407581" y="40758"/>
                </a:cubicBezTo>
                <a:cubicBezTo>
                  <a:pt x="299483" y="0"/>
                  <a:pt x="134678" y="93921"/>
                  <a:pt x="67339" y="157716"/>
                </a:cubicBezTo>
                <a:cubicBezTo>
                  <a:pt x="0" y="221511"/>
                  <a:pt x="1772" y="322520"/>
                  <a:pt x="3544" y="423530"/>
                </a:cubicBezTo>
              </a:path>
            </a:pathLst>
          </a:custGeom>
          <a:noFill/>
          <a:ln w="19050" cap="flat" cmpd="sng" algn="ctr">
            <a:solidFill>
              <a:schemeClr val="tx1"/>
            </a:solidFill>
            <a:prstDash val="dash"/>
            <a:round/>
            <a:headEnd type="triangl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0" name="Freeform 39"/>
          <p:cNvSpPr/>
          <p:nvPr/>
        </p:nvSpPr>
        <p:spPr bwMode="auto">
          <a:xfrm>
            <a:off x="8328837" y="5279066"/>
            <a:ext cx="1095153" cy="994143"/>
          </a:xfrm>
          <a:custGeom>
            <a:avLst/>
            <a:gdLst>
              <a:gd name="connsiteX0" fmla="*/ 24809 w 758455"/>
              <a:gd name="connsiteY0" fmla="*/ 901995 h 1107558"/>
              <a:gd name="connsiteX1" fmla="*/ 386316 w 758455"/>
              <a:gd name="connsiteY1" fmla="*/ 1093381 h 1107558"/>
              <a:gd name="connsiteX2" fmla="*/ 662763 w 758455"/>
              <a:gd name="connsiteY2" fmla="*/ 987056 h 1107558"/>
              <a:gd name="connsiteX3" fmla="*/ 715925 w 758455"/>
              <a:gd name="connsiteY3" fmla="*/ 402265 h 1107558"/>
              <a:gd name="connsiteX4" fmla="*/ 407581 w 758455"/>
              <a:gd name="connsiteY4" fmla="*/ 40758 h 1107558"/>
              <a:gd name="connsiteX5" fmla="*/ 67339 w 758455"/>
              <a:gd name="connsiteY5" fmla="*/ 157716 h 1107558"/>
              <a:gd name="connsiteX6" fmla="*/ 3544 w 758455"/>
              <a:gd name="connsiteY6" fmla="*/ 423530 h 11075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58455" h="1107558">
                <a:moveTo>
                  <a:pt x="24809" y="901995"/>
                </a:moveTo>
                <a:cubicBezTo>
                  <a:pt x="152399" y="990599"/>
                  <a:pt x="279990" y="1079204"/>
                  <a:pt x="386316" y="1093381"/>
                </a:cubicBezTo>
                <a:cubicBezTo>
                  <a:pt x="492642" y="1107558"/>
                  <a:pt x="607828" y="1102242"/>
                  <a:pt x="662763" y="987056"/>
                </a:cubicBezTo>
                <a:cubicBezTo>
                  <a:pt x="717698" y="871870"/>
                  <a:pt x="758455" y="559981"/>
                  <a:pt x="715925" y="402265"/>
                </a:cubicBezTo>
                <a:cubicBezTo>
                  <a:pt x="673395" y="244549"/>
                  <a:pt x="515679" y="81516"/>
                  <a:pt x="407581" y="40758"/>
                </a:cubicBezTo>
                <a:cubicBezTo>
                  <a:pt x="299483" y="0"/>
                  <a:pt x="134678" y="93921"/>
                  <a:pt x="67339" y="157716"/>
                </a:cubicBezTo>
                <a:cubicBezTo>
                  <a:pt x="0" y="221511"/>
                  <a:pt x="1772" y="322520"/>
                  <a:pt x="3544" y="423530"/>
                </a:cubicBezTo>
              </a:path>
            </a:pathLst>
          </a:custGeom>
          <a:noFill/>
          <a:ln w="19050" cap="flat" cmpd="sng" algn="ctr">
            <a:solidFill>
              <a:schemeClr val="tx1"/>
            </a:solidFill>
            <a:prstDash val="dash"/>
            <a:round/>
            <a:headEnd type="triangl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1" name="Freeform 40"/>
          <p:cNvSpPr/>
          <p:nvPr/>
        </p:nvSpPr>
        <p:spPr bwMode="auto">
          <a:xfrm rot="402942">
            <a:off x="4692674" y="2559354"/>
            <a:ext cx="3594201" cy="2768917"/>
          </a:xfrm>
          <a:custGeom>
            <a:avLst/>
            <a:gdLst>
              <a:gd name="connsiteX0" fmla="*/ 2158409 w 2158409"/>
              <a:gd name="connsiteY0" fmla="*/ 1791586 h 1791586"/>
              <a:gd name="connsiteX1" fmla="*/ 1435395 w 2158409"/>
              <a:gd name="connsiteY1" fmla="*/ 249865 h 1791586"/>
              <a:gd name="connsiteX2" fmla="*/ 0 w 2158409"/>
              <a:gd name="connsiteY2" fmla="*/ 292395 h 1791586"/>
              <a:gd name="connsiteX3" fmla="*/ 0 w 2158409"/>
              <a:gd name="connsiteY3" fmla="*/ 292395 h 1791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58409" h="1791586">
                <a:moveTo>
                  <a:pt x="2158409" y="1791586"/>
                </a:moveTo>
                <a:cubicBezTo>
                  <a:pt x="1976769" y="1145658"/>
                  <a:pt x="1795130" y="499730"/>
                  <a:pt x="1435395" y="249865"/>
                </a:cubicBezTo>
                <a:cubicBezTo>
                  <a:pt x="1075660" y="0"/>
                  <a:pt x="0" y="292395"/>
                  <a:pt x="0" y="292395"/>
                </a:cubicBezTo>
                <a:lnTo>
                  <a:pt x="0" y="292395"/>
                </a:lnTo>
              </a:path>
            </a:pathLst>
          </a:custGeom>
          <a:noFill/>
          <a:ln w="19050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370521" y="712381"/>
            <a:ext cx="6944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b="1" dirty="0" smtClean="0"/>
              <a:t>prime</a:t>
            </a:r>
          </a:p>
          <a:p>
            <a:pPr algn="ctr"/>
            <a:r>
              <a:rPr lang="en-GB" sz="1200" b="1" dirty="0" smtClean="0"/>
              <a:t>access</a:t>
            </a:r>
            <a:endParaRPr lang="en-GB" sz="1200" b="1" dirty="0"/>
          </a:p>
        </p:txBody>
      </p:sp>
      <p:sp>
        <p:nvSpPr>
          <p:cNvPr id="43" name="TextBox 42"/>
          <p:cNvSpPr txBox="1"/>
          <p:nvPr/>
        </p:nvSpPr>
        <p:spPr>
          <a:xfrm>
            <a:off x="5075275" y="2257646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/>
              <a:t>Fallback</a:t>
            </a:r>
          </a:p>
          <a:p>
            <a:pPr algn="ctr"/>
            <a:r>
              <a:rPr lang="en-GB" sz="1200" b="1" dirty="0" smtClean="0"/>
              <a:t>access</a:t>
            </a:r>
            <a:endParaRPr lang="en-GB" sz="1200" b="1" dirty="0"/>
          </a:p>
        </p:txBody>
      </p:sp>
      <p:sp>
        <p:nvSpPr>
          <p:cNvPr id="44" name="TextBox 43"/>
          <p:cNvSpPr txBox="1"/>
          <p:nvPr/>
        </p:nvSpPr>
        <p:spPr>
          <a:xfrm>
            <a:off x="7201785" y="3916326"/>
            <a:ext cx="6030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/>
              <a:t>prime</a:t>
            </a:r>
            <a:endParaRPr lang="en-GB" sz="1200" b="1" dirty="0"/>
          </a:p>
        </p:txBody>
      </p:sp>
      <p:sp>
        <p:nvSpPr>
          <p:cNvPr id="45" name="TextBox 44"/>
          <p:cNvSpPr txBox="1"/>
          <p:nvPr/>
        </p:nvSpPr>
        <p:spPr>
          <a:xfrm>
            <a:off x="8683256" y="5791200"/>
            <a:ext cx="7569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/>
              <a:t>fallback</a:t>
            </a:r>
            <a:endParaRPr lang="en-GB" sz="1200" b="1" dirty="0"/>
          </a:p>
        </p:txBody>
      </p:sp>
      <p:sp>
        <p:nvSpPr>
          <p:cNvPr id="26" name="Oval 25"/>
          <p:cNvSpPr/>
          <p:nvPr/>
        </p:nvSpPr>
        <p:spPr bwMode="auto">
          <a:xfrm>
            <a:off x="4465547" y="2493025"/>
            <a:ext cx="340242" cy="329610"/>
          </a:xfrm>
          <a:prstGeom prst="ellipse">
            <a:avLst/>
          </a:prstGeom>
          <a:solidFill>
            <a:srgbClr val="FFC000"/>
          </a:solidFill>
          <a:ln w="5080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" name="Oval 27"/>
          <p:cNvSpPr/>
          <p:nvPr/>
        </p:nvSpPr>
        <p:spPr bwMode="auto">
          <a:xfrm>
            <a:off x="4460292" y="2456239"/>
            <a:ext cx="340242" cy="329610"/>
          </a:xfrm>
          <a:prstGeom prst="ellipse">
            <a:avLst/>
          </a:prstGeom>
          <a:solidFill>
            <a:srgbClr val="FFC000"/>
          </a:solidFill>
          <a:ln w="5080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6" name="Oval 35"/>
          <p:cNvSpPr/>
          <p:nvPr/>
        </p:nvSpPr>
        <p:spPr bwMode="auto">
          <a:xfrm>
            <a:off x="4460287" y="2471999"/>
            <a:ext cx="340242" cy="329610"/>
          </a:xfrm>
          <a:prstGeom prst="ellipse">
            <a:avLst/>
          </a:prstGeom>
          <a:solidFill>
            <a:srgbClr val="FFC000"/>
          </a:solidFill>
          <a:ln w="5080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6" name="Oval 45"/>
          <p:cNvSpPr/>
          <p:nvPr/>
        </p:nvSpPr>
        <p:spPr bwMode="auto">
          <a:xfrm>
            <a:off x="4476053" y="2487765"/>
            <a:ext cx="340242" cy="329610"/>
          </a:xfrm>
          <a:prstGeom prst="ellipse">
            <a:avLst/>
          </a:prstGeom>
          <a:solidFill>
            <a:srgbClr val="FFC000"/>
          </a:solidFill>
          <a:ln w="5080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0" name="Oval 49"/>
          <p:cNvSpPr/>
          <p:nvPr/>
        </p:nvSpPr>
        <p:spPr bwMode="auto">
          <a:xfrm>
            <a:off x="4460287" y="2487765"/>
            <a:ext cx="340242" cy="329610"/>
          </a:xfrm>
          <a:prstGeom prst="ellipse">
            <a:avLst/>
          </a:prstGeom>
          <a:solidFill>
            <a:srgbClr val="FFC000"/>
          </a:solidFill>
          <a:ln w="5080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56841E-7 -3.33333E-6 L -0.02675 0.3409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" y="17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46716E-7 0.01111 L 0.24031 0.2247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0" y="10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87087E-6 3.33333E-6 L 0.33371 0.43704 " pathEditMode="relative" ptsTypes="AA">
                                      <p:cBhvr>
                                        <p:cTn id="33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8 0.00139 L 0.17365 0.51643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" y="257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8 -0.00093 L -0.09379 0.37615 " pathEditMode="relative" rAng="0" ptsTypes="AA">
                                      <p:cBhvr>
                                        <p:cTn id="43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6" y="188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4 -0.00324 L -0.20362 0.43379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1" y="219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8 -0.00556 L 0.21645 0.06365 " pathEditMode="relative" rAng="0" ptsTypes="AA">
                                      <p:cBhvr>
                                        <p:cTn id="53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9" y="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segura\AppData\Local\Microsoft\Windows\Temporary Internet Files\Content.Outlook\SPZNZ9XF\CIMG0161.JPG"/>
          <p:cNvPicPr>
            <a:picLocks noChangeAspect="1" noChangeArrowheads="1"/>
          </p:cNvPicPr>
          <p:nvPr/>
        </p:nvPicPr>
        <p:blipFill>
          <a:blip r:embed="rId3"/>
          <a:srcRect l="7201" b="-807"/>
          <a:stretch>
            <a:fillRect/>
          </a:stretch>
        </p:blipFill>
        <p:spPr bwMode="auto">
          <a:xfrm rot="1124556">
            <a:off x="7636220" y="257388"/>
            <a:ext cx="1918641" cy="2581045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850" y="236484"/>
            <a:ext cx="9328150" cy="709612"/>
          </a:xfrm>
        </p:spPr>
        <p:txBody>
          <a:bodyPr/>
          <a:lstStyle/>
          <a:p>
            <a:r>
              <a:rPr lang="en-GB" dirty="0" smtClean="0"/>
              <a:t>Mobility Support in DCIS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583" y="1111469"/>
            <a:ext cx="9631417" cy="5584212"/>
          </a:xfrm>
        </p:spPr>
        <p:txBody>
          <a:bodyPr/>
          <a:lstStyle/>
          <a:p>
            <a:r>
              <a:rPr lang="en-GB" dirty="0" smtClean="0"/>
              <a:t>Wide area mobility enabled by satcom, </a:t>
            </a:r>
          </a:p>
          <a:p>
            <a:pPr>
              <a:buNone/>
            </a:pPr>
            <a:r>
              <a:rPr lang="en-GB" dirty="0" smtClean="0"/>
              <a:t>	both military and commercial services</a:t>
            </a:r>
          </a:p>
          <a:p>
            <a:pPr lvl="1"/>
            <a:endParaRPr lang="en-GB" dirty="0" smtClean="0"/>
          </a:p>
          <a:p>
            <a:pPr lvl="1"/>
            <a:r>
              <a:rPr lang="en-GB" b="1" dirty="0" smtClean="0">
                <a:solidFill>
                  <a:srgbClr val="FF6600"/>
                </a:solidFill>
              </a:rPr>
              <a:t>UHF SATCOM</a:t>
            </a:r>
            <a:r>
              <a:rPr lang="en-GB" dirty="0" smtClean="0"/>
              <a:t>, with </a:t>
            </a:r>
            <a:r>
              <a:rPr lang="en-GB" b="1" dirty="0" smtClean="0">
                <a:solidFill>
                  <a:srgbClr val="FF6600"/>
                </a:solidFill>
              </a:rPr>
              <a:t>DAMA</a:t>
            </a:r>
            <a:r>
              <a:rPr lang="en-GB" dirty="0" smtClean="0"/>
              <a:t>, and </a:t>
            </a:r>
          </a:p>
          <a:p>
            <a:pPr lvl="1">
              <a:buNone/>
            </a:pPr>
            <a:r>
              <a:rPr lang="en-GB" b="1" dirty="0" smtClean="0">
                <a:solidFill>
                  <a:srgbClr val="FF6600"/>
                </a:solidFill>
              </a:rPr>
              <a:t>	on-the-move tracking antennas</a:t>
            </a:r>
            <a:r>
              <a:rPr lang="en-GB" dirty="0" smtClean="0"/>
              <a:t>, with more than </a:t>
            </a:r>
          </a:p>
          <a:p>
            <a:pPr lvl="1">
              <a:buNone/>
            </a:pPr>
            <a:r>
              <a:rPr lang="en-GB" dirty="0" smtClean="0"/>
              <a:t>	40 voice/data nets in operation today (approaching 1000 manpack radios in theatre today)</a:t>
            </a:r>
          </a:p>
          <a:p>
            <a:pPr lvl="1"/>
            <a:endParaRPr lang="en-GB" dirty="0" smtClean="0"/>
          </a:p>
          <a:p>
            <a:pPr lvl="1"/>
            <a:r>
              <a:rPr lang="en-GB" b="1" dirty="0" smtClean="0">
                <a:solidFill>
                  <a:srgbClr val="FF6600"/>
                </a:solidFill>
              </a:rPr>
              <a:t>Iridium, secure voice and short message</a:t>
            </a:r>
            <a:r>
              <a:rPr lang="en-GB" dirty="0" smtClean="0"/>
              <a:t> communications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Future trends</a:t>
            </a:r>
          </a:p>
          <a:p>
            <a:pPr lvl="1"/>
            <a:r>
              <a:rPr lang="en-GB" b="1" dirty="0" smtClean="0">
                <a:solidFill>
                  <a:srgbClr val="FF6600"/>
                </a:solidFill>
              </a:rPr>
              <a:t>X-band drive-aways </a:t>
            </a:r>
            <a:r>
              <a:rPr lang="en-GB" dirty="0" smtClean="0"/>
              <a:t>for</a:t>
            </a:r>
            <a:r>
              <a:rPr lang="en-GB" b="1" dirty="0" smtClean="0">
                <a:solidFill>
                  <a:srgbClr val="FF6600"/>
                </a:solidFill>
              </a:rPr>
              <a:t> </a:t>
            </a:r>
            <a:r>
              <a:rPr lang="en-GB" dirty="0" smtClean="0"/>
              <a:t>comms </a:t>
            </a:r>
            <a:r>
              <a:rPr lang="en-GB" b="1" dirty="0" smtClean="0">
                <a:solidFill>
                  <a:srgbClr val="FF6600"/>
                </a:solidFill>
              </a:rPr>
              <a:t>at-the-quick-halt</a:t>
            </a:r>
            <a:r>
              <a:rPr lang="en-GB" dirty="0" smtClean="0"/>
              <a:t>, switching seamlessly over to </a:t>
            </a:r>
            <a:r>
              <a:rPr lang="en-GB" b="1" dirty="0" smtClean="0">
                <a:solidFill>
                  <a:srgbClr val="FF6600"/>
                </a:solidFill>
              </a:rPr>
              <a:t>L-band on-the-move</a:t>
            </a:r>
            <a:r>
              <a:rPr lang="en-GB" dirty="0" smtClean="0"/>
              <a:t> commercial services, when in motion</a:t>
            </a:r>
          </a:p>
          <a:p>
            <a:pPr lvl="1"/>
            <a:r>
              <a:rPr lang="en-GB" b="1" dirty="0" smtClean="0">
                <a:solidFill>
                  <a:srgbClr val="FF6600"/>
                </a:solidFill>
              </a:rPr>
              <a:t>X-band on-the-move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NATO UNCLASSIFIED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0F26F1-3BB3-456F-A53E-19DF9320130E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60103" y="6381750"/>
            <a:ext cx="3136900" cy="476250"/>
          </a:xfrm>
        </p:spPr>
        <p:txBody>
          <a:bodyPr/>
          <a:lstStyle/>
          <a:p>
            <a:r>
              <a:rPr lang="en-GB" dirty="0">
                <a:solidFill>
                  <a:srgbClr val="002060"/>
                </a:solidFill>
              </a:rPr>
              <a:t>NATO UNCLASSIFIED</a:t>
            </a:r>
          </a:p>
        </p:txBody>
      </p:sp>
      <p:sp>
        <p:nvSpPr>
          <p:cNvPr id="4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3B0CF-5A5A-4441-8D3E-07EED749D15D}" type="slidenum">
              <a:rPr lang="en-GB">
                <a:solidFill>
                  <a:srgbClr val="002060"/>
                </a:solidFill>
              </a:rPr>
              <a:pPr/>
              <a:t>26</a:t>
            </a:fld>
            <a:endParaRPr lang="en-GB">
              <a:solidFill>
                <a:srgbClr val="002060"/>
              </a:solidFill>
            </a:endParaRPr>
          </a:p>
        </p:txBody>
      </p:sp>
      <p:sp>
        <p:nvSpPr>
          <p:cNvPr id="357378" name="Rectangle 2"/>
          <p:cNvSpPr>
            <a:spLocks noGrp="1" noChangeArrowheads="1"/>
          </p:cNvSpPr>
          <p:nvPr>
            <p:ph type="title"/>
          </p:nvPr>
        </p:nvSpPr>
        <p:spPr>
          <a:xfrm>
            <a:off x="282144" y="164657"/>
            <a:ext cx="8858312" cy="1108075"/>
          </a:xfrm>
        </p:spPr>
        <p:txBody>
          <a:bodyPr/>
          <a:lstStyle/>
          <a:p>
            <a:pPr algn="ctr"/>
            <a:r>
              <a:rPr lang="en-GB" sz="2800" dirty="0" smtClean="0">
                <a:solidFill>
                  <a:srgbClr val="002060"/>
                </a:solidFill>
                <a:latin typeface="Arial" pitchFamily="34" charset="0"/>
              </a:rPr>
              <a:t>Role for Industry</a:t>
            </a:r>
            <a:br>
              <a:rPr lang="en-GB" sz="2800" dirty="0" smtClean="0">
                <a:solidFill>
                  <a:srgbClr val="002060"/>
                </a:solidFill>
                <a:latin typeface="Arial" pitchFamily="34" charset="0"/>
              </a:rPr>
            </a:br>
            <a:r>
              <a:rPr lang="en-GB" sz="2800" dirty="0" smtClean="0">
                <a:solidFill>
                  <a:srgbClr val="002060"/>
                </a:solidFill>
                <a:latin typeface="Arial" pitchFamily="34" charset="0"/>
              </a:rPr>
              <a:t>5 </a:t>
            </a:r>
            <a:r>
              <a:rPr lang="en-GB" sz="2800" dirty="0">
                <a:solidFill>
                  <a:srgbClr val="002060"/>
                </a:solidFill>
                <a:latin typeface="Arial" pitchFamily="34" charset="0"/>
              </a:rPr>
              <a:t>Year </a:t>
            </a:r>
            <a:r>
              <a:rPr lang="en-GB" sz="2800" dirty="0" smtClean="0">
                <a:solidFill>
                  <a:srgbClr val="002060"/>
                </a:solidFill>
                <a:latin typeface="Arial" pitchFamily="34" charset="0"/>
              </a:rPr>
              <a:t>Expenditure Forecast </a:t>
            </a:r>
            <a:r>
              <a:rPr lang="en-GB" sz="2800" dirty="0">
                <a:solidFill>
                  <a:srgbClr val="002060"/>
                </a:solidFill>
                <a:latin typeface="Arial" pitchFamily="34" charset="0"/>
              </a:rPr>
              <a:t>– </a:t>
            </a:r>
            <a:r>
              <a:rPr lang="en-GB" sz="2800" dirty="0" smtClean="0">
                <a:solidFill>
                  <a:srgbClr val="002060"/>
                </a:solidFill>
                <a:latin typeface="Arial" pitchFamily="34" charset="0"/>
              </a:rPr>
              <a:t>Deployed CIS</a:t>
            </a:r>
            <a:endParaRPr lang="en-US" sz="2800" dirty="0">
              <a:solidFill>
                <a:srgbClr val="002060"/>
              </a:solidFill>
              <a:latin typeface="Arial" pitchFamily="34" charset="0"/>
            </a:endParaRPr>
          </a:p>
        </p:txBody>
      </p:sp>
      <p:graphicFrame>
        <p:nvGraphicFramePr>
          <p:cNvPr id="357689" name="Group 313"/>
          <p:cNvGraphicFramePr>
            <a:graphicFrameLocks noGrp="1"/>
          </p:cNvGraphicFramePr>
          <p:nvPr>
            <p:ph idx="1"/>
          </p:nvPr>
        </p:nvGraphicFramePr>
        <p:xfrm>
          <a:off x="1265274" y="1434297"/>
          <a:ext cx="7963785" cy="3071209"/>
        </p:xfrm>
        <a:graphic>
          <a:graphicData uri="http://schemas.openxmlformats.org/drawingml/2006/table">
            <a:tbl>
              <a:tblPr/>
              <a:tblGrid>
                <a:gridCol w="6463631"/>
                <a:gridCol w="1500154"/>
              </a:tblGrid>
              <a:tr h="52393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>
                          <a:srgbClr val="C0C0C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itchFamily="34" charset="0"/>
                        </a:rPr>
                        <a:t>Project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>
                          <a:srgbClr val="C0C0C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itchFamily="34" charset="0"/>
                        </a:rPr>
                        <a:t>Amount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843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0C0C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itchFamily="34" charset="0"/>
                        </a:rPr>
                        <a:t>DLOS systems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>
                          <a:srgbClr val="C0C0C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itchFamily="34" charset="0"/>
                        </a:rPr>
                        <a:t>€8M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311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C0C0C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itchFamily="34" charset="0"/>
                        </a:rPr>
                        <a:t>SATCOM Ground Terminals (SHF, UHF, COMSAT)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>
                          <a:srgbClr val="C0C0C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itchFamily="34" charset="0"/>
                        </a:rPr>
                        <a:t>€26M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35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>
                          <a:srgbClr val="C0C0C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itchFamily="34" charset="0"/>
                        </a:rPr>
                        <a:t>NATO Response Force DCIS assets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>
                          <a:srgbClr val="C0C0C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itchFamily="34" charset="0"/>
                        </a:rPr>
                        <a:t>€55M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890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>
                          <a:srgbClr val="C0C0C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itchFamily="34" charset="0"/>
                        </a:rPr>
                        <a:t>Special Operations Force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>
                          <a:srgbClr val="C0C0C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itchFamily="34" charset="0"/>
                        </a:rPr>
                        <a:t>€17M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311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>
                          <a:srgbClr val="C0C0C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itchFamily="34" charset="0"/>
                        </a:rPr>
                        <a:t>Total Forecasted Procurements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>
                          <a:srgbClr val="C0C0C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itchFamily="34" charset="0"/>
                        </a:rPr>
                        <a:t>~ €106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itchFamily="34" charset="0"/>
                        </a:rPr>
                        <a:t>M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7" name="Group 148"/>
          <p:cNvGraphicFramePr>
            <a:graphicFrameLocks/>
          </p:cNvGraphicFramePr>
          <p:nvPr/>
        </p:nvGraphicFramePr>
        <p:xfrm>
          <a:off x="1244010" y="4917149"/>
          <a:ext cx="7995682" cy="1240177"/>
        </p:xfrm>
        <a:graphic>
          <a:graphicData uri="http://schemas.openxmlformats.org/drawingml/2006/table">
            <a:tbl>
              <a:tblPr/>
              <a:tblGrid>
                <a:gridCol w="2548887"/>
                <a:gridCol w="3936973"/>
                <a:gridCol w="1509822"/>
              </a:tblGrid>
              <a:tr h="44166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>
                          <a:srgbClr val="C0C0C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itchFamily="34" charset="0"/>
                        </a:rPr>
                        <a:t>Capability Package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>
                          <a:srgbClr val="C0C0C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itchFamily="34" charset="0"/>
                        </a:rPr>
                        <a:t>Project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>
                          <a:srgbClr val="C0C0C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itchFamily="34" charset="0"/>
                        </a:rPr>
                        <a:t>Amount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79851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>
                          <a:srgbClr val="C0C0C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itchFamily="34" charset="0"/>
                        </a:rPr>
                        <a:t>CP 5A0030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>
                          <a:srgbClr val="C0C0C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>
                          <a:srgbClr val="C0C0C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itchFamily="34" charset="0"/>
                        </a:rPr>
                        <a:t>Satellite Ground Stations Upgrade and Replacement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>
                          <a:srgbClr val="C0C0C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Arial" pitchFamily="34" charset="0"/>
                        </a:rPr>
                        <a:t>€60M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794" y="237961"/>
            <a:ext cx="6890407" cy="709612"/>
          </a:xfrm>
        </p:spPr>
        <p:txBody>
          <a:bodyPr/>
          <a:lstStyle/>
          <a:p>
            <a:pPr algn="ctr"/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84550" y="6402885"/>
            <a:ext cx="3136900" cy="476250"/>
          </a:xfrm>
        </p:spPr>
        <p:txBody>
          <a:bodyPr/>
          <a:lstStyle/>
          <a:p>
            <a:pPr>
              <a:defRPr/>
            </a:pPr>
            <a:r>
              <a:rPr lang="en-US" smtClean="0"/>
              <a:t>NATO UNCLASSIFIED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0F26F1-3BB3-456F-A53E-19DF9320130E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69176" y="668343"/>
            <a:ext cx="9216257" cy="6319798"/>
          </a:xfrm>
        </p:spPr>
        <p:txBody>
          <a:bodyPr/>
          <a:lstStyle/>
          <a:p>
            <a:endParaRPr lang="en-GB" dirty="0" smtClean="0"/>
          </a:p>
          <a:p>
            <a:r>
              <a:rPr lang="en-US" dirty="0" smtClean="0">
                <a:solidFill>
                  <a:srgbClr val="FF6600"/>
                </a:solidFill>
              </a:rPr>
              <a:t>Modularity </a:t>
            </a:r>
            <a:r>
              <a:rPr lang="en-US" dirty="0" smtClean="0"/>
              <a:t>and </a:t>
            </a:r>
            <a:r>
              <a:rPr lang="en-US" dirty="0" smtClean="0">
                <a:solidFill>
                  <a:srgbClr val="FF6600"/>
                </a:solidFill>
              </a:rPr>
              <a:t>Interoperability</a:t>
            </a:r>
            <a:r>
              <a:rPr lang="en-US" dirty="0" smtClean="0"/>
              <a:t> are two key elements to meet the DCIS challenge in NATO</a:t>
            </a:r>
          </a:p>
          <a:p>
            <a:endParaRPr lang="en-GB" dirty="0" smtClean="0"/>
          </a:p>
          <a:p>
            <a:r>
              <a:rPr lang="en-GB" dirty="0" smtClean="0">
                <a:solidFill>
                  <a:srgbClr val="FF6600"/>
                </a:solidFill>
              </a:rPr>
              <a:t>Seamless C2 </a:t>
            </a:r>
            <a:r>
              <a:rPr lang="en-GB" dirty="0" smtClean="0"/>
              <a:t>joint operations </a:t>
            </a:r>
            <a:r>
              <a:rPr lang="en-GB" dirty="0" smtClean="0">
                <a:solidFill>
                  <a:srgbClr val="FF6600"/>
                </a:solidFill>
              </a:rPr>
              <a:t>between static and deployed</a:t>
            </a:r>
            <a:r>
              <a:rPr lang="en-GB" dirty="0" smtClean="0"/>
              <a:t> elements introduces unique communications challenges</a:t>
            </a:r>
          </a:p>
          <a:p>
            <a:pPr lvl="1"/>
            <a:r>
              <a:rPr lang="en-GB" dirty="0" smtClean="0"/>
              <a:t>Need to balance (satcom) bandwidth provision with careful information management and distribution, application tailoring 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ACT, ACO and NC3A working closely together to consolidate:</a:t>
            </a:r>
          </a:p>
          <a:p>
            <a:pPr lvl="1"/>
            <a:r>
              <a:rPr lang="en-GB" dirty="0" smtClean="0"/>
              <a:t>the </a:t>
            </a:r>
            <a:r>
              <a:rPr lang="en-GB" b="1" dirty="0" smtClean="0">
                <a:solidFill>
                  <a:srgbClr val="FF6600"/>
                </a:solidFill>
              </a:rPr>
              <a:t>Minimum Capability Requirements </a:t>
            </a:r>
            <a:r>
              <a:rPr lang="en-GB" dirty="0" smtClean="0"/>
              <a:t>that will drive future DCIS procurements and deployments</a:t>
            </a:r>
          </a:p>
          <a:p>
            <a:pPr lvl="1"/>
            <a:r>
              <a:rPr lang="en-GB" b="1" dirty="0" smtClean="0">
                <a:solidFill>
                  <a:srgbClr val="FF6600"/>
                </a:solidFill>
              </a:rPr>
              <a:t>Open architectures </a:t>
            </a:r>
            <a:r>
              <a:rPr lang="en-GB" dirty="0" smtClean="0"/>
              <a:t>that can enable Nations to federate their deployable CIS systems with NATO’s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850" y="0"/>
            <a:ext cx="9328150" cy="709612"/>
          </a:xfrm>
        </p:spPr>
        <p:txBody>
          <a:bodyPr/>
          <a:lstStyle/>
          <a:p>
            <a:r>
              <a:rPr lang="en-US" dirty="0" smtClean="0"/>
              <a:t>Deployable CIS – Key Operational Drivers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NATO UNCLASSIFIED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0F26F1-3BB3-456F-A53E-19DF9320130E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0" y="876300"/>
          <a:ext cx="9505950" cy="56483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Rectangle 8"/>
          <p:cNvSpPr/>
          <p:nvPr/>
        </p:nvSpPr>
        <p:spPr>
          <a:xfrm>
            <a:off x="0" y="6396335"/>
            <a:ext cx="381226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GB" sz="2000" b="1" dirty="0" smtClean="0">
                <a:solidFill>
                  <a:schemeClr val="bg2">
                    <a:lumMod val="25000"/>
                  </a:schemeClr>
                </a:solidFill>
              </a:rPr>
              <a:t>(*) </a:t>
            </a:r>
            <a:r>
              <a:rPr lang="en-GB" sz="2000" b="1" dirty="0" err="1" smtClean="0">
                <a:solidFill>
                  <a:schemeClr val="bg2">
                    <a:lumMod val="25000"/>
                  </a:schemeClr>
                </a:solidFill>
              </a:rPr>
              <a:t>CoI</a:t>
            </a:r>
            <a:r>
              <a:rPr lang="en-GB" sz="2000" b="1" dirty="0" smtClean="0">
                <a:solidFill>
                  <a:schemeClr val="bg2">
                    <a:lumMod val="25000"/>
                  </a:schemeClr>
                </a:solidFill>
              </a:rPr>
              <a:t>: Community of Interest</a:t>
            </a:r>
            <a:endParaRPr lang="en-GB" sz="2000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DCEB3C5E-826F-430A-B4E7-AA83C5C5E6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6">
                                            <p:graphicEl>
                                              <a:dgm id="{DCEB3C5E-826F-430A-B4E7-AA83C5C5E63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A87A2745-CFDD-4349-89B8-8A35C19D9EF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6">
                                            <p:graphicEl>
                                              <a:dgm id="{A87A2745-CFDD-4349-89B8-8A35C19D9EF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E64C5C44-EBFE-4FD2-B2BF-2BFD73BC012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6">
                                            <p:graphicEl>
                                              <a:dgm id="{E64C5C44-EBFE-4FD2-B2BF-2BFD73BC012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D4941A57-2189-4FB7-A926-1A794E2BBB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6">
                                            <p:graphicEl>
                                              <a:dgm id="{D4941A57-2189-4FB7-A926-1A794E2BBB3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34F282CF-6B9C-4A61-87B5-CB0C15E8129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6">
                                            <p:graphicEl>
                                              <a:dgm id="{34F282CF-6B9C-4A61-87B5-CB0C15E8129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E7D3970F-7EB8-4CD4-8388-A51D78D1400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6">
                                            <p:graphicEl>
                                              <a:dgm id="{E7D3970F-7EB8-4CD4-8388-A51D78D1400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9AC9560E-296E-4830-BB10-8E968B4219E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6">
                                            <p:graphicEl>
                                              <a:dgm id="{9AC9560E-296E-4830-BB10-8E968B4219E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A4FFFABF-B67B-4013-92E2-5BC83DE1C37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6">
                                            <p:graphicEl>
                                              <a:dgm id="{A4FFFABF-B67B-4013-92E2-5BC83DE1C37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0F3D4BB0-2132-4ED2-9396-6587C970DF2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6">
                                            <p:graphicEl>
                                              <a:dgm id="{0F3D4BB0-2132-4ED2-9396-6587C970DF2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78F9C000-BEA0-40EF-8EBD-26D75A42B81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6">
                                            <p:graphicEl>
                                              <a:dgm id="{78F9C000-BEA0-40EF-8EBD-26D75A42B81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7CC2F63C-17FC-4CAC-836C-42ED23B537E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6">
                                            <p:graphicEl>
                                              <a:dgm id="{7CC2F63C-17FC-4CAC-836C-42ED23B537E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EAE7E9DF-B505-4E27-B508-A9839465111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6">
                                            <p:graphicEl>
                                              <a:dgm id="{EAE7E9DF-B505-4E27-B508-A9839465111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8E9C55AF-2CA6-4A3A-B1B5-01F26DB6C9C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6">
                                            <p:graphicEl>
                                              <a:dgm id="{8E9C55AF-2CA6-4A3A-B1B5-01F26DB6C9C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B983C65D-0426-4A03-A904-DA18DC46078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6">
                                            <p:graphicEl>
                                              <a:dgm id="{B983C65D-0426-4A03-A904-DA18DC46078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BD5535D1-84B2-4952-9EB5-BBF0869B0C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6">
                                            <p:graphicEl>
                                              <a:dgm id="{BD5535D1-84B2-4952-9EB5-BBF0869B0C3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F125FC20-1429-46BB-B035-91D9DB4FB0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6">
                                            <p:graphicEl>
                                              <a:dgm id="{F125FC20-1429-46BB-B035-91D9DB4FB0B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B285EACE-F114-46B5-ADDC-0061B60CFC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6">
                                            <p:graphicEl>
                                              <a:dgm id="{B285EACE-F114-46B5-ADDC-0061B60CFC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 uiExpand="1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3525" y="11113"/>
            <a:ext cx="9328150" cy="709612"/>
          </a:xfrm>
        </p:spPr>
        <p:txBody>
          <a:bodyPr/>
          <a:lstStyle/>
          <a:p>
            <a:r>
              <a:rPr lang="en-US" dirty="0" smtClean="0"/>
              <a:t>Deployable CIS – Key Design Drivers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488136" y="6650142"/>
            <a:ext cx="3136900" cy="207858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NATO UNCLASSIFIED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401983" y="6321425"/>
            <a:ext cx="2311400" cy="476250"/>
          </a:xfrm>
        </p:spPr>
        <p:txBody>
          <a:bodyPr/>
          <a:lstStyle/>
          <a:p>
            <a:pPr>
              <a:defRPr/>
            </a:pPr>
            <a:fld id="{820F26F1-3BB3-456F-A53E-19DF9320130E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graphicFrame>
        <p:nvGraphicFramePr>
          <p:cNvPr id="7" name="Content Placeholder 5"/>
          <p:cNvGraphicFramePr>
            <a:graphicFrameLocks/>
          </p:cNvGraphicFramePr>
          <p:nvPr/>
        </p:nvGraphicFramePr>
        <p:xfrm>
          <a:off x="394138" y="394138"/>
          <a:ext cx="9156262" cy="65273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0" name="Diagram 9"/>
          <p:cNvGraphicFramePr/>
          <p:nvPr/>
        </p:nvGraphicFramePr>
        <p:xfrm>
          <a:off x="-847834" y="1423857"/>
          <a:ext cx="2809876" cy="44566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9" name="Rectangle 8"/>
          <p:cNvSpPr/>
          <p:nvPr/>
        </p:nvSpPr>
        <p:spPr>
          <a:xfrm>
            <a:off x="0" y="6273225"/>
            <a:ext cx="48113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GB" sz="1800" b="1" dirty="0" smtClean="0">
                <a:solidFill>
                  <a:schemeClr val="accent1">
                    <a:lumMod val="50000"/>
                  </a:schemeClr>
                </a:solidFill>
              </a:rPr>
              <a:t>NTM: Notice to Move</a:t>
            </a:r>
          </a:p>
          <a:p>
            <a:pPr lvl="0"/>
            <a:r>
              <a:rPr lang="en-GB" sz="1400" b="1" dirty="0" smtClean="0">
                <a:solidFill>
                  <a:schemeClr val="accent1">
                    <a:lumMod val="50000"/>
                  </a:schemeClr>
                </a:solidFill>
              </a:rPr>
              <a:t>OLRT: Operations Liaison and Reconnaissance Team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BEFD7E10-41BC-4231-A40A-D2BF71115F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graphicEl>
                                              <a:dgm id="{BEFD7E10-41BC-4231-A40A-D2BF71115F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graphicEl>
                                              <a:dgm id="{BEFD7E10-41BC-4231-A40A-D2BF71115F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234D83D5-C308-4BEC-A96B-A694F519B28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graphicEl>
                                              <a:dgm id="{234D83D5-C308-4BEC-A96B-A694F519B28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graphicEl>
                                              <a:dgm id="{234D83D5-C308-4BEC-A96B-A694F519B28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7751F303-DA41-4030-AA2E-DE0025470A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graphicEl>
                                              <a:dgm id="{7751F303-DA41-4030-AA2E-DE0025470A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graphicEl>
                                              <a:dgm id="{7751F303-DA41-4030-AA2E-DE0025470A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DCD15F9D-A0F8-45F6-9E25-01674DCEEF9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graphicEl>
                                              <a:dgm id="{DCD15F9D-A0F8-45F6-9E25-01674DCEEF9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graphicEl>
                                              <a:dgm id="{DCD15F9D-A0F8-45F6-9E25-01674DCEEF9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EEF007B6-7A14-41D6-B150-5C6B6E6378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graphicEl>
                                              <a:dgm id="{EEF007B6-7A14-41D6-B150-5C6B6E6378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graphicEl>
                                              <a:dgm id="{EEF007B6-7A14-41D6-B150-5C6B6E6378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63986C26-5AF1-4686-B386-CFE2E364BDA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>
                                            <p:graphicEl>
                                              <a:dgm id="{63986C26-5AF1-4686-B386-CFE2E364BDA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graphicEl>
                                              <a:dgm id="{63986C26-5AF1-4686-B386-CFE2E364BDA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3785A886-EFC2-4BA2-88AF-238AECA6896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graphicEl>
                                              <a:dgm id="{3785A886-EFC2-4BA2-88AF-238AECA6896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>
                                            <p:graphicEl>
                                              <a:dgm id="{3785A886-EFC2-4BA2-88AF-238AECA6896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A32ED80-6DA7-4875-96F3-39942AFC70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>
                                            <p:graphicEl>
                                              <a:dgm id="{1A32ED80-6DA7-4875-96F3-39942AFC70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>
                                            <p:graphicEl>
                                              <a:dgm id="{1A32ED80-6DA7-4875-96F3-39942AFC70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B1C5B115-D9D5-474A-B851-09A79504B8E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>
                                            <p:graphicEl>
                                              <a:dgm id="{B1C5B115-D9D5-474A-B851-09A79504B8E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>
                                            <p:graphicEl>
                                              <a:dgm id="{B1C5B115-D9D5-474A-B851-09A79504B8E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3DDEBF2F-E579-4986-A847-898F7FFCADF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">
                                            <p:graphicEl>
                                              <a:dgm id="{3DDEBF2F-E579-4986-A847-898F7FFCADF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>
                                            <p:graphicEl>
                                              <a:dgm id="{3DDEBF2F-E579-4986-A847-898F7FFCADF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D157A2BB-D268-4C6F-8FD5-3AE18AAD9C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>
                                            <p:graphicEl>
                                              <a:dgm id="{D157A2BB-D268-4C6F-8FD5-3AE18AAD9C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>
                                            <p:graphicEl>
                                              <a:dgm id="{D157A2BB-D268-4C6F-8FD5-3AE18AAD9C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000"/>
                            </p:stCondLst>
                            <p:childTnLst>
                              <p:par>
                                <p:cTn id="5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1399877-DE0E-468F-AEBB-19E6A115AB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">
                                            <p:graphicEl>
                                              <a:dgm id="{01399877-DE0E-468F-AEBB-19E6A115AB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">
                                            <p:graphicEl>
                                              <a:dgm id="{01399877-DE0E-468F-AEBB-19E6A115AB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3248A2CB-8787-42A3-82B8-905C25A5E4C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">
                                            <p:graphicEl>
                                              <a:dgm id="{3248A2CB-8787-42A3-82B8-905C25A5E4C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">
                                            <p:graphicEl>
                                              <a:dgm id="{3248A2CB-8787-42A3-82B8-905C25A5E4C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500"/>
                            </p:stCondLst>
                            <p:childTnLst>
                              <p:par>
                                <p:cTn id="6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4DA0296-FEFB-48A8-80A5-FF3083B736B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7">
                                            <p:graphicEl>
                                              <a:dgm id="{04DA0296-FEFB-48A8-80A5-FF3083B736B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7">
                                            <p:graphicEl>
                                              <a:dgm id="{04DA0296-FEFB-48A8-80A5-FF3083B736B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3E3C58F-D312-4C75-BA9A-90A1CE155F3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7">
                                            <p:graphicEl>
                                              <a:dgm id="{03E3C58F-D312-4C75-BA9A-90A1CE155F3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7">
                                            <p:graphicEl>
                                              <a:dgm id="{03E3C58F-D312-4C75-BA9A-90A1CE155F3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000"/>
                            </p:stCondLst>
                            <p:childTnLst>
                              <p:par>
                                <p:cTn id="7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7A0B5790-F652-4FA9-A5E6-DBED3DE044E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7">
                                            <p:graphicEl>
                                              <a:dgm id="{7A0B5790-F652-4FA9-A5E6-DBED3DE044E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7">
                                            <p:graphicEl>
                                              <a:dgm id="{7A0B5790-F652-4FA9-A5E6-DBED3DE044E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C81C319E-4754-4717-9063-10519DB5A13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7">
                                            <p:graphicEl>
                                              <a:dgm id="{C81C319E-4754-4717-9063-10519DB5A13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7">
                                            <p:graphicEl>
                                              <a:dgm id="{C81C319E-4754-4717-9063-10519DB5A13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 uiExpand="1">
        <p:bldSub>
          <a:bldDgm bld="one"/>
        </p:bldSub>
      </p:bldGraphic>
      <p:bldGraphic spid="10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911350" y="6069558"/>
            <a:ext cx="6057900" cy="709612"/>
          </a:xfrm>
        </p:spPr>
        <p:txBody>
          <a:bodyPr/>
          <a:lstStyle/>
          <a:p>
            <a:r>
              <a:rPr lang="en-US" dirty="0" smtClean="0"/>
              <a:t>Deployable CIS</a:t>
            </a:r>
            <a:br>
              <a:rPr lang="en-US" dirty="0" smtClean="0"/>
            </a:br>
            <a:r>
              <a:rPr lang="en-US" dirty="0" smtClean="0"/>
              <a:t>Key Architecture Tenets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752850" y="6381750"/>
            <a:ext cx="3136900" cy="47625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NATO UNCLASSIFIED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401983" y="6029325"/>
            <a:ext cx="2311400" cy="476250"/>
          </a:xfrm>
        </p:spPr>
        <p:txBody>
          <a:bodyPr/>
          <a:lstStyle/>
          <a:p>
            <a:pPr>
              <a:defRPr/>
            </a:pPr>
            <a:fld id="{820F26F1-3BB3-456F-A53E-19DF9320130E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graphicFrame>
        <p:nvGraphicFramePr>
          <p:cNvPr id="6" name="Content Placeholder 5"/>
          <p:cNvGraphicFramePr>
            <a:graphicFrameLocks/>
          </p:cNvGraphicFramePr>
          <p:nvPr/>
        </p:nvGraphicFramePr>
        <p:xfrm>
          <a:off x="3429000" y="393700"/>
          <a:ext cx="6337300" cy="58229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2" name="Diagram 11"/>
          <p:cNvGraphicFramePr/>
          <p:nvPr/>
        </p:nvGraphicFramePr>
        <p:xfrm>
          <a:off x="2981325" y="5264149"/>
          <a:ext cx="1476375" cy="11811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13" name="Diagram 12"/>
          <p:cNvGraphicFramePr/>
          <p:nvPr/>
        </p:nvGraphicFramePr>
        <p:xfrm>
          <a:off x="6442075" y="5654674"/>
          <a:ext cx="1390650" cy="10477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1" r:lo="rId12" r:qs="rId13" r:cs="rId14"/>
          </a:graphicData>
        </a:graphic>
      </p:graphicFrame>
      <p:graphicFrame>
        <p:nvGraphicFramePr>
          <p:cNvPr id="23" name="Diagram 22"/>
          <p:cNvGraphicFramePr/>
          <p:nvPr/>
        </p:nvGraphicFramePr>
        <p:xfrm>
          <a:off x="4991100" y="2184400"/>
          <a:ext cx="2171699" cy="20319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5" r:lo="rId16" r:qs="rId17" r:cs="rId18"/>
          </a:graphicData>
        </a:graphic>
      </p:graphicFrame>
      <p:graphicFrame>
        <p:nvGraphicFramePr>
          <p:cNvPr id="25" name="Diagram 24"/>
          <p:cNvGraphicFramePr/>
          <p:nvPr/>
        </p:nvGraphicFramePr>
        <p:xfrm>
          <a:off x="8013700" y="2324100"/>
          <a:ext cx="2171699" cy="20319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9" r:lo="rId20" r:qs="rId21" r:cs="rId22"/>
          </a:graphicData>
        </a:graphic>
      </p:graphicFrame>
      <p:grpSp>
        <p:nvGrpSpPr>
          <p:cNvPr id="39" name="Group 38"/>
          <p:cNvGrpSpPr/>
          <p:nvPr/>
        </p:nvGrpSpPr>
        <p:grpSpPr>
          <a:xfrm>
            <a:off x="0" y="723901"/>
            <a:ext cx="4711700" cy="3629024"/>
            <a:chOff x="0" y="723901"/>
            <a:chExt cx="4711700" cy="3629024"/>
          </a:xfrm>
        </p:grpSpPr>
        <p:grpSp>
          <p:nvGrpSpPr>
            <p:cNvPr id="38" name="Group 37"/>
            <p:cNvGrpSpPr/>
            <p:nvPr/>
          </p:nvGrpSpPr>
          <p:grpSpPr>
            <a:xfrm>
              <a:off x="0" y="723901"/>
              <a:ext cx="4711700" cy="3629024"/>
              <a:chOff x="0" y="723901"/>
              <a:chExt cx="4711700" cy="3629024"/>
            </a:xfrm>
          </p:grpSpPr>
          <p:graphicFrame>
            <p:nvGraphicFramePr>
              <p:cNvPr id="7" name="Diagram 6"/>
              <p:cNvGraphicFramePr/>
              <p:nvPr/>
            </p:nvGraphicFramePr>
            <p:xfrm>
              <a:off x="60325" y="1011767"/>
              <a:ext cx="3638550" cy="3341158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3" r:lo="rId24" r:qs="rId25" r:cs="rId26"/>
              </a:graphicData>
            </a:graphic>
          </p:graphicFrame>
          <p:cxnSp>
            <p:nvCxnSpPr>
              <p:cNvPr id="9" name="Straight Connector 8"/>
              <p:cNvCxnSpPr/>
              <p:nvPr/>
            </p:nvCxnSpPr>
            <p:spPr bwMode="auto">
              <a:xfrm rot="10800000" flipV="1">
                <a:off x="0" y="723901"/>
                <a:ext cx="4711700" cy="295273"/>
              </a:xfrm>
              <a:prstGeom prst="line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>
                    <a:lumMod val="75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</p:cxnSp>
          <p:cxnSp>
            <p:nvCxnSpPr>
              <p:cNvPr id="11" name="Straight Connector 10"/>
              <p:cNvCxnSpPr/>
              <p:nvPr/>
            </p:nvCxnSpPr>
            <p:spPr bwMode="auto">
              <a:xfrm rot="5400000">
                <a:off x="2814637" y="2941637"/>
                <a:ext cx="2235205" cy="568327"/>
              </a:xfrm>
              <a:prstGeom prst="line">
                <a:avLst/>
              </a:prstGeom>
              <a:solidFill>
                <a:schemeClr val="accent1"/>
              </a:solidFill>
              <a:ln w="50800" cap="flat" cmpd="sng" algn="ctr">
                <a:solidFill>
                  <a:schemeClr val="tx1">
                    <a:lumMod val="75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</p:cxnSp>
        </p:grpSp>
        <p:cxnSp>
          <p:nvCxnSpPr>
            <p:cNvPr id="27" name="Elbow Connector 26"/>
            <p:cNvCxnSpPr/>
            <p:nvPr/>
          </p:nvCxnSpPr>
          <p:spPr bwMode="auto">
            <a:xfrm>
              <a:off x="0" y="1019175"/>
              <a:ext cx="3670300" cy="3324225"/>
            </a:xfrm>
            <a:prstGeom prst="bentConnector3">
              <a:avLst>
                <a:gd name="adj1" fmla="val 433"/>
              </a:avLst>
            </a:prstGeom>
            <a:solidFill>
              <a:schemeClr val="accent1"/>
            </a:solidFill>
            <a:ln w="50800" cap="flat" cmpd="sng" algn="ctr">
              <a:solidFill>
                <a:schemeClr val="tx1">
                  <a:lumMod val="75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</p:grpSp>
      <p:sp>
        <p:nvSpPr>
          <p:cNvPr id="16" name="Slide Number Placeholder 4"/>
          <p:cNvSpPr txBox="1">
            <a:spLocks/>
          </p:cNvSpPr>
          <p:nvPr/>
        </p:nvSpPr>
        <p:spPr bwMode="auto">
          <a:xfrm>
            <a:off x="7401983" y="6339821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20F26F1-3BB3-456F-A53E-19DF9320130E}" type="slidenum">
              <a:rPr kumimoji="0" lang="en-US" sz="1000" b="0" i="1" u="none" strike="noStrike" kern="1200" cap="none" spc="0" normalizeH="0" baseline="0" noProof="0" smtClean="0">
                <a:ln>
                  <a:noFill/>
                </a:ln>
                <a:solidFill>
                  <a:srgbClr val="17006C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000" b="0" i="1" u="none" strike="noStrike" kern="1200" cap="none" spc="0" normalizeH="0" baseline="0" noProof="0">
              <a:ln>
                <a:noFill/>
              </a:ln>
              <a:solidFill>
                <a:srgbClr val="17006C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DCEB3C5E-826F-430A-B4E7-AA83C5C5E6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graphicEl>
                                              <a:dgm id="{DCEB3C5E-826F-430A-B4E7-AA83C5C5E63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A87A2745-CFDD-4349-89B8-8A35C19D9EF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>
                                            <p:graphicEl>
                                              <a:dgm id="{A87A2745-CFDD-4349-89B8-8A35C19D9EF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D79B075C-A24C-44A8-AB60-A775EA6F64B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graphicEl>
                                              <a:dgm id="{D79B075C-A24C-44A8-AB60-A775EA6F64B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344B0051-26C7-4055-BF2F-B6202D07F88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>
                                            <p:graphicEl>
                                              <a:dgm id="{344B0051-26C7-4055-BF2F-B6202D07F88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1D52A128-2125-4AE0-8D1B-4B55418B12C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graphicEl>
                                              <a:dgm id="{1D52A128-2125-4AE0-8D1B-4B55418B12C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1AB56ACD-5B9C-4390-A0E9-F3FC27548A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graphicEl>
                                              <a:dgm id="{1AB56ACD-5B9C-4390-A0E9-F3FC27548AB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E78F7C1F-C51C-41B6-99F5-2E6C6BEA6B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graphicEl>
                                              <a:dgm id="{E78F7C1F-C51C-41B6-99F5-2E6C6BEA6B8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5E22C9E8-6CCB-46D2-84FE-5186A2A5BE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">
                                            <p:graphicEl>
                                              <a:dgm id="{5E22C9E8-6CCB-46D2-84FE-5186A2A5BEB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CB7D0ABF-3207-40FC-804D-49E8CE9677E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>
                                            <p:graphicEl>
                                              <a:dgm id="{CB7D0ABF-3207-40FC-804D-49E8CE9677E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267E5ECD-4064-4131-8892-40040D2363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">
                                            <p:graphicEl>
                                              <a:dgm id="{267E5ECD-4064-4131-8892-40040D23632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C9E8FDE6-EA72-4A6D-8C4A-7A983A433B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">
                                            <p:graphicEl>
                                              <a:dgm id="{C9E8FDE6-EA72-4A6D-8C4A-7A983A433B2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 uiExpand="1">
        <p:bldSub>
          <a:bldDgm bld="one"/>
        </p:bldSub>
      </p:bldGraphic>
      <p:bldGraphic spid="12" grpId="0">
        <p:bldAsOne/>
      </p:bldGraphic>
      <p:bldGraphic spid="13" grpId="0">
        <p:bldAsOne/>
      </p:bldGraphic>
      <p:bldGraphic spid="23" grpId="0">
        <p:bldAsOne/>
      </p:bldGraphic>
      <p:bldGraphic spid="25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850" y="78830"/>
            <a:ext cx="9328150" cy="709612"/>
          </a:xfrm>
        </p:spPr>
        <p:txBody>
          <a:bodyPr/>
          <a:lstStyle/>
          <a:p>
            <a:r>
              <a:rPr lang="en-US" dirty="0" smtClean="0"/>
              <a:t>NRF’s Interoperability Challenge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0196" y="1078601"/>
            <a:ext cx="9258301" cy="5263355"/>
          </a:xfrm>
        </p:spPr>
        <p:txBody>
          <a:bodyPr/>
          <a:lstStyle/>
          <a:p>
            <a:r>
              <a:rPr lang="en-GB" dirty="0" smtClean="0"/>
              <a:t>NATO is facing challenging  interoperability aspects, introduced by the composition of the NRF </a:t>
            </a:r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NATO command structure, National CCs and National forces, under 6-12 month rotation</a:t>
            </a:r>
          </a:p>
          <a:p>
            <a:endParaRPr lang="en-GB" dirty="0" smtClean="0"/>
          </a:p>
          <a:p>
            <a:r>
              <a:rPr lang="en-GB" dirty="0" smtClean="0"/>
              <a:t>This NRF “mix” drives the need for: </a:t>
            </a:r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detailed service and interface specifications</a:t>
            </a:r>
          </a:p>
          <a:p>
            <a:pPr lvl="1"/>
            <a:r>
              <a:rPr lang="en-GB" dirty="0" smtClean="0"/>
              <a:t>cross domains information exchange gateways </a:t>
            </a:r>
          </a:p>
          <a:p>
            <a:pPr lvl="1"/>
            <a:r>
              <a:rPr lang="en-GB" dirty="0" smtClean="0"/>
              <a:t>periodical NRF CIS validation</a:t>
            </a:r>
          </a:p>
          <a:p>
            <a:pPr lvl="1"/>
            <a:r>
              <a:rPr lang="en-GB" dirty="0" smtClean="0"/>
              <a:t>evolution of standards and services 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Success in these areas is key to NATO transformation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NATO UNCLASSIFIED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0F26F1-3BB3-456F-A53E-19DF9320130E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931" y="5571471"/>
            <a:ext cx="3604437" cy="1381125"/>
          </a:xfrm>
        </p:spPr>
        <p:txBody>
          <a:bodyPr wrap="square" lIns="0" anchor="t"/>
          <a:lstStyle/>
          <a:p>
            <a:r>
              <a:rPr lang="en-US" sz="2800" dirty="0" smtClean="0">
                <a:effectLst/>
              </a:rPr>
              <a:t>Achieving coalition interoperability in DCIS</a:t>
            </a:r>
            <a:endParaRPr lang="en-US" sz="2800" dirty="0">
              <a:effectLst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225553" y="6245225"/>
            <a:ext cx="3136900" cy="476250"/>
          </a:xfrm>
        </p:spPr>
        <p:txBody>
          <a:bodyPr/>
          <a:lstStyle/>
          <a:p>
            <a:pPr>
              <a:defRPr/>
            </a:pPr>
            <a:r>
              <a:rPr lang="en-US" smtClean="0"/>
              <a:t>NATO UNCLASSIFIED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594600" y="6381750"/>
            <a:ext cx="2311400" cy="476250"/>
          </a:xfrm>
        </p:spPr>
        <p:txBody>
          <a:bodyPr/>
          <a:lstStyle/>
          <a:p>
            <a:pPr>
              <a:defRPr/>
            </a:pPr>
            <a:fld id="{820F26F1-3BB3-456F-A53E-19DF9320130E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graphicFrame>
        <p:nvGraphicFramePr>
          <p:cNvPr id="6" name="Diagram 5"/>
          <p:cNvGraphicFramePr/>
          <p:nvPr/>
        </p:nvGraphicFramePr>
        <p:xfrm>
          <a:off x="-149347" y="0"/>
          <a:ext cx="889635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Right Arrow 6"/>
          <p:cNvSpPr/>
          <p:nvPr/>
        </p:nvSpPr>
        <p:spPr bwMode="auto">
          <a:xfrm>
            <a:off x="3391789" y="5901070"/>
            <a:ext cx="1020726" cy="520995"/>
          </a:xfrm>
          <a:prstGeom prst="rightArrow">
            <a:avLst/>
          </a:prstGeom>
          <a:solidFill>
            <a:schemeClr val="tx1">
              <a:lumMod val="50000"/>
            </a:schemeClr>
          </a:solidFill>
          <a:ln w="508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Right Arrow 7"/>
          <p:cNvSpPr/>
          <p:nvPr/>
        </p:nvSpPr>
        <p:spPr bwMode="auto">
          <a:xfrm>
            <a:off x="6042789" y="1236921"/>
            <a:ext cx="1020726" cy="520995"/>
          </a:xfrm>
          <a:prstGeom prst="rightArrow">
            <a:avLst/>
          </a:prstGeom>
          <a:solidFill>
            <a:srgbClr val="FF6600"/>
          </a:solidFill>
          <a:ln w="508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600" b="0" i="0" u="none" strike="noStrike" cap="none" normalizeH="0" baseline="0" smtClean="0">
              <a:ln>
                <a:noFill/>
              </a:ln>
              <a:solidFill>
                <a:srgbClr val="FF6600"/>
              </a:solidFill>
              <a:effectLst/>
              <a:latin typeface="Arial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 bwMode="black">
          <a:xfrm>
            <a:off x="7158085" y="874833"/>
            <a:ext cx="2842511" cy="138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10800" rIns="36000" bIns="108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6600"/>
                </a:solidFill>
                <a:uLnTx/>
                <a:uFillTx/>
                <a:latin typeface="+mj-lt"/>
                <a:ea typeface="+mj-ea"/>
                <a:cs typeface="+mj-cs"/>
              </a:rPr>
              <a:t>Avoids duplication of resources,</a:t>
            </a:r>
            <a:r>
              <a:rPr kumimoji="0" lang="en-US" sz="2000" b="1" i="0" u="none" strike="noStrike" kern="0" cap="none" spc="0" normalizeH="0" noProof="0" dirty="0" smtClean="0">
                <a:ln>
                  <a:noFill/>
                </a:ln>
                <a:solidFill>
                  <a:srgbClr val="FF6600"/>
                </a:solidFill>
                <a:uLnTx/>
                <a:uFillTx/>
                <a:latin typeface="+mj-lt"/>
                <a:ea typeface="+mj-ea"/>
                <a:cs typeface="+mj-cs"/>
              </a:rPr>
              <a:t> augments National capabilities, saves costs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rgbClr val="FF6600"/>
              </a:solidFill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80425B15-CBAA-470A-A44B-47D4312657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6">
                                            <p:graphicEl>
                                              <a:dgm id="{80425B15-CBAA-470A-A44B-47D4312657B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B42992A5-B48C-40C2-A44F-022442A093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6">
                                            <p:graphicEl>
                                              <a:dgm id="{B42992A5-B48C-40C2-A44F-022442A093B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" presetClass="entr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A07F2822-4FF3-43F6-9BD4-CE38D836FC3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4" dur="500"/>
                                        <p:tgtEl>
                                          <p:spTgt spid="6">
                                            <p:graphicEl>
                                              <a:dgm id="{A07F2822-4FF3-43F6-9BD4-CE38D836FC3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" presetClass="entr" presetSubtype="3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88520D92-C82A-4DE0-B5AA-EA7A5A0B0B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8" dur="500"/>
                                        <p:tgtEl>
                                          <p:spTgt spid="6">
                                            <p:graphicEl>
                                              <a:dgm id="{88520D92-C82A-4DE0-B5AA-EA7A5A0B0B4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09D2B7BD-50F8-4B51-A759-1DBF3ADE26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1" dur="500"/>
                                        <p:tgtEl>
                                          <p:spTgt spid="6">
                                            <p:graphicEl>
                                              <a:dgm id="{09D2B7BD-50F8-4B51-A759-1DBF3ADE263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BC38DC83-1685-4845-AB62-21F51FD1360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4" dur="500"/>
                                        <p:tgtEl>
                                          <p:spTgt spid="6">
                                            <p:graphicEl>
                                              <a:dgm id="{BC38DC83-1685-4845-AB62-21F51FD1360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1" uiExpand="1">
        <p:bldSub>
          <a:bldDgm bld="one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498" y="303589"/>
            <a:ext cx="9328150" cy="709612"/>
          </a:xfrm>
        </p:spPr>
        <p:txBody>
          <a:bodyPr/>
          <a:lstStyle/>
          <a:p>
            <a:r>
              <a:rPr lang="en-US" dirty="0" smtClean="0"/>
              <a:t>MODULARITY as a DCIS enabler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3504" y="1362619"/>
            <a:ext cx="8915400" cy="4878634"/>
          </a:xfrm>
        </p:spPr>
        <p:txBody>
          <a:bodyPr/>
          <a:lstStyle/>
          <a:p>
            <a:r>
              <a:rPr lang="en-GB" dirty="0" smtClean="0"/>
              <a:t>Deployable CIS requirements mainly driven by NATO’s </a:t>
            </a:r>
            <a:r>
              <a:rPr lang="en-GB" dirty="0" smtClean="0">
                <a:solidFill>
                  <a:srgbClr val="FF6600"/>
                </a:solidFill>
              </a:rPr>
              <a:t>first choice for initial military response</a:t>
            </a:r>
            <a:r>
              <a:rPr lang="en-GB" dirty="0" smtClean="0"/>
              <a:t>, the NRF</a:t>
            </a:r>
          </a:p>
          <a:p>
            <a:endParaRPr lang="en-GB" dirty="0" smtClean="0"/>
          </a:p>
          <a:p>
            <a:r>
              <a:rPr lang="en-GB" b="1" dirty="0" smtClean="0">
                <a:solidFill>
                  <a:srgbClr val="FF6600"/>
                </a:solidFill>
              </a:rPr>
              <a:t>Modular approach </a:t>
            </a:r>
            <a:r>
              <a:rPr lang="en-GB" dirty="0" smtClean="0"/>
              <a:t>to DCIS enables the </a:t>
            </a:r>
            <a:r>
              <a:rPr lang="en-GB" b="1" dirty="0" smtClean="0">
                <a:solidFill>
                  <a:srgbClr val="FF6600"/>
                </a:solidFill>
              </a:rPr>
              <a:t>scalability</a:t>
            </a:r>
            <a:r>
              <a:rPr lang="en-GB" dirty="0" smtClean="0"/>
              <a:t>, </a:t>
            </a:r>
            <a:r>
              <a:rPr lang="en-GB" b="1" dirty="0" smtClean="0">
                <a:solidFill>
                  <a:srgbClr val="FF6600"/>
                </a:solidFill>
              </a:rPr>
              <a:t>transportability</a:t>
            </a:r>
            <a:r>
              <a:rPr lang="en-GB" dirty="0" smtClean="0"/>
              <a:t> and </a:t>
            </a:r>
            <a:r>
              <a:rPr lang="en-GB" b="1" dirty="0" smtClean="0">
                <a:solidFill>
                  <a:srgbClr val="FF6600"/>
                </a:solidFill>
              </a:rPr>
              <a:t>flexibility</a:t>
            </a:r>
            <a:r>
              <a:rPr lang="en-GB" b="1" dirty="0" smtClean="0"/>
              <a:t> </a:t>
            </a:r>
            <a:r>
              <a:rPr lang="en-GB" dirty="0" smtClean="0"/>
              <a:t>required by the NRF to be responsive (5 day NTM), and still able to adapt quickly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Meeting the </a:t>
            </a:r>
            <a:r>
              <a:rPr lang="en-GB" dirty="0" smtClean="0">
                <a:solidFill>
                  <a:srgbClr val="FF6600"/>
                </a:solidFill>
              </a:rPr>
              <a:t>72 hrs service setup time</a:t>
            </a:r>
            <a:r>
              <a:rPr lang="en-GB" dirty="0" smtClean="0"/>
              <a:t> requires all assets and services to be</a:t>
            </a:r>
            <a:r>
              <a:rPr lang="en-GB" dirty="0" smtClean="0">
                <a:solidFill>
                  <a:srgbClr val="FF6600"/>
                </a:solidFill>
              </a:rPr>
              <a:t> preconfigured </a:t>
            </a:r>
            <a:r>
              <a:rPr lang="en-GB" dirty="0" smtClean="0"/>
              <a:t>and</a:t>
            </a:r>
            <a:r>
              <a:rPr lang="en-GB" dirty="0" smtClean="0">
                <a:solidFill>
                  <a:srgbClr val="FF6600"/>
                </a:solidFill>
              </a:rPr>
              <a:t> operational in garrison</a:t>
            </a:r>
            <a:r>
              <a:rPr lang="en-GB" dirty="0" smtClean="0"/>
              <a:t>, connected to live networks</a:t>
            </a:r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In-garrison umbilical plug guarantees that all patches, security updates etc. are up to date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NATO UNCLASSIFIED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0F26F1-3BB3-456F-A53E-19DF9320130E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434" y="348320"/>
            <a:ext cx="9328150" cy="709612"/>
          </a:xfrm>
        </p:spPr>
        <p:txBody>
          <a:bodyPr/>
          <a:lstStyle/>
          <a:p>
            <a:r>
              <a:rPr lang="en-US" dirty="0" smtClean="0"/>
              <a:t>MODULARITY as a DCIS enabler </a:t>
            </a:r>
            <a:r>
              <a:rPr lang="en-US" b="0" dirty="0" smtClean="0"/>
              <a:t>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831" y="1379483"/>
            <a:ext cx="8915400" cy="4566241"/>
          </a:xfrm>
        </p:spPr>
        <p:txBody>
          <a:bodyPr/>
          <a:lstStyle/>
          <a:p>
            <a:r>
              <a:rPr lang="en-GB" dirty="0" smtClean="0"/>
              <a:t>Modularity enables a (re-)</a:t>
            </a:r>
            <a:r>
              <a:rPr lang="en-GB" dirty="0" smtClean="0">
                <a:solidFill>
                  <a:srgbClr val="FF6600"/>
                </a:solidFill>
              </a:rPr>
              <a:t>configurable pool of assets</a:t>
            </a:r>
            <a:r>
              <a:rPr lang="en-GB" dirty="0" smtClean="0"/>
              <a:t>, flexible and adaptable, in lieu of assets built and dedicated to one deployable organisation or another</a:t>
            </a:r>
          </a:p>
          <a:p>
            <a:endParaRPr lang="en-GB" dirty="0" smtClean="0"/>
          </a:p>
          <a:p>
            <a:r>
              <a:rPr lang="en-GB" dirty="0" smtClean="0"/>
              <a:t>Modularity applies to two domains:</a:t>
            </a:r>
          </a:p>
          <a:p>
            <a:endParaRPr lang="en-GB" dirty="0" smtClean="0"/>
          </a:p>
          <a:p>
            <a:pPr lvl="1"/>
            <a:r>
              <a:rPr lang="en-GB" dirty="0" smtClean="0"/>
              <a:t>Functional domain: 	</a:t>
            </a:r>
            <a:r>
              <a:rPr lang="en-GB" b="1" dirty="0" smtClean="0">
                <a:solidFill>
                  <a:srgbClr val="FF6600"/>
                </a:solidFill>
              </a:rPr>
              <a:t>DCIS functions </a:t>
            </a:r>
            <a:r>
              <a:rPr lang="en-GB" dirty="0" smtClean="0"/>
              <a:t>(service modules)</a:t>
            </a:r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Resource domain: </a:t>
            </a:r>
            <a:r>
              <a:rPr lang="en-GB" b="1" dirty="0" smtClean="0">
                <a:solidFill>
                  <a:srgbClr val="FF6600"/>
                </a:solidFill>
              </a:rPr>
              <a:t>	DCIS assets </a:t>
            </a:r>
            <a:r>
              <a:rPr lang="en-GB" dirty="0" smtClean="0"/>
              <a:t>(hardware modules)</a:t>
            </a:r>
          </a:p>
          <a:p>
            <a:endParaRPr lang="en-GB" dirty="0" smtClean="0"/>
          </a:p>
          <a:p>
            <a:r>
              <a:rPr lang="en-GB" dirty="0" smtClean="0"/>
              <a:t>Modularity leads to DCIS implementations based on </a:t>
            </a:r>
            <a:r>
              <a:rPr lang="en-GB" dirty="0" smtClean="0">
                <a:solidFill>
                  <a:srgbClr val="FF6600"/>
                </a:solidFill>
              </a:rPr>
              <a:t>stacking </a:t>
            </a:r>
            <a:r>
              <a:rPr lang="en-GB" dirty="0" smtClean="0"/>
              <a:t>and </a:t>
            </a:r>
            <a:r>
              <a:rPr lang="en-GB" dirty="0" smtClean="0">
                <a:solidFill>
                  <a:srgbClr val="FF6600"/>
                </a:solidFill>
              </a:rPr>
              <a:t>combining </a:t>
            </a:r>
            <a:r>
              <a:rPr lang="en-GB" dirty="0" smtClean="0"/>
              <a:t>DCIS functions and assets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NATO UNCLASSIFIED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0F26F1-3BB3-456F-A53E-19DF9320130E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lank">
  <a:themeElements>
    <a:clrScheme name="blank 1">
      <a:dk1>
        <a:srgbClr val="008AE8"/>
      </a:dk1>
      <a:lt1>
        <a:srgbClr val="FFFFFF"/>
      </a:lt1>
      <a:dk2>
        <a:srgbClr val="0068AE"/>
      </a:dk2>
      <a:lt2>
        <a:srgbClr val="CCECFF"/>
      </a:lt2>
      <a:accent1>
        <a:srgbClr val="009999"/>
      </a:accent1>
      <a:accent2>
        <a:srgbClr val="0088E4"/>
      </a:accent2>
      <a:accent3>
        <a:srgbClr val="AAB9D3"/>
      </a:accent3>
      <a:accent4>
        <a:srgbClr val="DADADA"/>
      </a:accent4>
      <a:accent5>
        <a:srgbClr val="AACACA"/>
      </a:accent5>
      <a:accent6>
        <a:srgbClr val="007BCF"/>
      </a:accent6>
      <a:hlink>
        <a:srgbClr val="99FF99"/>
      </a:hlink>
      <a:folHlink>
        <a:srgbClr val="AFE1FF"/>
      </a:folHlink>
    </a:clrScheme>
    <a:fontScheme name="blank">
      <a:majorFont>
        <a:latin typeface="Tahoma"/>
        <a:ea typeface=""/>
        <a:cs typeface=""/>
      </a:majorFont>
      <a:minorFont>
        <a:latin typeface="Arial"/>
        <a:ea typeface=""/>
        <a:cs typeface="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508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508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ank 1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Words>3829</Words>
  <PresentationFormat>A4 Paper (210x297 mm)</PresentationFormat>
  <Paragraphs>598</Paragraphs>
  <Slides>27</Slides>
  <Notes>27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LinksUpToDate>false</LinksUpToDate>
  <SharedDoc>false</SharedDoc>
  <HyperlinksChanged>false</HyperlinksChanged>
</Properties>
</file>